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28"/>
  </p:notesMasterIdLst>
  <p:sldIdLst>
    <p:sldId id="261" r:id="rId5"/>
    <p:sldId id="262" r:id="rId6"/>
    <p:sldId id="272" r:id="rId7"/>
    <p:sldId id="273" r:id="rId8"/>
    <p:sldId id="271" r:id="rId9"/>
    <p:sldId id="282" r:id="rId10"/>
    <p:sldId id="279" r:id="rId11"/>
    <p:sldId id="276" r:id="rId12"/>
    <p:sldId id="278" r:id="rId13"/>
    <p:sldId id="277" r:id="rId14"/>
    <p:sldId id="274" r:id="rId15"/>
    <p:sldId id="280" r:id="rId16"/>
    <p:sldId id="268" r:id="rId17"/>
    <p:sldId id="270" r:id="rId18"/>
    <p:sldId id="281" r:id="rId19"/>
    <p:sldId id="283" r:id="rId20"/>
    <p:sldId id="266" r:id="rId21"/>
    <p:sldId id="264" r:id="rId22"/>
    <p:sldId id="269" r:id="rId23"/>
    <p:sldId id="267" r:id="rId24"/>
    <p:sldId id="263" r:id="rId25"/>
    <p:sldId id="265" r:id="rId26"/>
    <p:sldId id="275"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5" autoAdjust="0"/>
    <p:restoredTop sz="94660"/>
  </p:normalViewPr>
  <p:slideViewPr>
    <p:cSldViewPr snapToGrid="0">
      <p:cViewPr varScale="1">
        <p:scale>
          <a:sx n="132" d="100"/>
          <a:sy n="132" d="100"/>
        </p:scale>
        <p:origin x="403"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A75990-A4A1-4DDE-AA8D-73E60A452DD0}" type="datetimeFigureOut">
              <a:rPr lang="en-US" smtClean="0"/>
              <a:t>1/21/2025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75CD8D-B1D9-4658-A4F0-38CA8D83ED5D}" type="slidenum">
              <a:rPr lang="en-US" smtClean="0"/>
              <a:t>‹#›</a:t>
            </a:fld>
            <a:endParaRPr lang="en-US" dirty="0"/>
          </a:p>
        </p:txBody>
      </p:sp>
    </p:spTree>
    <p:extLst>
      <p:ext uri="{BB962C8B-B14F-4D97-AF65-F5344CB8AC3E}">
        <p14:creationId xmlns:p14="http://schemas.microsoft.com/office/powerpoint/2010/main" val="3830980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D6397F-705E-4F19-9F0C-87068B7AF708}" type="slidenum">
              <a:rPr lang="en-US" smtClean="0"/>
              <a:t>3</a:t>
            </a:fld>
            <a:endParaRPr lang="en-US"/>
          </a:p>
        </p:txBody>
      </p:sp>
    </p:spTree>
    <p:extLst>
      <p:ext uri="{BB962C8B-B14F-4D97-AF65-F5344CB8AC3E}">
        <p14:creationId xmlns:p14="http://schemas.microsoft.com/office/powerpoint/2010/main" val="2800527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a:t>
            </a:r>
          </a:p>
        </p:txBody>
      </p:sp>
      <p:sp>
        <p:nvSpPr>
          <p:cNvPr id="4" name="Slide Number Placeholder 3"/>
          <p:cNvSpPr>
            <a:spLocks noGrp="1"/>
          </p:cNvSpPr>
          <p:nvPr>
            <p:ph type="sldNum" sz="quarter" idx="10"/>
          </p:nvPr>
        </p:nvSpPr>
        <p:spPr/>
        <p:txBody>
          <a:bodyPr/>
          <a:lstStyle/>
          <a:p>
            <a:fld id="{DD4C090A-05E4-4FB5-B3C7-6914E62A0CEC}" type="slidenum">
              <a:rPr lang="en-US" smtClean="0"/>
              <a:t>4</a:t>
            </a:fld>
            <a:endParaRPr lang="en-US"/>
          </a:p>
        </p:txBody>
      </p:sp>
    </p:spTree>
    <p:extLst>
      <p:ext uri="{BB962C8B-B14F-4D97-AF65-F5344CB8AC3E}">
        <p14:creationId xmlns:p14="http://schemas.microsoft.com/office/powerpoint/2010/main" val="2803844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Dirty Data can be defined as erroneous or incomplete information within a database, or other computer program/system. Dirty Data comes in many formats; however, its effects are always the same, a negative impact on data quality. Dirty Data is usually the result of user error or haphazard data collection, additionally inappropriate data management and storage can also play a factor. GIS Projects and Systems may be affected by the following examples of different Dirty Data types.</a:t>
            </a:r>
          </a:p>
          <a:p>
            <a:endParaRPr lang="en-US" dirty="0"/>
          </a:p>
          <a:p>
            <a:pPr marL="0" indent="0">
              <a:buNone/>
            </a:pPr>
            <a:r>
              <a:rPr lang="en-US" sz="1200" dirty="0"/>
              <a:t>What is Dirty Data?</a:t>
            </a:r>
          </a:p>
          <a:p>
            <a:r>
              <a:rPr lang="en-US" sz="1200" dirty="0"/>
              <a:t>Dirty Data can be defined as erroneous or incomplete information within a database, or other computer program/system. </a:t>
            </a:r>
          </a:p>
          <a:p>
            <a:endParaRPr lang="en-US" sz="1200" dirty="0"/>
          </a:p>
          <a:p>
            <a:pPr marL="0" indent="0">
              <a:buNone/>
            </a:pPr>
            <a:r>
              <a:rPr lang="en-US" sz="1200" dirty="0"/>
              <a:t>What is Data Quality?</a:t>
            </a:r>
          </a:p>
          <a:p>
            <a:r>
              <a:rPr lang="en-US" sz="1200" dirty="0"/>
              <a:t>“Data quality refers to the condition of a set of values of qualitative or quantitative variables.” (8)</a:t>
            </a:r>
          </a:p>
          <a:p>
            <a:r>
              <a:rPr lang="en-US" sz="1200" dirty="0"/>
              <a:t>In general data is considered high quality if it is "fit for [its] intended uses in operations, decision making and planning.”(9)</a:t>
            </a:r>
          </a:p>
          <a:p>
            <a:endParaRPr lang="en-US" dirty="0"/>
          </a:p>
        </p:txBody>
      </p:sp>
      <p:sp>
        <p:nvSpPr>
          <p:cNvPr id="4" name="Slide Number Placeholder 3"/>
          <p:cNvSpPr>
            <a:spLocks noGrp="1"/>
          </p:cNvSpPr>
          <p:nvPr>
            <p:ph type="sldNum" sz="quarter" idx="10"/>
          </p:nvPr>
        </p:nvSpPr>
        <p:spPr/>
        <p:txBody>
          <a:bodyPr/>
          <a:lstStyle/>
          <a:p>
            <a:fld id="{828F63EA-6B0C-4C0C-BD2C-F9F970013E3E}" type="slidenum">
              <a:rPr lang="en-US" smtClean="0"/>
              <a:t>7</a:t>
            </a:fld>
            <a:endParaRPr lang="en-US"/>
          </a:p>
        </p:txBody>
      </p:sp>
    </p:spTree>
    <p:extLst>
      <p:ext uri="{BB962C8B-B14F-4D97-AF65-F5344CB8AC3E}">
        <p14:creationId xmlns:p14="http://schemas.microsoft.com/office/powerpoint/2010/main" val="2331917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presentation</a:t>
            </a:r>
            <a:r>
              <a:rPr lang="en-US" baseline="0" dirty="0"/>
              <a:t> we will review the following examples of dirty data types</a:t>
            </a:r>
            <a:endParaRPr lang="en-US" dirty="0"/>
          </a:p>
        </p:txBody>
      </p:sp>
      <p:sp>
        <p:nvSpPr>
          <p:cNvPr id="4" name="Slide Number Placeholder 3"/>
          <p:cNvSpPr>
            <a:spLocks noGrp="1"/>
          </p:cNvSpPr>
          <p:nvPr>
            <p:ph type="sldNum" sz="quarter" idx="10"/>
          </p:nvPr>
        </p:nvSpPr>
        <p:spPr/>
        <p:txBody>
          <a:bodyPr/>
          <a:lstStyle/>
          <a:p>
            <a:fld id="{828F63EA-6B0C-4C0C-BD2C-F9F970013E3E}" type="slidenum">
              <a:rPr lang="en-US" smtClean="0"/>
              <a:t>8</a:t>
            </a:fld>
            <a:endParaRPr lang="en-US"/>
          </a:p>
        </p:txBody>
      </p:sp>
    </p:spTree>
    <p:extLst>
      <p:ext uri="{BB962C8B-B14F-4D97-AF65-F5344CB8AC3E}">
        <p14:creationId xmlns:p14="http://schemas.microsoft.com/office/powerpoint/2010/main" val="3613709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Geospatial dirty data can create</a:t>
            </a:r>
            <a:r>
              <a:rPr lang="en-US" baseline="0" dirty="0"/>
              <a:t> </a:t>
            </a:r>
            <a:r>
              <a:rPr lang="en-US" dirty="0"/>
              <a:t>large</a:t>
            </a:r>
            <a:r>
              <a:rPr lang="en-US" baseline="0" dirty="0"/>
              <a:t> real world problems and increase costs. In the CNN article “</a:t>
            </a:r>
            <a:r>
              <a:rPr lang="en-US" baseline="0" dirty="0" err="1"/>
              <a:t>SpaceX</a:t>
            </a:r>
            <a:r>
              <a:rPr lang="en-US" baseline="0" dirty="0"/>
              <a:t> aborts space station docking” an incorrect data point programmed within the </a:t>
            </a:r>
            <a:br>
              <a:rPr lang="en-US" baseline="0" dirty="0"/>
            </a:br>
            <a:r>
              <a:rPr lang="en-US" baseline="0" dirty="0"/>
              <a:t>Dragon space capsule’s computer system lead to an aborted docking attempt at the international space station.</a:t>
            </a:r>
            <a:endParaRPr lang="en-US" dirty="0"/>
          </a:p>
        </p:txBody>
      </p:sp>
      <p:sp>
        <p:nvSpPr>
          <p:cNvPr id="4" name="Slide Number Placeholder 3"/>
          <p:cNvSpPr>
            <a:spLocks noGrp="1"/>
          </p:cNvSpPr>
          <p:nvPr>
            <p:ph type="sldNum" sz="quarter" idx="10"/>
          </p:nvPr>
        </p:nvSpPr>
        <p:spPr/>
        <p:txBody>
          <a:bodyPr/>
          <a:lstStyle/>
          <a:p>
            <a:fld id="{828F63EA-6B0C-4C0C-BD2C-F9F970013E3E}" type="slidenum">
              <a:rPr lang="en-US" smtClean="0"/>
              <a:t>10</a:t>
            </a:fld>
            <a:endParaRPr lang="en-US"/>
          </a:p>
        </p:txBody>
      </p:sp>
    </p:spTree>
    <p:extLst>
      <p:ext uri="{BB962C8B-B14F-4D97-AF65-F5344CB8AC3E}">
        <p14:creationId xmlns:p14="http://schemas.microsoft.com/office/powerpoint/2010/main" val="2275078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Dirty Data in a GIS project can create a “Garbage In, Garbage Out (GIGO)” scenario where the effect of a dataset’s issue is compounded and embedded within a whole new dataset or analysis result(s).</a:t>
            </a:r>
          </a:p>
          <a:p>
            <a:r>
              <a:rPr lang="en-US" dirty="0"/>
              <a:t>Unknown Garbage Out results may have long standing impacts if planning and legislative decisions are based on them.</a:t>
            </a:r>
          </a:p>
          <a:p>
            <a:r>
              <a:rPr lang="en-US" dirty="0"/>
              <a:t>“The Data Warehousing Institute (TDWI) estimates that dirty data costs U.S. businesses more than $600 billion each year.”(3)</a:t>
            </a:r>
          </a:p>
          <a:p>
            <a:endParaRPr lang="en-US" dirty="0"/>
          </a:p>
        </p:txBody>
      </p:sp>
      <p:sp>
        <p:nvSpPr>
          <p:cNvPr id="4" name="Slide Number Placeholder 3"/>
          <p:cNvSpPr>
            <a:spLocks noGrp="1"/>
          </p:cNvSpPr>
          <p:nvPr>
            <p:ph type="sldNum" sz="quarter" idx="10"/>
          </p:nvPr>
        </p:nvSpPr>
        <p:spPr/>
        <p:txBody>
          <a:bodyPr/>
          <a:lstStyle/>
          <a:p>
            <a:fld id="{828F63EA-6B0C-4C0C-BD2C-F9F970013E3E}" type="slidenum">
              <a:rPr lang="en-US" smtClean="0"/>
              <a:t>12</a:t>
            </a:fld>
            <a:endParaRPr lang="en-US"/>
          </a:p>
        </p:txBody>
      </p:sp>
    </p:spTree>
    <p:extLst>
      <p:ext uri="{BB962C8B-B14F-4D97-AF65-F5344CB8AC3E}">
        <p14:creationId xmlns:p14="http://schemas.microsoft.com/office/powerpoint/2010/main" val="2399032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7077511" y="5410201"/>
            <a:ext cx="2743200" cy="365125"/>
          </a:xfrm>
        </p:spPr>
        <p:txBody>
          <a:bodyPr/>
          <a:lstStyle/>
          <a:p>
            <a:fld id="{808C238F-B856-42A4-BC32-194DCC130D5F}" type="datetime1">
              <a:rPr lang="en-US" smtClean="0"/>
              <a:t>1/21/2025</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872680-3826-48D8-A0B9-F293E3A564DD}" type="datetime1">
              <a:rPr lang="en-US" smtClean="0"/>
              <a:t>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FC0F02A-B435-4587-AE10-6A02865845FD}" type="datetime1">
              <a:rPr lang="en-US" smtClean="0"/>
              <a:t>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EDF27A1-9C29-4918-BA16-87149545F673}" type="datetime1">
              <a:rPr lang="en-US" smtClean="0"/>
              <a:t>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7EEE601-4D27-49FF-B099-2799466F7EDA}" type="datetime1">
              <a:rPr lang="en-US" smtClean="0"/>
              <a:t>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B4E52469-603F-4B0F-8F23-6B2B143D5424}" type="datetime1">
              <a:rPr lang="en-US" smtClean="0"/>
              <a:t>1/21/2025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CD7781E0-05FC-475E-A14D-85EF9B55E67B}" type="datetime1">
              <a:rPr lang="en-US" smtClean="0"/>
              <a:t>1/21/2025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8D02C8-8352-4A2E-A3CD-139A8583C932}" type="datetime1">
              <a:rPr lang="en-US" smtClean="0"/>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680581-4B77-41E9-BE55-C3C9C3900A2A}" type="datetime1">
              <a:rPr lang="en-US" smtClean="0"/>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2C1CB5-A088-4DB4-8A5C-B084F9B2B528}" type="datetime1">
              <a:rPr lang="en-US" smtClean="0"/>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E3C1328-ADC8-435B-8F5C-D339CD9DD487}" type="datetime1">
              <a:rPr lang="en-US" smtClean="0"/>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41410" y="2249486"/>
            <a:ext cx="4878389"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2249486"/>
            <a:ext cx="4875211"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256410-64C5-4311-8359-FDA6B61ABBAE}" type="datetime1">
              <a:rPr lang="en-US" smtClean="0"/>
              <a:t>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18B01E-6E1B-4AFC-A690-27C447C9486E}" type="datetime1">
              <a:rPr lang="en-US" smtClean="0"/>
              <a:t>1/21/2025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52F3D2-503A-4E49-99AD-125A054E178F}" type="datetime1">
              <a:rPr lang="en-US" smtClean="0"/>
              <a:t>1/21/2025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166207-223C-48E4-AE22-548ABC801447}" type="datetime1">
              <a:rPr lang="en-US" smtClean="0"/>
              <a:t>1/21/2025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56200" y="592666"/>
            <a:ext cx="5891209" cy="5198534"/>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4941151-B38C-4230-91F0-8A3BB69A056C}" type="datetime1">
              <a:rPr lang="en-US" smtClean="0"/>
              <a:t>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3F6EA29-EE45-46F5-8084-6929433FA14E}" type="datetime1">
              <a:rPr lang="en-US" smtClean="0"/>
              <a:t>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567B94D-50C4-4558-AAA1-857DDB1A21EF}" type="datetime1">
              <a:rPr lang="en-US" smtClean="0"/>
              <a:t>1/21/2025</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8.JPG"/><Relationship Id="rId3" Type="http://schemas.microsoft.com/office/2007/relationships/media" Target="../media/media5.m4a"/><Relationship Id="rId7" Type="http://schemas.openxmlformats.org/officeDocument/2006/relationships/image" Target="../media/image17.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notesSlide" Target="../notesSlides/notesSlide5.xml"/><Relationship Id="rId5" Type="http://schemas.openxmlformats.org/officeDocument/2006/relationships/slideLayout" Target="../slideLayouts/slideLayout6.xml"/><Relationship Id="rId10" Type="http://schemas.openxmlformats.org/officeDocument/2006/relationships/image" Target="../media/image13.png"/><Relationship Id="rId4" Type="http://schemas.openxmlformats.org/officeDocument/2006/relationships/audio" Target="../media/media5.m4a"/><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hyperlink" Target="https://hbr.org/2017/09/only-3-of-companies-data-meets-basic-quality-standards" TargetMode="External"/><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image" Target="../media/image21.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ww.drjenniferparker.com/fluf-test-for-artificial-intelligence.html" TargetMode="External"/><Relationship Id="rId2" Type="http://schemas.openxmlformats.org/officeDocument/2006/relationships/image" Target="../media/image23.jpg"/><Relationship Id="rId1" Type="http://schemas.openxmlformats.org/officeDocument/2006/relationships/slideLayout" Target="../slideLayouts/slideLayout4.xml"/><Relationship Id="rId5" Type="http://schemas.openxmlformats.org/officeDocument/2006/relationships/hyperlink" Target="https://creativecommons.org/licenses/by-nc-sa/4.0/?ref=chooser-v1" TargetMode="External"/><Relationship Id="rId4" Type="http://schemas.openxmlformats.org/officeDocument/2006/relationships/hyperlink" Target="https://www.drjenniferparker.com/"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www.forbes.com/sites/chriswestfall/2024/12/18/the-dark-side-of-ai-tracking-the-decline-of-human-cognitive-skills/" TargetMode="External"/><Relationship Id="rId2" Type="http://schemas.openxmlformats.org/officeDocument/2006/relationships/image" Target="../media/image26.JPG"/><Relationship Id="rId1" Type="http://schemas.openxmlformats.org/officeDocument/2006/relationships/slideLayout" Target="../slideLayouts/slideLayout4.xml"/><Relationship Id="rId4" Type="http://schemas.openxmlformats.org/officeDocument/2006/relationships/hyperlink" Target="https://edsource.org/updates/students-using-artificial-intelligence-did-worse-on-tests-experiment-show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mailto:knorris@ufl.edu" TargetMode="Externa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www.geoplan.ufl.edu/" TargetMode="External"/><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hyperlink" Target="https://fgdl.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3.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AD579530-1077-46B3-BD5C-81BB270A1D5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78" name="Rectangle 77">
              <a:extLst>
                <a:ext uri="{FF2B5EF4-FFF2-40B4-BE49-F238E27FC236}">
                  <a16:creationId xmlns:a16="http://schemas.microsoft.com/office/drawing/2014/main" id="{ACBB106A-B366-4349-B59F-E8FBDADD82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9" name="Picture 2">
              <a:extLst>
                <a:ext uri="{FF2B5EF4-FFF2-40B4-BE49-F238E27FC236}">
                  <a16:creationId xmlns:a16="http://schemas.microsoft.com/office/drawing/2014/main" id="{113FC03B-24E4-4A3F-9626-CC7F6356BC9E}"/>
                </a:ext>
                <a:ext uri="{C183D7F6-B498-43B3-948B-1728B52AA6E4}">
                  <adec:decorative xmlns:adec="http://schemas.microsoft.com/office/drawing/2017/decorative" xmlns=""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5" name="Picture 4" descr="close up of circuit board">
            <a:extLst>
              <a:ext uri="{FF2B5EF4-FFF2-40B4-BE49-F238E27FC236}">
                <a16:creationId xmlns:a16="http://schemas.microsoft.com/office/drawing/2014/main" id="{525AE681-57C0-4C44-9E88-A16CDA016EB3}"/>
              </a:ext>
            </a:extLst>
          </p:cNvPr>
          <p:cNvPicPr>
            <a:picLocks noChangeAspect="1"/>
          </p:cNvPicPr>
          <p:nvPr/>
        </p:nvPicPr>
        <p:blipFill rotWithShape="1">
          <a:blip r:embed="rId4">
            <a:alphaModFix amt="30000"/>
          </a:blip>
          <a:srcRect t="6504" b="9202"/>
          <a:stretch/>
        </p:blipFill>
        <p:spPr>
          <a:xfrm>
            <a:off x="-2" y="10"/>
            <a:ext cx="12188389" cy="6857990"/>
          </a:xfrm>
          <a:prstGeom prst="rect">
            <a:avLst/>
          </a:prstGeom>
        </p:spPr>
      </p:pic>
      <p:grpSp>
        <p:nvGrpSpPr>
          <p:cNvPr id="81" name="Group 80">
            <a:extLst>
              <a:ext uri="{FF2B5EF4-FFF2-40B4-BE49-F238E27FC236}">
                <a16:creationId xmlns:a16="http://schemas.microsoft.com/office/drawing/2014/main" id="{83F79A5F-63B5-4802-B39B-BF0F89DDDA1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82" name="Round Diagonal Corner Rectangle 7">
              <a:extLst>
                <a:ext uri="{FF2B5EF4-FFF2-40B4-BE49-F238E27FC236}">
                  <a16:creationId xmlns:a16="http://schemas.microsoft.com/office/drawing/2014/main" id="{00D14BF7-A799-4EDA-8C19-CED0B8EC523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3" name="Group 82">
              <a:extLst>
                <a:ext uri="{FF2B5EF4-FFF2-40B4-BE49-F238E27FC236}">
                  <a16:creationId xmlns:a16="http://schemas.microsoft.com/office/drawing/2014/main" id="{AF292344-73C8-4E53-85C0-8CDB23EB53B9}"/>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84" name="Freeform 32">
                <a:extLst>
                  <a:ext uri="{FF2B5EF4-FFF2-40B4-BE49-F238E27FC236}">
                    <a16:creationId xmlns:a16="http://schemas.microsoft.com/office/drawing/2014/main" id="{4781E776-A0A7-4FB6-958B-8389BBA5697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5" name="Freeform 33">
                <a:extLst>
                  <a:ext uri="{FF2B5EF4-FFF2-40B4-BE49-F238E27FC236}">
                    <a16:creationId xmlns:a16="http://schemas.microsoft.com/office/drawing/2014/main" id="{0F004D56-F177-45BC-8965-B72DB88A085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6" name="Freeform 34">
                <a:extLst>
                  <a:ext uri="{FF2B5EF4-FFF2-40B4-BE49-F238E27FC236}">
                    <a16:creationId xmlns:a16="http://schemas.microsoft.com/office/drawing/2014/main" id="{5F2F1F83-817B-4678-B0AE-8FFDC49FC82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7" name="Freeform 37">
                <a:extLst>
                  <a:ext uri="{FF2B5EF4-FFF2-40B4-BE49-F238E27FC236}">
                    <a16:creationId xmlns:a16="http://schemas.microsoft.com/office/drawing/2014/main" id="{F908EB47-32F4-4E82-BF56-FD25BB07474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8" name="Freeform 35">
                <a:extLst>
                  <a:ext uri="{FF2B5EF4-FFF2-40B4-BE49-F238E27FC236}">
                    <a16:creationId xmlns:a16="http://schemas.microsoft.com/office/drawing/2014/main" id="{0966000D-B975-4E8A-9BF2-EACF2164050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9" name="Freeform 36">
                <a:extLst>
                  <a:ext uri="{FF2B5EF4-FFF2-40B4-BE49-F238E27FC236}">
                    <a16:creationId xmlns:a16="http://schemas.microsoft.com/office/drawing/2014/main" id="{A9554499-6796-4AEE-B012-34A5B9A585A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0" name="Freeform 38">
                <a:extLst>
                  <a:ext uri="{FF2B5EF4-FFF2-40B4-BE49-F238E27FC236}">
                    <a16:creationId xmlns:a16="http://schemas.microsoft.com/office/drawing/2014/main" id="{9DD40864-34BD-491F-B591-180E7B32C12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1" name="Freeform 39">
                <a:extLst>
                  <a:ext uri="{FF2B5EF4-FFF2-40B4-BE49-F238E27FC236}">
                    <a16:creationId xmlns:a16="http://schemas.microsoft.com/office/drawing/2014/main" id="{2623F54C-4373-4D30-90DB-3129BDDF54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2" name="Freeform 40">
                <a:extLst>
                  <a:ext uri="{FF2B5EF4-FFF2-40B4-BE49-F238E27FC236}">
                    <a16:creationId xmlns:a16="http://schemas.microsoft.com/office/drawing/2014/main" id="{1FF42884-D4B2-462F-9FA7-4FA89253224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3" name="Rectangle 41">
                <a:extLst>
                  <a:ext uri="{FF2B5EF4-FFF2-40B4-BE49-F238E27FC236}">
                    <a16:creationId xmlns:a16="http://schemas.microsoft.com/office/drawing/2014/main" id="{27F4D4BA-37F5-4D54-BDFF-733F621D5DB0}"/>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94" name="Freeform 32">
                <a:extLst>
                  <a:ext uri="{FF2B5EF4-FFF2-40B4-BE49-F238E27FC236}">
                    <a16:creationId xmlns:a16="http://schemas.microsoft.com/office/drawing/2014/main" id="{29E4A0E5-0441-4563-A947-12A5781105E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5" name="Freeform 33">
                <a:extLst>
                  <a:ext uri="{FF2B5EF4-FFF2-40B4-BE49-F238E27FC236}">
                    <a16:creationId xmlns:a16="http://schemas.microsoft.com/office/drawing/2014/main" id="{4A8D89B4-AD1B-410A-870B-1042E075A04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6" name="Freeform 34">
                <a:extLst>
                  <a:ext uri="{FF2B5EF4-FFF2-40B4-BE49-F238E27FC236}">
                    <a16:creationId xmlns:a16="http://schemas.microsoft.com/office/drawing/2014/main" id="{DFC54570-9F45-44E6-AC94-4B3192D44B2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7" name="Freeform 37">
                <a:extLst>
                  <a:ext uri="{FF2B5EF4-FFF2-40B4-BE49-F238E27FC236}">
                    <a16:creationId xmlns:a16="http://schemas.microsoft.com/office/drawing/2014/main" id="{A976F76C-4BBB-4CD4-9270-5E4E8802BF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8" name="Freeform 35">
                <a:extLst>
                  <a:ext uri="{FF2B5EF4-FFF2-40B4-BE49-F238E27FC236}">
                    <a16:creationId xmlns:a16="http://schemas.microsoft.com/office/drawing/2014/main" id="{06081E5F-35E2-4E9E-A0DA-9E2F769C4C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9" name="Freeform 36">
                <a:extLst>
                  <a:ext uri="{FF2B5EF4-FFF2-40B4-BE49-F238E27FC236}">
                    <a16:creationId xmlns:a16="http://schemas.microsoft.com/office/drawing/2014/main" id="{7B7B4F78-1391-433D-AAE5-0FA8B8EE181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0" name="Freeform 38">
                <a:extLst>
                  <a:ext uri="{FF2B5EF4-FFF2-40B4-BE49-F238E27FC236}">
                    <a16:creationId xmlns:a16="http://schemas.microsoft.com/office/drawing/2014/main" id="{EF63F42B-29ED-4285-99D1-5FA657DA929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1" name="Freeform 39">
                <a:extLst>
                  <a:ext uri="{FF2B5EF4-FFF2-40B4-BE49-F238E27FC236}">
                    <a16:creationId xmlns:a16="http://schemas.microsoft.com/office/drawing/2014/main" id="{EB7A6053-A7CF-4785-B396-6F70D6EBE9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2" name="Freeform 40">
                <a:extLst>
                  <a:ext uri="{FF2B5EF4-FFF2-40B4-BE49-F238E27FC236}">
                    <a16:creationId xmlns:a16="http://schemas.microsoft.com/office/drawing/2014/main" id="{E6337518-A10D-47A5-BD86-6D1F3FAF3C9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3" name="Rectangle 41">
                <a:extLst>
                  <a:ext uri="{FF2B5EF4-FFF2-40B4-BE49-F238E27FC236}">
                    <a16:creationId xmlns:a16="http://schemas.microsoft.com/office/drawing/2014/main" id="{7591C37F-6498-4992-992D-D413A84752D3}"/>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grpSp>
      <p:sp>
        <p:nvSpPr>
          <p:cNvPr id="2" name="Title 1">
            <a:extLst>
              <a:ext uri="{FF2B5EF4-FFF2-40B4-BE49-F238E27FC236}">
                <a16:creationId xmlns:a16="http://schemas.microsoft.com/office/drawing/2014/main" id="{ED476017-D224-40AE-B921-67525450151A}"/>
              </a:ext>
            </a:extLst>
          </p:cNvPr>
          <p:cNvSpPr>
            <a:spLocks noGrp="1"/>
          </p:cNvSpPr>
          <p:nvPr>
            <p:ph type="ctrTitle"/>
          </p:nvPr>
        </p:nvSpPr>
        <p:spPr>
          <a:xfrm>
            <a:off x="2667000" y="2328334"/>
            <a:ext cx="6858000" cy="1367896"/>
          </a:xfrm>
        </p:spPr>
        <p:txBody>
          <a:bodyPr>
            <a:normAutofit fontScale="90000"/>
          </a:bodyPr>
          <a:lstStyle/>
          <a:p>
            <a:pPr algn="ctr"/>
            <a:r>
              <a:rPr lang="en-US" dirty="0" smtClean="0"/>
              <a:t>Critical Thinking &amp; our new AI World</a:t>
            </a:r>
            <a:endParaRPr lang="en-US" dirty="0"/>
          </a:p>
        </p:txBody>
      </p:sp>
      <p:sp>
        <p:nvSpPr>
          <p:cNvPr id="3" name="Subtitle 2">
            <a:extLst>
              <a:ext uri="{FF2B5EF4-FFF2-40B4-BE49-F238E27FC236}">
                <a16:creationId xmlns:a16="http://schemas.microsoft.com/office/drawing/2014/main" id="{51F013D4-CBD9-4FC1-AF91-2301A704488B}"/>
              </a:ext>
            </a:extLst>
          </p:cNvPr>
          <p:cNvSpPr>
            <a:spLocks noGrp="1"/>
          </p:cNvSpPr>
          <p:nvPr>
            <p:ph type="subTitle" idx="1"/>
          </p:nvPr>
        </p:nvSpPr>
        <p:spPr>
          <a:xfrm>
            <a:off x="2667001" y="3602038"/>
            <a:ext cx="6857999" cy="953029"/>
          </a:xfrm>
        </p:spPr>
        <p:txBody>
          <a:bodyPr>
            <a:normAutofit/>
          </a:bodyPr>
          <a:lstStyle/>
          <a:p>
            <a:pPr algn="ctr"/>
            <a:r>
              <a:rPr lang="en-US" dirty="0" smtClean="0"/>
              <a:t>Kate Norris</a:t>
            </a:r>
          </a:p>
          <a:p>
            <a:pPr algn="ctr"/>
            <a:r>
              <a:rPr lang="en-US" dirty="0" smtClean="0"/>
              <a:t>2025-01-23</a:t>
            </a:r>
          </a:p>
          <a:p>
            <a:pPr algn="ctr"/>
            <a:endParaRPr lang="en-US" dirty="0"/>
          </a:p>
        </p:txBody>
      </p:sp>
    </p:spTree>
    <p:extLst>
      <p:ext uri="{BB962C8B-B14F-4D97-AF65-F5344CB8AC3E}">
        <p14:creationId xmlns:p14="http://schemas.microsoft.com/office/powerpoint/2010/main" val="13371922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694" y="2604944"/>
            <a:ext cx="7048976" cy="3556159"/>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6504" y="1364694"/>
            <a:ext cx="8023860" cy="1105853"/>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72400" y="3048000"/>
            <a:ext cx="4005072" cy="2670048"/>
          </a:xfrm>
          <a:prstGeom prst="rect">
            <a:avLst/>
          </a:prstGeom>
          <a:effectLst>
            <a:outerShdw blurRad="50800" dist="38100" dir="2700000" algn="tl" rotWithShape="0">
              <a:prstClr val="black">
                <a:alpha val="40000"/>
              </a:prstClr>
            </a:outerShdw>
          </a:effectLst>
        </p:spPr>
      </p:pic>
      <p:sp>
        <p:nvSpPr>
          <p:cNvPr id="8" name="Rectangle 7"/>
          <p:cNvSpPr/>
          <p:nvPr/>
        </p:nvSpPr>
        <p:spPr>
          <a:xfrm>
            <a:off x="2799431" y="6581001"/>
            <a:ext cx="8336017" cy="276999"/>
          </a:xfrm>
          <a:prstGeom prst="rect">
            <a:avLst/>
          </a:prstGeom>
        </p:spPr>
        <p:txBody>
          <a:bodyPr wrap="square">
            <a:spAutoFit/>
          </a:bodyPr>
          <a:lstStyle/>
          <a:p>
            <a:r>
              <a:rPr lang="en-US" sz="1200" dirty="0">
                <a:solidFill>
                  <a:schemeClr val="accent1"/>
                </a:solidFill>
              </a:rPr>
              <a:t>Source: http://money.cnn.com/2017/02/22/technology/spacex-abort-docking-space-station/index.html</a:t>
            </a:r>
          </a:p>
        </p:txBody>
      </p:sp>
      <p:sp>
        <p:nvSpPr>
          <p:cNvPr id="2" name="Oval 1"/>
          <p:cNvSpPr/>
          <p:nvPr/>
        </p:nvSpPr>
        <p:spPr>
          <a:xfrm>
            <a:off x="562981" y="3756744"/>
            <a:ext cx="1794628" cy="4572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649200" y="1209798"/>
            <a:ext cx="609600" cy="609600"/>
          </a:xfrm>
          <a:prstGeom prst="rect">
            <a:avLst/>
          </a:prstGeom>
        </p:spPr>
      </p:pic>
      <p:sp>
        <p:nvSpPr>
          <p:cNvPr id="9" name="Title 8"/>
          <p:cNvSpPr>
            <a:spLocks noGrp="1"/>
          </p:cNvSpPr>
          <p:nvPr>
            <p:ph type="title"/>
          </p:nvPr>
        </p:nvSpPr>
        <p:spPr>
          <a:xfrm>
            <a:off x="1219200" y="118872"/>
            <a:ext cx="10972800" cy="1252728"/>
          </a:xfrm>
        </p:spPr>
        <p:txBody>
          <a:bodyPr>
            <a:normAutofit/>
          </a:bodyPr>
          <a:lstStyle/>
          <a:p>
            <a:r>
              <a:rPr lang="en-US" dirty="0"/>
              <a:t>Recognizing Geospatial Dirty </a:t>
            </a:r>
            <a:r>
              <a:rPr lang="en-US" dirty="0" smtClean="0"/>
              <a:t>Data</a:t>
            </a:r>
            <a:endParaRPr lang="en-US" dirty="0"/>
          </a:p>
        </p:txBody>
      </p:sp>
      <p:pic>
        <p:nvPicPr>
          <p:cNvPr id="10"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649200" y="304800"/>
            <a:ext cx="609600" cy="609600"/>
          </a:xfrm>
          <a:prstGeom prst="rect">
            <a:avLst/>
          </a:prstGeom>
        </p:spPr>
      </p:pic>
    </p:spTree>
    <p:extLst>
      <p:ext uri="{BB962C8B-B14F-4D97-AF65-F5344CB8AC3E}">
        <p14:creationId xmlns:p14="http://schemas.microsoft.com/office/powerpoint/2010/main" val="392751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27"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69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audio>
              <p:cMediaNode vol="80000">
                <p:cTn id="17" fill="hold" display="0">
                  <p:stCondLst>
                    <p:cond delay="indefinite"/>
                  </p:stCondLst>
                  <p:endCondLst>
                    <p:cond evt="onStopAudio" delay="0">
                      <p:tgtEl>
                        <p:sldTgt/>
                      </p:tgtEl>
                    </p:cond>
                  </p:endCondLst>
                </p:cTn>
                <p:tgtEl>
                  <p:spTgt spid="10"/>
                </p:tgtEl>
              </p:cMediaNode>
            </p:audio>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50215" y="249111"/>
            <a:ext cx="9905998" cy="1478570"/>
          </a:xfrm>
        </p:spPr>
        <p:txBody>
          <a:bodyPr/>
          <a:lstStyle/>
          <a:p>
            <a:r>
              <a:rPr lang="en-US" dirty="0" smtClean="0"/>
              <a:t>Data </a:t>
            </a:r>
            <a:r>
              <a:rPr lang="en-US" dirty="0"/>
              <a:t>Quality: The Risks Of Dirty Data And AI</a:t>
            </a:r>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724155" y="2361695"/>
            <a:ext cx="3747982" cy="2829878"/>
          </a:xfrm>
        </p:spPr>
      </p:pic>
      <p:sp>
        <p:nvSpPr>
          <p:cNvPr id="6" name="Content Placeholder 5"/>
          <p:cNvSpPr>
            <a:spLocks noGrp="1"/>
          </p:cNvSpPr>
          <p:nvPr>
            <p:ph sz="half" idx="2"/>
          </p:nvPr>
        </p:nvSpPr>
        <p:spPr>
          <a:xfrm>
            <a:off x="1150215" y="1428412"/>
            <a:ext cx="6450398" cy="4696444"/>
          </a:xfrm>
        </p:spPr>
        <p:txBody>
          <a:bodyPr>
            <a:noAutofit/>
          </a:bodyPr>
          <a:lstStyle/>
          <a:p>
            <a:r>
              <a:rPr lang="en-US" sz="1800" dirty="0" smtClean="0"/>
              <a:t>“An </a:t>
            </a:r>
            <a:r>
              <a:rPr lang="en-US" sz="1800" dirty="0"/>
              <a:t>artificial intelligence (AI) is only as useful as the data used to train it. Training AI with dubious data leads to questionable decisions</a:t>
            </a:r>
            <a:r>
              <a:rPr lang="en-US" sz="1800" dirty="0" smtClean="0"/>
              <a:t>.”</a:t>
            </a:r>
            <a:endParaRPr lang="en-US" sz="1800" dirty="0"/>
          </a:p>
          <a:p>
            <a:r>
              <a:rPr lang="en-US" sz="1800" dirty="0" smtClean="0"/>
              <a:t>“According </a:t>
            </a:r>
            <a:r>
              <a:rPr lang="en-US" sz="1800" dirty="0"/>
              <a:t>to a 2017 Harvard Business Review </a:t>
            </a:r>
            <a:r>
              <a:rPr lang="en-US" sz="1800" u="sng" dirty="0">
                <a:hlinkClick r:id="rId3"/>
              </a:rPr>
              <a:t>study</a:t>
            </a:r>
            <a:r>
              <a:rPr lang="en-US" sz="1800" dirty="0"/>
              <a:t>, almost every company has data quality shortfalls. Nearly half have data quality issues entailing clear and negative business consequences</a:t>
            </a:r>
            <a:r>
              <a:rPr lang="en-US" sz="1800" dirty="0" smtClean="0"/>
              <a:t>.”</a:t>
            </a:r>
            <a:endParaRPr lang="en-US" sz="1800" dirty="0"/>
          </a:p>
          <a:p>
            <a:r>
              <a:rPr lang="en-US" sz="1800" dirty="0" smtClean="0"/>
              <a:t>“Data </a:t>
            </a:r>
            <a:r>
              <a:rPr lang="en-US" sz="1800" dirty="0"/>
              <a:t>biases and data hygiene problems can have short- and long-term consequences—consequences that are not necessarily evenly distributed</a:t>
            </a:r>
            <a:r>
              <a:rPr lang="en-US" sz="1800" dirty="0" smtClean="0"/>
              <a:t>.”</a:t>
            </a:r>
            <a:endParaRPr lang="en-US" sz="1800" dirty="0"/>
          </a:p>
          <a:p>
            <a:r>
              <a:rPr lang="en-US" sz="1800" dirty="0" smtClean="0"/>
              <a:t>“The </a:t>
            </a:r>
            <a:r>
              <a:rPr lang="en-US" sz="1800" dirty="0"/>
              <a:t>problem isn’t the algorithm, but the dirty data fed into it. That data is, in turn, the product of conscious or unconscious biases in our society</a:t>
            </a:r>
            <a:r>
              <a:rPr lang="en-US" sz="1800" dirty="0" smtClean="0"/>
              <a:t>.”</a:t>
            </a:r>
            <a:endParaRPr lang="en-US" sz="1800" dirty="0"/>
          </a:p>
        </p:txBody>
      </p:sp>
      <p:sp>
        <p:nvSpPr>
          <p:cNvPr id="8" name="Rectangle 7"/>
          <p:cNvSpPr/>
          <p:nvPr/>
        </p:nvSpPr>
        <p:spPr>
          <a:xfrm>
            <a:off x="3401110" y="6581001"/>
            <a:ext cx="5484336" cy="276999"/>
          </a:xfrm>
          <a:prstGeom prst="rect">
            <a:avLst/>
          </a:prstGeom>
        </p:spPr>
        <p:txBody>
          <a:bodyPr wrap="square">
            <a:spAutoFit/>
          </a:bodyPr>
          <a:lstStyle/>
          <a:p>
            <a:r>
              <a:rPr lang="en-US" sz="1200" dirty="0">
                <a:solidFill>
                  <a:schemeClr val="accent1"/>
                </a:solidFill>
              </a:rPr>
              <a:t>https://www.forbes.com/sites/intelai/2019/03/27/the-risks-of-dirty-data-and-ai/</a:t>
            </a:r>
          </a:p>
        </p:txBody>
      </p:sp>
    </p:spTree>
    <p:extLst>
      <p:ext uri="{BB962C8B-B14F-4D97-AF65-F5344CB8AC3E}">
        <p14:creationId xmlns:p14="http://schemas.microsoft.com/office/powerpoint/2010/main" val="26299521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2" y="1895856"/>
            <a:ext cx="9905999" cy="4449763"/>
          </a:xfrm>
        </p:spPr>
        <p:txBody>
          <a:bodyPr>
            <a:normAutofit/>
          </a:bodyPr>
          <a:lstStyle/>
          <a:p>
            <a:r>
              <a:rPr lang="en-US" dirty="0"/>
              <a:t>Dirty Data in a </a:t>
            </a:r>
            <a:r>
              <a:rPr lang="en-US" dirty="0" smtClean="0"/>
              <a:t>AI or a GIS </a:t>
            </a:r>
            <a:r>
              <a:rPr lang="en-US" dirty="0"/>
              <a:t>project can create a “Garbage In, Garbage Out (GIGO)” scenario where the effect of a dataset’s issue is compounded and embedded within a whole new dataset or analysis result(s).</a:t>
            </a:r>
          </a:p>
          <a:p>
            <a:r>
              <a:rPr lang="en-US" dirty="0"/>
              <a:t>Unknown Garbage Out results may have long standing impacts if planning and legislative decisions are based on them.</a:t>
            </a:r>
          </a:p>
          <a:p>
            <a:r>
              <a:rPr lang="en-US" dirty="0"/>
              <a:t>“The Data Warehousing Institute (TDWI) estimates that dirty data costs U.S. businesses more than $600 billion each year.”</a:t>
            </a:r>
            <a:r>
              <a:rPr lang="en-US" sz="1400" dirty="0"/>
              <a:t>(3)</a:t>
            </a:r>
          </a:p>
        </p:txBody>
      </p:sp>
      <p:sp>
        <p:nvSpPr>
          <p:cNvPr id="2" name="Title 1"/>
          <p:cNvSpPr>
            <a:spLocks noGrp="1"/>
          </p:cNvSpPr>
          <p:nvPr>
            <p:ph type="title"/>
          </p:nvPr>
        </p:nvSpPr>
        <p:spPr/>
        <p:txBody>
          <a:bodyPr>
            <a:normAutofit/>
          </a:bodyPr>
          <a:lstStyle/>
          <a:p>
            <a:r>
              <a:rPr lang="en-US" dirty="0"/>
              <a:t>Garbage In, Garbage Out (GIGO)</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448" y="4838587"/>
            <a:ext cx="1910659" cy="15070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01600" y="1286256"/>
            <a:ext cx="609600" cy="609600"/>
          </a:xfrm>
          <a:prstGeom prst="rect">
            <a:avLst/>
          </a:prstGeom>
        </p:spPr>
      </p:pic>
      <p:sp>
        <p:nvSpPr>
          <p:cNvPr id="6" name="Rectangle 5"/>
          <p:cNvSpPr/>
          <p:nvPr/>
        </p:nvSpPr>
        <p:spPr>
          <a:xfrm>
            <a:off x="4256151" y="6581001"/>
            <a:ext cx="3676519" cy="276999"/>
          </a:xfrm>
          <a:prstGeom prst="rect">
            <a:avLst/>
          </a:prstGeom>
        </p:spPr>
        <p:txBody>
          <a:bodyPr wrap="square">
            <a:spAutoFit/>
          </a:bodyPr>
          <a:lstStyle/>
          <a:p>
            <a:r>
              <a:rPr lang="en-US" sz="1200" dirty="0">
                <a:solidFill>
                  <a:schemeClr val="accent1"/>
                </a:solidFill>
              </a:rPr>
              <a:t>https://openclipart.org/detail/195034/garbage-truck</a:t>
            </a:r>
          </a:p>
        </p:txBody>
      </p:sp>
    </p:spTree>
    <p:extLst>
      <p:ext uri="{BB962C8B-B14F-4D97-AF65-F5344CB8AC3E}">
        <p14:creationId xmlns:p14="http://schemas.microsoft.com/office/powerpoint/2010/main" val="19599969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8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410414"/>
            <a:ext cx="9905998" cy="1478570"/>
          </a:xfrm>
        </p:spPr>
        <p:txBody>
          <a:bodyPr/>
          <a:lstStyle/>
          <a:p>
            <a:r>
              <a:rPr lang="en-US" dirty="0"/>
              <a:t>In The Age Of AI, Critical Thinking Is More Needed Than Ever</a:t>
            </a:r>
          </a:p>
        </p:txBody>
      </p:sp>
      <p:sp>
        <p:nvSpPr>
          <p:cNvPr id="4" name="Content Placeholder 3"/>
          <p:cNvSpPr>
            <a:spLocks noGrp="1"/>
          </p:cNvSpPr>
          <p:nvPr>
            <p:ph sz="half" idx="2"/>
          </p:nvPr>
        </p:nvSpPr>
        <p:spPr>
          <a:xfrm>
            <a:off x="1141414" y="1917087"/>
            <a:ext cx="9905998" cy="4458488"/>
          </a:xfrm>
        </p:spPr>
        <p:txBody>
          <a:bodyPr>
            <a:normAutofit fontScale="85000" lnSpcReduction="10000"/>
          </a:bodyPr>
          <a:lstStyle/>
          <a:p>
            <a:r>
              <a:rPr lang="en-US" dirty="0" err="1"/>
              <a:t>Feyaza</a:t>
            </a:r>
            <a:r>
              <a:rPr lang="en-US" dirty="0"/>
              <a:t> Khan, an editor of AI training data at </a:t>
            </a:r>
            <a:r>
              <a:rPr lang="en-US" dirty="0" err="1"/>
              <a:t>Toloka</a:t>
            </a:r>
            <a:r>
              <a:rPr lang="en-US" dirty="0"/>
              <a:t>, explains, “AI is undeniably getting better, but it still requires a lot of human labor behind the scenes to ensure that the models put out quality responses. Writers and editors who work with AI must have strong critical thinking skills to objectively evaluate the content for accuracy, while also making improvements so that it will sound more human. Good AI can’t learn from itself. High-quality, responsible and accurate AI will continue to rely on human intervention to actually learn new things and generate quality content</a:t>
            </a:r>
            <a:r>
              <a:rPr lang="en-US" dirty="0" smtClean="0"/>
              <a:t>.”</a:t>
            </a:r>
          </a:p>
          <a:p>
            <a:r>
              <a:rPr lang="en-US" dirty="0"/>
              <a:t>Khan explains, “Fact-checking, source analysis and other critical thinking skills are crucial for properly training AI. These applications of critical thinking, especially when combined with an AI trainer's own expertise, make all the difference in ensuring accuracy and preventing bias. Yes, LLMs can offer amazing output. But human expertise and oversight – especially those critical thinking skills – are essential to guide AI capabilities in the right direction.”</a:t>
            </a:r>
            <a:endParaRPr lang="en-US" dirty="0"/>
          </a:p>
        </p:txBody>
      </p:sp>
      <p:sp>
        <p:nvSpPr>
          <p:cNvPr id="5" name="Rectangle 4"/>
          <p:cNvSpPr/>
          <p:nvPr/>
        </p:nvSpPr>
        <p:spPr>
          <a:xfrm>
            <a:off x="2354831" y="6581001"/>
            <a:ext cx="7479161" cy="276999"/>
          </a:xfrm>
          <a:prstGeom prst="rect">
            <a:avLst/>
          </a:prstGeom>
        </p:spPr>
        <p:txBody>
          <a:bodyPr wrap="square">
            <a:spAutoFit/>
          </a:bodyPr>
          <a:lstStyle/>
          <a:p>
            <a:r>
              <a:rPr lang="en-US" sz="1200" dirty="0">
                <a:solidFill>
                  <a:schemeClr val="accent1"/>
                </a:solidFill>
              </a:rPr>
              <a:t>https://www.forbes.com/sites/roncarucci/2024/02/06/in-the-age-of-ai-critical-thinking-is-more-needed-than-ever/</a:t>
            </a:r>
          </a:p>
        </p:txBody>
      </p:sp>
    </p:spTree>
    <p:extLst>
      <p:ext uri="{BB962C8B-B14F-4D97-AF65-F5344CB8AC3E}">
        <p14:creationId xmlns:p14="http://schemas.microsoft.com/office/powerpoint/2010/main" val="4419901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505007"/>
            <a:ext cx="9905998" cy="1478570"/>
          </a:xfrm>
        </p:spPr>
        <p:txBody>
          <a:bodyPr>
            <a:normAutofit fontScale="90000"/>
          </a:bodyPr>
          <a:lstStyle/>
          <a:p>
            <a:r>
              <a:rPr lang="en-US" dirty="0"/>
              <a:t>You're facing data inconsistencies in GIS. How can critical thinking skills guide you to resolution?</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956351" y="2097088"/>
            <a:ext cx="2091060" cy="3541712"/>
          </a:xfrm>
        </p:spPr>
      </p:pic>
      <p:sp>
        <p:nvSpPr>
          <p:cNvPr id="4" name="Content Placeholder 3"/>
          <p:cNvSpPr>
            <a:spLocks noGrp="1"/>
          </p:cNvSpPr>
          <p:nvPr>
            <p:ph sz="half" idx="2"/>
          </p:nvPr>
        </p:nvSpPr>
        <p:spPr>
          <a:xfrm>
            <a:off x="1219201" y="2097088"/>
            <a:ext cx="7649736" cy="4593798"/>
          </a:xfrm>
        </p:spPr>
        <p:txBody>
          <a:bodyPr>
            <a:normAutofit fontScale="55000" lnSpcReduction="20000"/>
          </a:bodyPr>
          <a:lstStyle/>
          <a:p>
            <a:pPr marL="457200" indent="-457200">
              <a:buFont typeface="+mj-lt"/>
              <a:buAutoNum type="arabicPeriod"/>
            </a:pPr>
            <a:r>
              <a:rPr lang="en-US" b="1" dirty="0" smtClean="0"/>
              <a:t>Identify Errors </a:t>
            </a:r>
            <a:r>
              <a:rPr lang="en-US" dirty="0" smtClean="0"/>
              <a:t>- When </a:t>
            </a:r>
            <a:r>
              <a:rPr lang="en-US" dirty="0"/>
              <a:t>you notice discrepancies in your GIS data, the first step is to identify the errors. This involves scrutinizing the data sets and comparing them against known standards or benchmarks. You should look for patterns or anomalies that suggest a systematic </a:t>
            </a:r>
            <a:r>
              <a:rPr lang="en-US" dirty="0" smtClean="0"/>
              <a:t>issue.</a:t>
            </a:r>
          </a:p>
          <a:p>
            <a:pPr marL="457200" indent="-457200">
              <a:buFont typeface="+mj-lt"/>
              <a:buAutoNum type="arabicPeriod"/>
            </a:pPr>
            <a:r>
              <a:rPr lang="en-US" b="1" dirty="0" smtClean="0"/>
              <a:t>Question Sources </a:t>
            </a:r>
            <a:r>
              <a:rPr lang="en-US" dirty="0" smtClean="0"/>
              <a:t>- Where </a:t>
            </a:r>
            <a:r>
              <a:rPr lang="en-US" dirty="0"/>
              <a:t>did the data come from? Who collected it and how was it processed? Understanding the origin of the data helps you assess its reliability and determine potential causes for inconsistencies. If the data was collected using different methodologies or at different times, this might explain the discrepancies. Critical thinking involves not taking data at face value but evaluating the context in which it was gathered</a:t>
            </a:r>
            <a:r>
              <a:rPr lang="en-US" dirty="0" smtClean="0"/>
              <a:t>.</a:t>
            </a:r>
            <a:endParaRPr lang="en-US" dirty="0"/>
          </a:p>
          <a:p>
            <a:pPr marL="457200" indent="-457200">
              <a:buFont typeface="+mj-lt"/>
              <a:buAutoNum type="arabicPeriod"/>
            </a:pPr>
            <a:r>
              <a:rPr lang="en-US" b="1" dirty="0" smtClean="0"/>
              <a:t>Analyze Context </a:t>
            </a:r>
            <a:r>
              <a:rPr lang="en-US" dirty="0" smtClean="0"/>
              <a:t>- You </a:t>
            </a:r>
            <a:r>
              <a:rPr lang="en-US" dirty="0"/>
              <a:t>need to consider external factors that might affect the data quality, such as environmental changes or technological limitations at the time of collection. For instance, a historical land use dataset may not accurately reflect current conditions due to urban development or natural events. </a:t>
            </a:r>
            <a:endParaRPr lang="en-US" dirty="0" smtClean="0"/>
          </a:p>
          <a:p>
            <a:pPr marL="457200" indent="-457200">
              <a:buFont typeface="+mj-lt"/>
              <a:buAutoNum type="arabicPeriod"/>
            </a:pPr>
            <a:r>
              <a:rPr lang="en-US" b="1" dirty="0" smtClean="0"/>
              <a:t>Evaluate Solutions </a:t>
            </a:r>
            <a:r>
              <a:rPr lang="en-US" dirty="0" smtClean="0"/>
              <a:t>- This </a:t>
            </a:r>
            <a:r>
              <a:rPr lang="en-US" dirty="0"/>
              <a:t>may involve correcting the data manually, using software tools to automate error detection and correction, or integrating different data sources to cross-verify information. Each option has its pros and cons, and your critical thinking skills will help you weigh these against the specific requirements of your project to choose the most effective approach</a:t>
            </a:r>
            <a:r>
              <a:rPr lang="en-US" dirty="0" smtClean="0"/>
              <a:t>.</a:t>
            </a:r>
            <a:endParaRPr lang="en-US" dirty="0"/>
          </a:p>
          <a:p>
            <a:pPr marL="457200" indent="-457200">
              <a:buFont typeface="+mj-lt"/>
              <a:buAutoNum type="arabicPeriod"/>
            </a:pPr>
            <a:r>
              <a:rPr lang="en-US" b="1" dirty="0" smtClean="0"/>
              <a:t>Implement Changes </a:t>
            </a:r>
            <a:r>
              <a:rPr lang="en-US" dirty="0" smtClean="0"/>
              <a:t>- This </a:t>
            </a:r>
            <a:r>
              <a:rPr lang="en-US" dirty="0"/>
              <a:t>might mean updating data entries, recalibrating datasets, or redefining parameters within your GIS software. It's important to document each step of the process for transparency and future reference. As you make these adjustments, continually assess their impact on the overall dataset to ensure that one correction doesn't introduce new errors elsewhere</a:t>
            </a:r>
            <a:r>
              <a:rPr lang="en-US" dirty="0" smtClean="0"/>
              <a:t>.</a:t>
            </a:r>
            <a:endParaRPr lang="en-US" dirty="0"/>
          </a:p>
        </p:txBody>
      </p:sp>
      <p:sp>
        <p:nvSpPr>
          <p:cNvPr id="6" name="Rectangle 5"/>
          <p:cNvSpPr/>
          <p:nvPr/>
        </p:nvSpPr>
        <p:spPr>
          <a:xfrm>
            <a:off x="3351212" y="6558692"/>
            <a:ext cx="5486399" cy="276999"/>
          </a:xfrm>
          <a:prstGeom prst="rect">
            <a:avLst/>
          </a:prstGeom>
        </p:spPr>
        <p:txBody>
          <a:bodyPr wrap="square">
            <a:spAutoFit/>
          </a:bodyPr>
          <a:lstStyle/>
          <a:p>
            <a:r>
              <a:rPr lang="en-US" sz="1200" dirty="0">
                <a:solidFill>
                  <a:schemeClr val="accent1"/>
                </a:solidFill>
              </a:rPr>
              <a:t>https://www.linkedin.com/advice/3/youre-facing-data-inconsistencies-gis-dz7he</a:t>
            </a:r>
          </a:p>
        </p:txBody>
      </p:sp>
    </p:spTree>
    <p:extLst>
      <p:ext uri="{BB962C8B-B14F-4D97-AF65-F5344CB8AC3E}">
        <p14:creationId xmlns:p14="http://schemas.microsoft.com/office/powerpoint/2010/main" val="8415524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1413" y="259064"/>
            <a:ext cx="9905998" cy="1478570"/>
          </a:xfrm>
        </p:spPr>
        <p:txBody>
          <a:bodyPr>
            <a:normAutofit fontScale="90000"/>
          </a:bodyPr>
          <a:lstStyle/>
          <a:p>
            <a:r>
              <a:rPr lang="en-US" sz="4000" dirty="0"/>
              <a:t>FLUF Test</a:t>
            </a:r>
            <a:r>
              <a:rPr lang="en-US" dirty="0"/>
              <a:t/>
            </a:r>
            <a:br>
              <a:rPr lang="en-US" dirty="0"/>
            </a:br>
            <a:r>
              <a:rPr lang="en-US" sz="3100" dirty="0"/>
              <a:t>Critical Evaluation Framework for Artificial Intelligence</a:t>
            </a:r>
            <a:br>
              <a:rPr lang="en-US" sz="3100" dirty="0"/>
            </a:br>
            <a:r>
              <a:rPr lang="en-US" sz="3100" dirty="0"/>
              <a:t>​Improving Prompts and Assessing AI Generative Results</a:t>
            </a:r>
          </a:p>
        </p:txBody>
      </p:sp>
      <p:pic>
        <p:nvPicPr>
          <p:cNvPr id="9" name="Content Placeholder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41413" y="1943788"/>
            <a:ext cx="7202621" cy="1904269"/>
          </a:xfrm>
        </p:spPr>
      </p:pic>
      <p:sp>
        <p:nvSpPr>
          <p:cNvPr id="8" name="Content Placeholder 7"/>
          <p:cNvSpPr>
            <a:spLocks noGrp="1"/>
          </p:cNvSpPr>
          <p:nvPr>
            <p:ph sz="half" idx="2"/>
          </p:nvPr>
        </p:nvSpPr>
        <p:spPr>
          <a:xfrm>
            <a:off x="1141414" y="3904268"/>
            <a:ext cx="10285434" cy="2594307"/>
          </a:xfrm>
        </p:spPr>
        <p:txBody>
          <a:bodyPr>
            <a:normAutofit lnSpcReduction="10000"/>
          </a:bodyPr>
          <a:lstStyle/>
          <a:p>
            <a:pPr marL="0" indent="0">
              <a:buNone/>
            </a:pPr>
            <a:r>
              <a:rPr lang="en-US" dirty="0" smtClean="0"/>
              <a:t>“The </a:t>
            </a:r>
            <a:r>
              <a:rPr lang="en-US" dirty="0"/>
              <a:t>FLUF Test is a framework for critically evaluating content generated through artificial intelligence. The framework encourages the user to look critically at format, language, usability, and fanfare when considering the outputs of the AI generated results. AI generated results can be flowery or inaccurate – or repetitive for example.  Using AI tools brings with it a responsibility to be educated about their power, usefulness, and shortcomings</a:t>
            </a:r>
            <a:r>
              <a:rPr lang="en-US" dirty="0" smtClean="0"/>
              <a:t>.”</a:t>
            </a:r>
            <a:endParaRPr lang="en-US" dirty="0"/>
          </a:p>
        </p:txBody>
      </p:sp>
      <p:sp>
        <p:nvSpPr>
          <p:cNvPr id="10" name="TextBox 9"/>
          <p:cNvSpPr txBox="1"/>
          <p:nvPr/>
        </p:nvSpPr>
        <p:spPr>
          <a:xfrm>
            <a:off x="8412480" y="1872943"/>
            <a:ext cx="2712196" cy="2031325"/>
          </a:xfrm>
          <a:prstGeom prst="rect">
            <a:avLst/>
          </a:prstGeom>
          <a:noFill/>
        </p:spPr>
        <p:txBody>
          <a:bodyPr wrap="square" rtlCol="0">
            <a:spAutoFit/>
          </a:bodyPr>
          <a:lstStyle/>
          <a:p>
            <a:r>
              <a:rPr lang="en-US" dirty="0">
                <a:hlinkClick r:id="rId3"/>
              </a:rPr>
              <a:t>FLUF Test: A Framework for Critical Evaluation of Content Generated with Artificial Intelligence </a:t>
            </a:r>
            <a:r>
              <a:rPr lang="en-US" dirty="0"/>
              <a:t>© 2023 by </a:t>
            </a:r>
            <a:r>
              <a:rPr lang="en-US" dirty="0">
                <a:hlinkClick r:id="rId4"/>
              </a:rPr>
              <a:t>Dr. Jennifer L. Parker </a:t>
            </a:r>
            <a:r>
              <a:rPr lang="en-US" dirty="0"/>
              <a:t>is licensed under </a:t>
            </a:r>
            <a:r>
              <a:rPr lang="en-US" dirty="0">
                <a:hlinkClick r:id="rId5"/>
              </a:rPr>
              <a:t>CC BY-NC-SA 4.0</a:t>
            </a:r>
            <a:r>
              <a:rPr lang="en-US" dirty="0"/>
              <a:t>.</a:t>
            </a:r>
            <a:endParaRPr lang="en-US" dirty="0"/>
          </a:p>
        </p:txBody>
      </p:sp>
      <p:sp>
        <p:nvSpPr>
          <p:cNvPr id="11" name="Rectangle 10"/>
          <p:cNvSpPr/>
          <p:nvPr/>
        </p:nvSpPr>
        <p:spPr>
          <a:xfrm>
            <a:off x="3672828" y="6498575"/>
            <a:ext cx="4843167" cy="276999"/>
          </a:xfrm>
          <a:prstGeom prst="rect">
            <a:avLst/>
          </a:prstGeom>
        </p:spPr>
        <p:txBody>
          <a:bodyPr wrap="square">
            <a:spAutoFit/>
          </a:bodyPr>
          <a:lstStyle/>
          <a:p>
            <a:r>
              <a:rPr lang="en-US" sz="1200" dirty="0">
                <a:solidFill>
                  <a:schemeClr val="accent1"/>
                </a:solidFill>
              </a:rPr>
              <a:t>https://www.drjenniferparker.com/fluf-test-for-artificial-intelligence.html</a:t>
            </a:r>
          </a:p>
        </p:txBody>
      </p:sp>
    </p:spTree>
    <p:extLst>
      <p:ext uri="{BB962C8B-B14F-4D97-AF65-F5344CB8AC3E}">
        <p14:creationId xmlns:p14="http://schemas.microsoft.com/office/powerpoint/2010/main" val="36187686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433" y="2428400"/>
            <a:ext cx="9905998" cy="1478570"/>
          </a:xfrm>
        </p:spPr>
        <p:txBody>
          <a:bodyPr>
            <a:noAutofit/>
          </a:bodyPr>
          <a:lstStyle/>
          <a:p>
            <a:pPr algn="ctr"/>
            <a:r>
              <a:rPr lang="en-US" sz="4400" dirty="0" smtClean="0"/>
              <a:t>Problem 2: The affects of </a:t>
            </a:r>
            <a:r>
              <a:rPr lang="en-US" sz="4400" dirty="0" err="1" smtClean="0"/>
              <a:t>ai</a:t>
            </a:r>
            <a:r>
              <a:rPr lang="en-US" sz="4400" dirty="0" smtClean="0"/>
              <a:t> on critical thinking</a:t>
            </a:r>
            <a:endParaRPr lang="en-US" sz="4400" dirty="0"/>
          </a:p>
        </p:txBody>
      </p:sp>
    </p:spTree>
    <p:extLst>
      <p:ext uri="{BB962C8B-B14F-4D97-AF65-F5344CB8AC3E}">
        <p14:creationId xmlns:p14="http://schemas.microsoft.com/office/powerpoint/2010/main" val="10298137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463957"/>
            <a:ext cx="9905998" cy="1478570"/>
          </a:xfrm>
        </p:spPr>
        <p:txBody>
          <a:bodyPr/>
          <a:lstStyle/>
          <a:p>
            <a:r>
              <a:rPr lang="en-US" dirty="0"/>
              <a:t>Study Links Frequent AI Use With Lower Critical Thinking Abilities | </a:t>
            </a:r>
            <a:r>
              <a:rPr lang="en-US" dirty="0" err="1"/>
              <a:t>IFLScience</a:t>
            </a:r>
            <a:endParaRPr lang="en-US"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41413" y="2097088"/>
            <a:ext cx="2504804" cy="3541712"/>
          </a:xfrm>
        </p:spPr>
      </p:pic>
      <p:sp>
        <p:nvSpPr>
          <p:cNvPr id="5" name="Content Placeholder 4"/>
          <p:cNvSpPr>
            <a:spLocks noGrp="1"/>
          </p:cNvSpPr>
          <p:nvPr>
            <p:ph sz="half" idx="2"/>
          </p:nvPr>
        </p:nvSpPr>
        <p:spPr>
          <a:xfrm>
            <a:off x="3791415" y="1984916"/>
            <a:ext cx="7255996" cy="4515391"/>
          </a:xfrm>
        </p:spPr>
        <p:txBody>
          <a:bodyPr>
            <a:normAutofit/>
          </a:bodyPr>
          <a:lstStyle/>
          <a:p>
            <a:pPr marL="0" indent="0">
              <a:buNone/>
            </a:pPr>
            <a:r>
              <a:rPr lang="en-US" dirty="0"/>
              <a:t>“The findings of this study illuminate the complex interplay among AI tool usage, cognitive offloading, and critical thinking. As AI tools become increasingly integrated into everyday life, their impact on fundamental cognitive skills warrants careful consideration. Our research demonstrates a significant negative correlation between the frequent use of AI tools and critical thinking abilities, mediated by the phenomenon of cognitive offloading</a:t>
            </a:r>
            <a:r>
              <a:rPr lang="en-US" dirty="0" smtClean="0"/>
              <a:t>.”</a:t>
            </a:r>
          </a:p>
          <a:p>
            <a:pPr marL="0" indent="0">
              <a:buNone/>
            </a:pPr>
            <a:endParaRPr lang="en-US" dirty="0"/>
          </a:p>
        </p:txBody>
      </p:sp>
      <p:sp>
        <p:nvSpPr>
          <p:cNvPr id="6" name="Rectangle 5"/>
          <p:cNvSpPr/>
          <p:nvPr/>
        </p:nvSpPr>
        <p:spPr>
          <a:xfrm>
            <a:off x="1141413" y="5723578"/>
            <a:ext cx="2494594" cy="246221"/>
          </a:xfrm>
          <a:prstGeom prst="rect">
            <a:avLst/>
          </a:prstGeom>
        </p:spPr>
        <p:txBody>
          <a:bodyPr wrap="none">
            <a:spAutoFit/>
          </a:bodyPr>
          <a:lstStyle/>
          <a:p>
            <a:r>
              <a:rPr lang="en-US" sz="1000" dirty="0">
                <a:solidFill>
                  <a:schemeClr val="accent1"/>
                </a:solidFill>
              </a:rPr>
              <a:t>https://www.mdpi.com/2075-4698/15/1/6</a:t>
            </a:r>
          </a:p>
        </p:txBody>
      </p:sp>
      <p:sp>
        <p:nvSpPr>
          <p:cNvPr id="7" name="Rectangle 6"/>
          <p:cNvSpPr/>
          <p:nvPr/>
        </p:nvSpPr>
        <p:spPr>
          <a:xfrm>
            <a:off x="3801625" y="5638800"/>
            <a:ext cx="6096000" cy="738664"/>
          </a:xfrm>
          <a:prstGeom prst="rect">
            <a:avLst/>
          </a:prstGeom>
        </p:spPr>
        <p:txBody>
          <a:bodyPr>
            <a:spAutoFit/>
          </a:bodyPr>
          <a:lstStyle/>
          <a:p>
            <a:r>
              <a:rPr lang="en-US" sz="1400" dirty="0" err="1">
                <a:solidFill>
                  <a:schemeClr val="tx1">
                    <a:lumMod val="75000"/>
                  </a:schemeClr>
                </a:solidFill>
              </a:rPr>
              <a:t>Gerlich</a:t>
            </a:r>
            <a:r>
              <a:rPr lang="en-US" sz="1400" dirty="0">
                <a:solidFill>
                  <a:schemeClr val="tx1">
                    <a:lumMod val="75000"/>
                  </a:schemeClr>
                </a:solidFill>
              </a:rPr>
              <a:t>, M. (2025). AI Tools in Society: Impacts on Cognitive Offloading and the Future of Critical Thinking. Societies, 15(1), 6. https://doi.org/10.3390/soc15010006</a:t>
            </a:r>
          </a:p>
        </p:txBody>
      </p:sp>
    </p:spTree>
    <p:extLst>
      <p:ext uri="{BB962C8B-B14F-4D97-AF65-F5344CB8AC3E}">
        <p14:creationId xmlns:p14="http://schemas.microsoft.com/office/powerpoint/2010/main" val="7682333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252759"/>
            <a:ext cx="9905998" cy="1478570"/>
          </a:xfrm>
        </p:spPr>
        <p:txBody>
          <a:bodyPr/>
          <a:lstStyle/>
          <a:p>
            <a:r>
              <a:rPr lang="en-US" dirty="0"/>
              <a:t>More teens say they're using </a:t>
            </a:r>
            <a:r>
              <a:rPr lang="en-US" dirty="0" err="1"/>
              <a:t>ChatGPT</a:t>
            </a:r>
            <a:r>
              <a:rPr lang="en-US" dirty="0"/>
              <a:t> for schoolwork, a new study finds</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41413" y="2060300"/>
            <a:ext cx="3837352" cy="3541712"/>
          </a:xfrm>
        </p:spPr>
      </p:pic>
      <p:sp>
        <p:nvSpPr>
          <p:cNvPr id="5" name="Content Placeholder 4"/>
          <p:cNvSpPr>
            <a:spLocks noGrp="1"/>
          </p:cNvSpPr>
          <p:nvPr>
            <p:ph sz="half" idx="2"/>
          </p:nvPr>
        </p:nvSpPr>
        <p:spPr>
          <a:xfrm>
            <a:off x="5099824" y="1731329"/>
            <a:ext cx="5947587" cy="4688390"/>
          </a:xfrm>
        </p:spPr>
        <p:txBody>
          <a:bodyPr>
            <a:normAutofit fontScale="77500" lnSpcReduction="20000"/>
          </a:bodyPr>
          <a:lstStyle/>
          <a:p>
            <a:pPr marL="0" indent="0">
              <a:buNone/>
            </a:pPr>
            <a:r>
              <a:rPr lang="en-US" dirty="0"/>
              <a:t>A recent poll from the Pew Research Center shows more and more teens are turning to </a:t>
            </a:r>
            <a:r>
              <a:rPr lang="en-US" dirty="0" err="1"/>
              <a:t>ChatGPT</a:t>
            </a:r>
            <a:r>
              <a:rPr lang="en-US" dirty="0"/>
              <a:t> for help with their homework</a:t>
            </a:r>
            <a:r>
              <a:rPr lang="en-US" dirty="0" smtClean="0"/>
              <a:t>.</a:t>
            </a:r>
            <a:endParaRPr lang="en-US" dirty="0"/>
          </a:p>
          <a:p>
            <a:pPr marL="0" indent="0">
              <a:buNone/>
            </a:pPr>
            <a:r>
              <a:rPr lang="en-US" u="sng" dirty="0"/>
              <a:t>3 things to know:</a:t>
            </a:r>
          </a:p>
          <a:p>
            <a:r>
              <a:rPr lang="en-US" dirty="0"/>
              <a:t>According to the survey, 26% of students ages 13-17 are using the artificial intelligence bot to help them with their assignments.</a:t>
            </a:r>
          </a:p>
          <a:p>
            <a:r>
              <a:rPr lang="en-US" dirty="0"/>
              <a:t>That's double the number from 2023, when 13% reported the same habit when completing assignments.</a:t>
            </a:r>
          </a:p>
          <a:p>
            <a:r>
              <a:rPr lang="en-US" dirty="0"/>
              <a:t>Comfort levels with using </a:t>
            </a:r>
            <a:r>
              <a:rPr lang="en-US" dirty="0" err="1"/>
              <a:t>ChatGPT</a:t>
            </a:r>
            <a:r>
              <a:rPr lang="en-US" dirty="0"/>
              <a:t> for different types of assignments vary among students: 54% found that using it to research new topics, for example, was an acceptable use of the tool. But only 18% said the same for using it to write an essay.</a:t>
            </a:r>
          </a:p>
        </p:txBody>
      </p:sp>
      <p:sp>
        <p:nvSpPr>
          <p:cNvPr id="7" name="Rectangle 6"/>
          <p:cNvSpPr/>
          <p:nvPr/>
        </p:nvSpPr>
        <p:spPr>
          <a:xfrm>
            <a:off x="3154232" y="6581001"/>
            <a:ext cx="5880359" cy="276999"/>
          </a:xfrm>
          <a:prstGeom prst="rect">
            <a:avLst/>
          </a:prstGeom>
        </p:spPr>
        <p:txBody>
          <a:bodyPr wrap="square">
            <a:spAutoFit/>
          </a:bodyPr>
          <a:lstStyle/>
          <a:p>
            <a:r>
              <a:rPr lang="en-US" sz="1200" dirty="0">
                <a:solidFill>
                  <a:schemeClr val="accent1"/>
                </a:solidFill>
              </a:rPr>
              <a:t>https://www.npr.org/2025/01/18/g-s1-43115/chatgpt-teen-school-homework-classroom-ai</a:t>
            </a:r>
          </a:p>
        </p:txBody>
      </p:sp>
    </p:spTree>
    <p:extLst>
      <p:ext uri="{BB962C8B-B14F-4D97-AF65-F5344CB8AC3E}">
        <p14:creationId xmlns:p14="http://schemas.microsoft.com/office/powerpoint/2010/main" val="24379829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1413" y="454560"/>
            <a:ext cx="9905998" cy="1478570"/>
          </a:xfrm>
        </p:spPr>
        <p:txBody>
          <a:bodyPr/>
          <a:lstStyle/>
          <a:p>
            <a:r>
              <a:rPr lang="en-US" dirty="0"/>
              <a:t>The Dark Side Of AI: Tracking The Decline Of Human Cognitive Skills</a:t>
            </a:r>
          </a:p>
        </p:txBody>
      </p:sp>
      <p:sp>
        <p:nvSpPr>
          <p:cNvPr id="3" name="Content Placeholder 2"/>
          <p:cNvSpPr>
            <a:spLocks noGrp="1"/>
          </p:cNvSpPr>
          <p:nvPr>
            <p:ph sz="half" idx="1"/>
          </p:nvPr>
        </p:nvSpPr>
        <p:spPr>
          <a:xfrm>
            <a:off x="1141412" y="1933130"/>
            <a:ext cx="6768519" cy="4291096"/>
          </a:xfrm>
        </p:spPr>
        <p:txBody>
          <a:bodyPr>
            <a:normAutofit fontScale="92500" lnSpcReduction="10000"/>
          </a:bodyPr>
          <a:lstStyle/>
          <a:p>
            <a:pPr marL="0" indent="0">
              <a:buNone/>
            </a:pPr>
            <a:r>
              <a:rPr lang="en-US" dirty="0"/>
              <a:t>Declining Cognitive Skills in Education</a:t>
            </a:r>
          </a:p>
          <a:p>
            <a:r>
              <a:rPr lang="en-US" dirty="0" smtClean="0"/>
              <a:t>“The </a:t>
            </a:r>
            <a:r>
              <a:rPr lang="en-US" b="1" dirty="0"/>
              <a:t>effects of AI on cognitive development </a:t>
            </a:r>
            <a:r>
              <a:rPr lang="en-US" dirty="0"/>
              <a:t>are already being identified in schools across the United States. In a report titled, “Generative AI Can Harm Learning”, researchers at the University of Pennsylvania found that students who relied on AI for practice problems performed worse on tests compared to students who completed assignments without AI assistance. This suggests that the use of AI in academic settings is not just an issue of convenience, but may be contributing to a decline in critical thinking skills</a:t>
            </a:r>
            <a:r>
              <a:rPr lang="en-US" dirty="0" smtClean="0"/>
              <a:t>.”</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009587" y="2125294"/>
            <a:ext cx="3037824" cy="3541712"/>
          </a:xfrm>
        </p:spPr>
      </p:pic>
      <p:sp>
        <p:nvSpPr>
          <p:cNvPr id="4" name="Rectangle 3"/>
          <p:cNvSpPr/>
          <p:nvPr/>
        </p:nvSpPr>
        <p:spPr>
          <a:xfrm>
            <a:off x="1370012" y="6396335"/>
            <a:ext cx="9448800" cy="461665"/>
          </a:xfrm>
          <a:prstGeom prst="rect">
            <a:avLst/>
          </a:prstGeom>
        </p:spPr>
        <p:txBody>
          <a:bodyPr wrap="square">
            <a:spAutoFit/>
          </a:bodyPr>
          <a:lstStyle/>
          <a:p>
            <a:pPr algn="ctr"/>
            <a:r>
              <a:rPr lang="en-US" sz="1200" dirty="0">
                <a:hlinkClick r:id="rId3"/>
              </a:rPr>
              <a:t>https://www.forbes.com/sites/chriswestfall/2024/12/18/the-dark-side-of-ai-tracking-the-decline-of-human-cognitive-skills</a:t>
            </a:r>
            <a:r>
              <a:rPr lang="en-US" sz="1200" dirty="0" smtClean="0">
                <a:hlinkClick r:id="rId3"/>
              </a:rPr>
              <a:t>/</a:t>
            </a:r>
            <a:endParaRPr lang="en-US" sz="1200" dirty="0" smtClean="0"/>
          </a:p>
          <a:p>
            <a:pPr algn="ctr"/>
            <a:r>
              <a:rPr lang="en-US" sz="1200" dirty="0">
                <a:hlinkClick r:id="rId4"/>
              </a:rPr>
              <a:t>https://</a:t>
            </a:r>
            <a:r>
              <a:rPr lang="en-US" sz="1200" dirty="0" smtClean="0">
                <a:hlinkClick r:id="rId4"/>
              </a:rPr>
              <a:t>edsource.org/updates/students-using-artificial-intelligence-did-worse-on-tests-experiment-shows</a:t>
            </a:r>
            <a:endParaRPr lang="en-US" sz="1200" dirty="0" smtClean="0"/>
          </a:p>
        </p:txBody>
      </p:sp>
    </p:spTree>
    <p:extLst>
      <p:ext uri="{BB962C8B-B14F-4D97-AF65-F5344CB8AC3E}">
        <p14:creationId xmlns:p14="http://schemas.microsoft.com/office/powerpoint/2010/main" val="32142962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xmlns=""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mt="30000"/>
          </a:blip>
          <a:srcRect l="17220" r="9210" b="-1"/>
          <a:stretch/>
        </p:blipFill>
        <p:spPr>
          <a:xfrm>
            <a:off x="-5597" y="10"/>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7962519" y="618518"/>
            <a:ext cx="3084891" cy="1478570"/>
          </a:xfrm>
        </p:spPr>
        <p:txBody>
          <a:bodyPr>
            <a:normAutofit/>
          </a:bodyPr>
          <a:lstStyle/>
          <a:p>
            <a:r>
              <a:rPr lang="en-US" sz="3200" dirty="0"/>
              <a:t>Katherine (Kate) Norris</a:t>
            </a:r>
            <a:endParaRPr lang="en-US" sz="3200" dirty="0"/>
          </a:p>
        </p:txBody>
      </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7962519" y="2249487"/>
            <a:ext cx="3084892" cy="3541714"/>
          </a:xfrm>
        </p:spPr>
        <p:txBody>
          <a:bodyPr>
            <a:normAutofit fontScale="85000" lnSpcReduction="20000"/>
          </a:bodyPr>
          <a:lstStyle/>
          <a:p>
            <a:pPr>
              <a:lnSpc>
                <a:spcPct val="110000"/>
              </a:lnSpc>
            </a:pPr>
            <a:r>
              <a:rPr lang="en-US" sz="1600" dirty="0" smtClean="0"/>
              <a:t>Assistant </a:t>
            </a:r>
            <a:r>
              <a:rPr lang="en-US" sz="1600" dirty="0"/>
              <a:t>Scholar and </a:t>
            </a:r>
            <a:r>
              <a:rPr lang="en-US" sz="1600" dirty="0" smtClean="0"/>
              <a:t>full-time </a:t>
            </a:r>
            <a:r>
              <a:rPr lang="en-US" sz="1600" dirty="0"/>
              <a:t>faculty since 2016, at the University of Florida - GeoPlan Center. Kate is a Geospatial Data Manager &amp; Senior GIS Specialist, </a:t>
            </a:r>
            <a:r>
              <a:rPr lang="en-US" sz="1600" dirty="0" smtClean="0"/>
              <a:t>who </a:t>
            </a:r>
            <a:r>
              <a:rPr lang="en-US" sz="1600" dirty="0"/>
              <a:t>holds a Master’s Degree in Urban and Regional Planning, with a specialization in Planning Information Systems and a certification in Interdisciplinary Geographic Information Systems. Kate is an experienced geospatial professional </a:t>
            </a:r>
            <a:r>
              <a:rPr lang="en-US" sz="1600" dirty="0" smtClean="0"/>
              <a:t>who </a:t>
            </a:r>
            <a:r>
              <a:rPr lang="en-US" sz="1600" dirty="0"/>
              <a:t>supports research, teaching, and service at the Center</a:t>
            </a:r>
            <a:r>
              <a:rPr lang="en-US" sz="1600" dirty="0" smtClean="0"/>
              <a:t>.</a:t>
            </a:r>
          </a:p>
          <a:p>
            <a:pPr>
              <a:lnSpc>
                <a:spcPct val="110000"/>
              </a:lnSpc>
            </a:pPr>
            <a:r>
              <a:rPr lang="en-US" sz="1600" dirty="0"/>
              <a:t>URP6275: Intermediate Planning Information </a:t>
            </a:r>
            <a:r>
              <a:rPr lang="en-US" sz="1600" dirty="0" smtClean="0"/>
              <a:t>Systems</a:t>
            </a:r>
          </a:p>
          <a:p>
            <a:pPr>
              <a:lnSpc>
                <a:spcPct val="110000"/>
              </a:lnSpc>
            </a:pPr>
            <a:r>
              <a:rPr lang="en-US" sz="1600" dirty="0" smtClean="0">
                <a:hlinkClick r:id="rId5"/>
              </a:rPr>
              <a:t>knorris@ufl.edu</a:t>
            </a:r>
            <a:endParaRPr lang="en-US" sz="1600" dirty="0" smtClean="0"/>
          </a:p>
          <a:p>
            <a:pPr>
              <a:lnSpc>
                <a:spcPct val="110000"/>
              </a:lnSpc>
            </a:pPr>
            <a:endParaRPr lang="en-US" sz="1600" dirty="0"/>
          </a:p>
        </p:txBody>
      </p:sp>
    </p:spTree>
    <p:extLst>
      <p:ext uri="{BB962C8B-B14F-4D97-AF65-F5344CB8AC3E}">
        <p14:creationId xmlns:p14="http://schemas.microsoft.com/office/powerpoint/2010/main" val="10948493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1413" y="236383"/>
            <a:ext cx="9905998" cy="1478570"/>
          </a:xfrm>
        </p:spPr>
        <p:txBody>
          <a:bodyPr/>
          <a:lstStyle/>
          <a:p>
            <a:r>
              <a:rPr lang="en-US" dirty="0"/>
              <a:t>Why This Matters Now</a:t>
            </a:r>
          </a:p>
        </p:txBody>
      </p:sp>
      <p:sp>
        <p:nvSpPr>
          <p:cNvPr id="6" name="Content Placeholder 5"/>
          <p:cNvSpPr>
            <a:spLocks noGrp="1"/>
          </p:cNvSpPr>
          <p:nvPr>
            <p:ph idx="1"/>
          </p:nvPr>
        </p:nvSpPr>
        <p:spPr>
          <a:xfrm>
            <a:off x="1141413" y="1795439"/>
            <a:ext cx="9905999" cy="4018883"/>
          </a:xfrm>
        </p:spPr>
        <p:txBody>
          <a:bodyPr/>
          <a:lstStyle/>
          <a:p>
            <a:pPr marL="0" indent="0">
              <a:buNone/>
            </a:pPr>
            <a:r>
              <a:rPr lang="en-US" dirty="0" smtClean="0"/>
              <a:t>“If </a:t>
            </a:r>
            <a:r>
              <a:rPr lang="en-US" dirty="0"/>
              <a:t>schools don’t revamp curricula to emphasize how to engage with AI critically, they risk graduating individuals unprepared for future work. Skills such as framing iterative questions, validating AI outputs against reliable sources, and identifying gaps or biases in AI-generated data should be central to modern education</a:t>
            </a:r>
            <a:r>
              <a:rPr lang="en-US" dirty="0" smtClean="0"/>
              <a:t>.” </a:t>
            </a:r>
          </a:p>
          <a:p>
            <a:pPr marL="0" indent="0">
              <a:buNone/>
            </a:pPr>
            <a:endParaRPr lang="en-US" dirty="0" smtClean="0"/>
          </a:p>
          <a:p>
            <a:pPr marL="0" indent="0" algn="ctr">
              <a:buNone/>
            </a:pPr>
            <a:r>
              <a:rPr lang="en-US" sz="2800" b="1" dirty="0" smtClean="0"/>
              <a:t>Critical thinking needs to be taught hand in hand with AI</a:t>
            </a:r>
            <a:endParaRPr lang="en-US" sz="2800" b="1" dirty="0"/>
          </a:p>
        </p:txBody>
      </p:sp>
      <p:sp>
        <p:nvSpPr>
          <p:cNvPr id="7" name="Rectangle 6"/>
          <p:cNvSpPr/>
          <p:nvPr/>
        </p:nvSpPr>
        <p:spPr>
          <a:xfrm>
            <a:off x="1957540" y="6581001"/>
            <a:ext cx="8273743" cy="276999"/>
          </a:xfrm>
          <a:prstGeom prst="rect">
            <a:avLst/>
          </a:prstGeom>
        </p:spPr>
        <p:txBody>
          <a:bodyPr wrap="square">
            <a:spAutoFit/>
          </a:bodyPr>
          <a:lstStyle/>
          <a:p>
            <a:r>
              <a:rPr lang="en-US" sz="1200" dirty="0">
                <a:solidFill>
                  <a:schemeClr val="accent1"/>
                </a:solidFill>
              </a:rPr>
              <a:t>https://www.forbes.com/sites/niritcohen/2025/01/19/beyond-prompts-critical-thinking-is-your-edge-when-everyones-using-ai/</a:t>
            </a:r>
          </a:p>
        </p:txBody>
      </p:sp>
    </p:spTree>
    <p:extLst>
      <p:ext uri="{BB962C8B-B14F-4D97-AF65-F5344CB8AC3E}">
        <p14:creationId xmlns:p14="http://schemas.microsoft.com/office/powerpoint/2010/main" val="26138494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179" y="353897"/>
            <a:ext cx="9849232" cy="1202898"/>
          </a:xfrm>
        </p:spPr>
        <p:txBody>
          <a:bodyPr>
            <a:normAutofit fontScale="90000"/>
          </a:bodyPr>
          <a:lstStyle/>
          <a:p>
            <a:r>
              <a:rPr lang="en-US" sz="3100" dirty="0"/>
              <a:t>How can we educate and equip students to be the most promising job candidates and have the most successful careers in our AI-driven future?</a:t>
            </a:r>
            <a:endParaRPr lang="en-US" sz="3400"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713590" y="1907518"/>
            <a:ext cx="2333821" cy="4053808"/>
          </a:xfrm>
        </p:spPr>
      </p:pic>
      <p:sp>
        <p:nvSpPr>
          <p:cNvPr id="5" name="Content Placeholder 4"/>
          <p:cNvSpPr>
            <a:spLocks noGrp="1"/>
          </p:cNvSpPr>
          <p:nvPr>
            <p:ph sz="half" idx="2"/>
          </p:nvPr>
        </p:nvSpPr>
        <p:spPr>
          <a:xfrm>
            <a:off x="1198179" y="1605775"/>
            <a:ext cx="7373392" cy="4757187"/>
          </a:xfrm>
        </p:spPr>
        <p:txBody>
          <a:bodyPr>
            <a:normAutofit fontScale="85000" lnSpcReduction="20000"/>
          </a:bodyPr>
          <a:lstStyle/>
          <a:p>
            <a:pPr marL="0" indent="0">
              <a:buNone/>
            </a:pPr>
            <a:r>
              <a:rPr lang="en-US" u="sng" dirty="0"/>
              <a:t>5 Soft Skills You Need to Thrive in the Age of AI</a:t>
            </a:r>
          </a:p>
          <a:p>
            <a:pPr marL="457200" indent="-457200">
              <a:buFont typeface="+mj-lt"/>
              <a:buAutoNum type="arabicPeriod"/>
            </a:pPr>
            <a:r>
              <a:rPr lang="en-US" dirty="0" smtClean="0"/>
              <a:t>Strategic Thinking</a:t>
            </a:r>
          </a:p>
          <a:p>
            <a:pPr marL="457200" indent="-457200">
              <a:buFont typeface="+mj-lt"/>
              <a:buAutoNum type="arabicPeriod"/>
            </a:pPr>
            <a:r>
              <a:rPr lang="en-US" dirty="0"/>
              <a:t>Communication </a:t>
            </a:r>
            <a:r>
              <a:rPr lang="en-US" dirty="0" smtClean="0"/>
              <a:t>Skills</a:t>
            </a:r>
          </a:p>
          <a:p>
            <a:pPr marL="457200" indent="-457200">
              <a:buFont typeface="+mj-lt"/>
              <a:buAutoNum type="arabicPeriod"/>
            </a:pPr>
            <a:r>
              <a:rPr lang="en-US" dirty="0"/>
              <a:t>Honesty And </a:t>
            </a:r>
            <a:r>
              <a:rPr lang="en-US" dirty="0" smtClean="0"/>
              <a:t>Integrity</a:t>
            </a:r>
          </a:p>
          <a:p>
            <a:pPr marL="457200" indent="-457200">
              <a:buFont typeface="+mj-lt"/>
              <a:buAutoNum type="arabicPeriod"/>
            </a:pPr>
            <a:r>
              <a:rPr lang="en-US" b="1" dirty="0"/>
              <a:t>Critical </a:t>
            </a:r>
            <a:r>
              <a:rPr lang="en-US" b="1" dirty="0" smtClean="0"/>
              <a:t>Thinking</a:t>
            </a:r>
          </a:p>
          <a:p>
            <a:pPr marL="457200" lvl="1" indent="0">
              <a:buNone/>
            </a:pPr>
            <a:r>
              <a:rPr lang="en-US" dirty="0"/>
              <a:t>“While AI can recognize patterns and automate tasks, the human mind excels at critical thinking and problem-solving. Moving forward, organizations will still need people to define goals, make strategic decisions and assess risks. This highly valued soft skill involves the ability to analyze and interpret information in a logical way. Critical thinking allows individuals to make educated decisions based on hard data rather than emotion. Employees with strong critical thinking skills also tend to be good problem solvers and communicators</a:t>
            </a:r>
            <a:r>
              <a:rPr lang="en-US" dirty="0" smtClean="0"/>
              <a:t>.”</a:t>
            </a:r>
          </a:p>
          <a:p>
            <a:pPr marL="457200" indent="-457200">
              <a:buFont typeface="+mj-lt"/>
              <a:buAutoNum type="arabicPeriod"/>
            </a:pPr>
            <a:r>
              <a:rPr lang="en-US" dirty="0"/>
              <a:t>Adaptability</a:t>
            </a:r>
          </a:p>
        </p:txBody>
      </p:sp>
      <p:sp>
        <p:nvSpPr>
          <p:cNvPr id="7" name="Rectangle 6"/>
          <p:cNvSpPr/>
          <p:nvPr/>
        </p:nvSpPr>
        <p:spPr>
          <a:xfrm>
            <a:off x="2968787" y="6581001"/>
            <a:ext cx="6377011" cy="276999"/>
          </a:xfrm>
          <a:prstGeom prst="rect">
            <a:avLst/>
          </a:prstGeom>
        </p:spPr>
        <p:txBody>
          <a:bodyPr wrap="square">
            <a:spAutoFit/>
          </a:bodyPr>
          <a:lstStyle/>
          <a:p>
            <a:r>
              <a:rPr lang="en-US" sz="1200" dirty="0">
                <a:solidFill>
                  <a:schemeClr val="accent1"/>
                </a:solidFill>
              </a:rPr>
              <a:t>https://www.forbes.com/sites/carolinecastrillon/2025/01/19/5-soft-skills-critical-in-the-age-of-ai/</a:t>
            </a:r>
          </a:p>
        </p:txBody>
      </p:sp>
    </p:spTree>
    <p:extLst>
      <p:ext uri="{BB962C8B-B14F-4D97-AF65-F5344CB8AC3E}">
        <p14:creationId xmlns:p14="http://schemas.microsoft.com/office/powerpoint/2010/main" val="15938413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178895"/>
            <a:ext cx="9905998" cy="1478570"/>
          </a:xfrm>
        </p:spPr>
        <p:txBody>
          <a:bodyPr/>
          <a:lstStyle/>
          <a:p>
            <a:r>
              <a:rPr lang="en-US" dirty="0"/>
              <a:t>Beyond Prompts—Critical Thinking Is Your Edge When Everyone’s Using AI</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41413" y="2182581"/>
            <a:ext cx="3088957" cy="3541712"/>
          </a:xfrm>
        </p:spPr>
      </p:pic>
      <p:sp>
        <p:nvSpPr>
          <p:cNvPr id="5" name="Content Placeholder 4"/>
          <p:cNvSpPr>
            <a:spLocks noGrp="1"/>
          </p:cNvSpPr>
          <p:nvPr>
            <p:ph sz="half" idx="2"/>
          </p:nvPr>
        </p:nvSpPr>
        <p:spPr>
          <a:xfrm>
            <a:off x="4378712" y="1657465"/>
            <a:ext cx="6668699" cy="4650409"/>
          </a:xfrm>
        </p:spPr>
        <p:txBody>
          <a:bodyPr>
            <a:normAutofit fontScale="55000" lnSpcReduction="20000"/>
          </a:bodyPr>
          <a:lstStyle/>
          <a:p>
            <a:pPr marL="0" indent="0">
              <a:buNone/>
            </a:pPr>
            <a:r>
              <a:rPr lang="en-US" b="1" dirty="0"/>
              <a:t>Mastering Critical Thinking with </a:t>
            </a:r>
            <a:r>
              <a:rPr lang="en-US" b="1" dirty="0" smtClean="0"/>
              <a:t>AI </a:t>
            </a:r>
            <a:r>
              <a:rPr lang="en-US" dirty="0" smtClean="0"/>
              <a:t>-</a:t>
            </a:r>
            <a:r>
              <a:rPr lang="en-US" b="1" dirty="0" smtClean="0"/>
              <a:t> </a:t>
            </a:r>
            <a:r>
              <a:rPr lang="en-US" dirty="0" smtClean="0"/>
              <a:t>Like </a:t>
            </a:r>
            <a:r>
              <a:rPr lang="en-US" dirty="0"/>
              <a:t>any skill, it takes practice to engage critically with the ideas and outputs developed in partnership with AI tools. The AI generated output is not the end of your process, it’s the beginning. To think critically and layer your own perspectives to generate your personalized AI-aided content, it helps to consider these guiding questions</a:t>
            </a:r>
            <a:r>
              <a:rPr lang="en-US" dirty="0" smtClean="0"/>
              <a:t>:</a:t>
            </a:r>
            <a:endParaRPr lang="en-US" dirty="0"/>
          </a:p>
          <a:p>
            <a:r>
              <a:rPr lang="en-US" dirty="0"/>
              <a:t>1. </a:t>
            </a:r>
            <a:r>
              <a:rPr lang="en-US" b="1" dirty="0"/>
              <a:t>What assumptions or biases underpin the output? </a:t>
            </a:r>
            <a:r>
              <a:rPr lang="en-US" dirty="0"/>
              <a:t>Are there any gaps in the data the AI relied on? How can you challenge these assumptions</a:t>
            </a:r>
            <a:r>
              <a:rPr lang="en-US" dirty="0" smtClean="0"/>
              <a:t>?</a:t>
            </a:r>
            <a:endParaRPr lang="en-US" dirty="0"/>
          </a:p>
          <a:p>
            <a:r>
              <a:rPr lang="en-US" dirty="0"/>
              <a:t>2. </a:t>
            </a:r>
            <a:r>
              <a:rPr lang="en-US" b="1" dirty="0"/>
              <a:t>What perspectives might be missing? </a:t>
            </a:r>
            <a:r>
              <a:rPr lang="en-US" dirty="0"/>
              <a:t>Look for voices, arguments, or viewpoints that the AI may have overlooked. How might including these perspectives strengthen the analysis</a:t>
            </a:r>
            <a:r>
              <a:rPr lang="en-US" dirty="0" smtClean="0"/>
              <a:t>?</a:t>
            </a:r>
            <a:endParaRPr lang="en-US" dirty="0"/>
          </a:p>
          <a:p>
            <a:r>
              <a:rPr lang="en-US" dirty="0"/>
              <a:t>3. </a:t>
            </a:r>
            <a:r>
              <a:rPr lang="en-US" b="1" dirty="0"/>
              <a:t>Does the output align with or challenge existing ideas? </a:t>
            </a:r>
            <a:r>
              <a:rPr lang="en-US" dirty="0"/>
              <a:t>Use AI to explore counterarguments or alternative perspectives, ensuring a more nuanced understanding</a:t>
            </a:r>
            <a:r>
              <a:rPr lang="en-US" dirty="0" smtClean="0"/>
              <a:t>.</a:t>
            </a:r>
            <a:endParaRPr lang="en-US" dirty="0"/>
          </a:p>
          <a:p>
            <a:r>
              <a:rPr lang="en-US" dirty="0"/>
              <a:t>4. </a:t>
            </a:r>
            <a:r>
              <a:rPr lang="en-US" b="1" dirty="0"/>
              <a:t>Is the information consistent and accurate? </a:t>
            </a:r>
            <a:r>
              <a:rPr lang="en-US" dirty="0"/>
              <a:t>Cross-reference AI outputs with reliable sources to validate the data and identify any discrepancies. What gaps remain, and how might you address them</a:t>
            </a:r>
            <a:r>
              <a:rPr lang="en-US" dirty="0" smtClean="0"/>
              <a:t>?</a:t>
            </a:r>
            <a:endParaRPr lang="en-US" dirty="0"/>
          </a:p>
          <a:p>
            <a:r>
              <a:rPr lang="en-US" dirty="0"/>
              <a:t>5. </a:t>
            </a:r>
            <a:r>
              <a:rPr lang="en-US" b="1" dirty="0"/>
              <a:t>How does the iterative process refine your thinking? </a:t>
            </a:r>
            <a:r>
              <a:rPr lang="en-US" dirty="0"/>
              <a:t>Actively seek deeper engagement with your work. Reflect on how each iteration improves the quality of your arguments and understanding, possibly opening up new avenues to explore</a:t>
            </a:r>
            <a:r>
              <a:rPr lang="en-US" dirty="0" smtClean="0"/>
              <a:t>.</a:t>
            </a:r>
            <a:endParaRPr lang="en-US" dirty="0"/>
          </a:p>
          <a:p>
            <a:r>
              <a:rPr lang="en-US" dirty="0"/>
              <a:t>By asking these questions and iterating on the outputs, you not only ensure accuracy but also develop a deeper, more thoughtful perspective. Engaging critically with AI in this way transforms it from a simple tool into a collaborator that enhances your learning and creativity.</a:t>
            </a:r>
          </a:p>
        </p:txBody>
      </p:sp>
      <p:sp>
        <p:nvSpPr>
          <p:cNvPr id="7" name="Rectangle 6"/>
          <p:cNvSpPr/>
          <p:nvPr/>
        </p:nvSpPr>
        <p:spPr>
          <a:xfrm>
            <a:off x="2039596" y="6581001"/>
            <a:ext cx="8109631" cy="276999"/>
          </a:xfrm>
          <a:prstGeom prst="rect">
            <a:avLst/>
          </a:prstGeom>
        </p:spPr>
        <p:txBody>
          <a:bodyPr wrap="square">
            <a:spAutoFit/>
          </a:bodyPr>
          <a:lstStyle/>
          <a:p>
            <a:r>
              <a:rPr lang="en-US" sz="1200" dirty="0">
                <a:solidFill>
                  <a:schemeClr val="accent1"/>
                </a:solidFill>
              </a:rPr>
              <a:t>https://www.forbes.com/sites/niritcohen/2025/01/19/beyond-prompts-critical-thinking-is-your-edge-when-everyones-using-ai/</a:t>
            </a:r>
          </a:p>
        </p:txBody>
      </p:sp>
    </p:spTree>
    <p:extLst>
      <p:ext uri="{BB962C8B-B14F-4D97-AF65-F5344CB8AC3E}">
        <p14:creationId xmlns:p14="http://schemas.microsoft.com/office/powerpoint/2010/main" val="21370084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243653"/>
            <a:ext cx="9905998" cy="1478570"/>
          </a:xfrm>
        </p:spPr>
        <p:txBody>
          <a:bodyPr>
            <a:normAutofit/>
          </a:bodyPr>
          <a:lstStyle/>
          <a:p>
            <a:r>
              <a:rPr lang="en-US" dirty="0" smtClean="0"/>
              <a:t>Questions</a:t>
            </a:r>
            <a:endParaRPr lang="en-US" dirty="0"/>
          </a:p>
        </p:txBody>
      </p:sp>
      <p:sp>
        <p:nvSpPr>
          <p:cNvPr id="5" name="Content Placeholder 4"/>
          <p:cNvSpPr>
            <a:spLocks noGrp="1"/>
          </p:cNvSpPr>
          <p:nvPr>
            <p:ph idx="1"/>
          </p:nvPr>
        </p:nvSpPr>
        <p:spPr>
          <a:xfrm>
            <a:off x="1141412" y="1666754"/>
            <a:ext cx="9905999" cy="4600937"/>
          </a:xfrm>
        </p:spPr>
        <p:txBody>
          <a:bodyPr>
            <a:normAutofit/>
          </a:bodyPr>
          <a:lstStyle/>
          <a:p>
            <a:pPr marL="457200" indent="-457200">
              <a:buFont typeface="+mj-lt"/>
              <a:buAutoNum type="arabicPeriod"/>
            </a:pPr>
            <a:r>
              <a:rPr lang="en-US" sz="2800" dirty="0"/>
              <a:t>How do you plan </a:t>
            </a:r>
            <a:r>
              <a:rPr lang="en-US" sz="2800" dirty="0" smtClean="0"/>
              <a:t>on incorporating </a:t>
            </a:r>
            <a:r>
              <a:rPr lang="en-US" sz="2800" dirty="0"/>
              <a:t>AI along with Critical Thinking </a:t>
            </a:r>
            <a:r>
              <a:rPr lang="en-US" sz="2800" dirty="0" smtClean="0"/>
              <a:t>in </a:t>
            </a:r>
            <a:r>
              <a:rPr lang="en-US" sz="2800" dirty="0"/>
              <a:t>your class or research lab</a:t>
            </a:r>
            <a:r>
              <a:rPr lang="en-US" sz="2800" dirty="0" smtClean="0"/>
              <a:t>?</a:t>
            </a:r>
          </a:p>
          <a:p>
            <a:pPr marL="457200" indent="-457200">
              <a:buFont typeface="+mj-lt"/>
              <a:buAutoNum type="arabicPeriod"/>
            </a:pPr>
            <a:r>
              <a:rPr lang="en-US" sz="2800" dirty="0" smtClean="0"/>
              <a:t>What are you currently seeing with regard to critical thinking in your class room or research lab?</a:t>
            </a:r>
          </a:p>
          <a:p>
            <a:pPr marL="457200" indent="-457200">
              <a:buFont typeface="+mj-lt"/>
              <a:buAutoNum type="arabicPeriod"/>
            </a:pPr>
            <a:r>
              <a:rPr lang="en-US" sz="2800" dirty="0" smtClean="0"/>
              <a:t>What are your concerns?</a:t>
            </a:r>
          </a:p>
          <a:p>
            <a:pPr marL="457200" indent="-457200">
              <a:buFont typeface="+mj-lt"/>
              <a:buAutoNum type="arabicPeriod"/>
            </a:pPr>
            <a:r>
              <a:rPr lang="en-US" sz="2800" dirty="0" smtClean="0"/>
              <a:t>What are your lessons learned?</a:t>
            </a:r>
          </a:p>
          <a:p>
            <a:pPr marL="457200" indent="-457200">
              <a:buFont typeface="+mj-lt"/>
              <a:buAutoNum type="arabicPeriod"/>
            </a:pPr>
            <a:r>
              <a:rPr lang="en-US" sz="2800" dirty="0" smtClean="0"/>
              <a:t>What are your questions?</a:t>
            </a:r>
            <a:endParaRPr lang="en-US" sz="2800" dirty="0"/>
          </a:p>
        </p:txBody>
      </p:sp>
    </p:spTree>
    <p:extLst>
      <p:ext uri="{BB962C8B-B14F-4D97-AF65-F5344CB8AC3E}">
        <p14:creationId xmlns:p14="http://schemas.microsoft.com/office/powerpoint/2010/main" val="4982462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31100" y="0"/>
            <a:ext cx="46609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GeoPlan_logo_UF@3x">
            <a:extLst>
              <a:ext uri="{FF2B5EF4-FFF2-40B4-BE49-F238E27FC236}">
                <a16:creationId xmlns:a16="http://schemas.microsoft.com/office/drawing/2014/main" id="{8347A460-3C56-4F6A-963D-5BA7DB9B5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9682" y="556873"/>
            <a:ext cx="3517453" cy="68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etdmLogo">
            <a:extLst>
              <a:ext uri="{FF2B5EF4-FFF2-40B4-BE49-F238E27FC236}">
                <a16:creationId xmlns:a16="http://schemas.microsoft.com/office/drawing/2014/main" id="{C69BC964-5BCF-43AF-98A5-92FB7ABC791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28818" y="2596043"/>
            <a:ext cx="3038317" cy="768586"/>
          </a:xfrm>
          <a:prstGeom prst="rect">
            <a:avLst/>
          </a:prstGeom>
          <a:noFill/>
          <a:ln>
            <a:noFill/>
          </a:ln>
        </p:spPr>
      </p:pic>
      <p:pic>
        <p:nvPicPr>
          <p:cNvPr id="6" name="Picture 5" descr="fgdl-marker-color">
            <a:extLst>
              <a:ext uri="{FF2B5EF4-FFF2-40B4-BE49-F238E27FC236}">
                <a16:creationId xmlns:a16="http://schemas.microsoft.com/office/drawing/2014/main" id="{C943531A-E208-46A3-B986-C3748E5215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286" t="11687" r="15624" b="10535"/>
          <a:stretch/>
        </p:blipFill>
        <p:spPr bwMode="auto">
          <a:xfrm>
            <a:off x="8768604" y="1639378"/>
            <a:ext cx="2079609" cy="735918"/>
          </a:xfrm>
          <a:prstGeom prst="rect">
            <a:avLst/>
          </a:prstGeom>
          <a:noFill/>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4678426C-A81D-4183-9754-3BAFF080CC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2023" y="4741141"/>
            <a:ext cx="1986190" cy="769742"/>
          </a:xfrm>
          <a:prstGeom prst="rect">
            <a:avLst/>
          </a:prstGeom>
        </p:spPr>
      </p:pic>
      <p:pic>
        <p:nvPicPr>
          <p:cNvPr id="8" name="Picture 7" descr="A close up of a sign&#10;&#10;Description generated with very high confidence">
            <a:extLst>
              <a:ext uri="{FF2B5EF4-FFF2-40B4-BE49-F238E27FC236}">
                <a16:creationId xmlns:a16="http://schemas.microsoft.com/office/drawing/2014/main" id="{1A9D5726-9CBE-4D4C-8F8B-DCD4D3085EC0}"/>
              </a:ext>
            </a:extLst>
          </p:cNvPr>
          <p:cNvPicPr>
            <a:picLocks noChangeAspect="1"/>
          </p:cNvPicPr>
          <p:nvPr/>
        </p:nvPicPr>
        <p:blipFill>
          <a:blip r:embed="rId7"/>
          <a:stretch>
            <a:fillRect/>
          </a:stretch>
        </p:blipFill>
        <p:spPr>
          <a:xfrm>
            <a:off x="8049682" y="5853612"/>
            <a:ext cx="3517453" cy="609377"/>
          </a:xfrm>
          <a:prstGeom prst="rect">
            <a:avLst/>
          </a:prstGeom>
        </p:spPr>
      </p:pic>
      <p:sp>
        <p:nvSpPr>
          <p:cNvPr id="11" name="Content Placeholder 2">
            <a:extLst>
              <a:ext uri="{FF2B5EF4-FFF2-40B4-BE49-F238E27FC236}">
                <a16:creationId xmlns:a16="http://schemas.microsoft.com/office/drawing/2014/main" id="{E2B0A2ED-9F46-4807-B1BD-8AE80D9BC91E}"/>
              </a:ext>
            </a:extLst>
          </p:cNvPr>
          <p:cNvSpPr txBox="1">
            <a:spLocks/>
          </p:cNvSpPr>
          <p:nvPr/>
        </p:nvSpPr>
        <p:spPr>
          <a:xfrm>
            <a:off x="1180618" y="1721358"/>
            <a:ext cx="6158981" cy="4604207"/>
          </a:xfrm>
          <a:prstGeom prst="rect">
            <a:avLst/>
          </a:prstGeom>
        </p:spPr>
        <p:txBody>
          <a:bodyPr vert="horz" lIns="45720" tIns="45720" rIns="45720" bIns="45720" rtlCol="0" anchor="t">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nSpc>
                <a:spcPct val="100000"/>
              </a:lnSpc>
              <a:spcBef>
                <a:spcPts val="0"/>
              </a:spcBef>
              <a:spcAft>
                <a:spcPts val="1800"/>
              </a:spcAft>
              <a:buFont typeface="Wingdings" panose="05000000000000000000" pitchFamily="2" charset="2"/>
              <a:buChar char="§"/>
            </a:pPr>
            <a:r>
              <a:rPr lang="en-US" sz="2800" dirty="0"/>
              <a:t> Established in 1984. Geospatial research and teaching center in the School of Landscape Architecture &amp; Planning. </a:t>
            </a:r>
            <a:endParaRPr lang="en-US" sz="2400" dirty="0"/>
          </a:p>
          <a:p>
            <a:pPr>
              <a:lnSpc>
                <a:spcPct val="100000"/>
              </a:lnSpc>
              <a:spcBef>
                <a:spcPts val="0"/>
              </a:spcBef>
              <a:spcAft>
                <a:spcPts val="1800"/>
              </a:spcAft>
              <a:buFont typeface="Wingdings" panose="05000000000000000000" pitchFamily="2" charset="2"/>
              <a:buChar char="§"/>
            </a:pPr>
            <a:r>
              <a:rPr lang="en-US" sz="2800" dirty="0"/>
              <a:t> We support land use, transportation, and environmental planning in Florida with our geospatial expertise.</a:t>
            </a:r>
            <a:endParaRPr lang="en-US" sz="2400" dirty="0"/>
          </a:p>
          <a:p>
            <a:pPr>
              <a:lnSpc>
                <a:spcPct val="100000"/>
              </a:lnSpc>
              <a:spcBef>
                <a:spcPts val="0"/>
              </a:spcBef>
              <a:spcAft>
                <a:spcPts val="1800"/>
              </a:spcAft>
              <a:buFont typeface="Wingdings" panose="05000000000000000000" pitchFamily="2" charset="2"/>
              <a:buChar char="§"/>
            </a:pPr>
            <a:r>
              <a:rPr lang="en-US" sz="2800" dirty="0"/>
              <a:t> We build data and tools to inform planning decisions.</a:t>
            </a:r>
          </a:p>
          <a:p>
            <a:pPr>
              <a:lnSpc>
                <a:spcPct val="100000"/>
              </a:lnSpc>
              <a:spcBef>
                <a:spcPts val="0"/>
              </a:spcBef>
              <a:spcAft>
                <a:spcPts val="1800"/>
              </a:spcAft>
              <a:buFont typeface="Wingdings" panose="05000000000000000000" pitchFamily="2" charset="2"/>
              <a:buChar char="§"/>
            </a:pPr>
            <a:r>
              <a:rPr lang="en-US" sz="2800" dirty="0"/>
              <a:t>We train undergrad + grad students (they are seeking internships &amp; jobs!). </a:t>
            </a:r>
            <a:endParaRPr lang="en-US" sz="2800" dirty="0" smtClean="0"/>
          </a:p>
          <a:p>
            <a:pPr>
              <a:lnSpc>
                <a:spcPct val="100000"/>
              </a:lnSpc>
              <a:spcBef>
                <a:spcPts val="0"/>
              </a:spcBef>
              <a:spcAft>
                <a:spcPts val="1800"/>
              </a:spcAft>
              <a:buFont typeface="Wingdings" panose="05000000000000000000" pitchFamily="2" charset="2"/>
              <a:buChar char="§"/>
            </a:pPr>
            <a:r>
              <a:rPr lang="en-US" sz="2800" dirty="0">
                <a:hlinkClick r:id="rId8"/>
              </a:rPr>
              <a:t>https://www.geoplan.ufl.edu</a:t>
            </a:r>
            <a:r>
              <a:rPr lang="en-US" sz="2800" dirty="0" smtClean="0">
                <a:hlinkClick r:id="rId8"/>
              </a:rPr>
              <a:t>/</a:t>
            </a:r>
            <a:endParaRPr lang="en-US" sz="2800" dirty="0" smtClean="0"/>
          </a:p>
          <a:p>
            <a:pPr>
              <a:lnSpc>
                <a:spcPct val="100000"/>
              </a:lnSpc>
              <a:spcBef>
                <a:spcPts val="0"/>
              </a:spcBef>
              <a:spcAft>
                <a:spcPts val="1800"/>
              </a:spcAft>
              <a:buFont typeface="Wingdings" panose="05000000000000000000" pitchFamily="2" charset="2"/>
              <a:buChar char="§"/>
            </a:pPr>
            <a:r>
              <a:rPr lang="en-US" sz="2800" dirty="0">
                <a:hlinkClick r:id="rId9"/>
              </a:rPr>
              <a:t>https://fgdl.org</a:t>
            </a:r>
            <a:r>
              <a:rPr lang="en-US" sz="2800" dirty="0" smtClean="0">
                <a:hlinkClick r:id="rId9"/>
              </a:rPr>
              <a:t>/</a:t>
            </a:r>
            <a:endParaRPr lang="en-US" sz="2800" dirty="0" smtClean="0"/>
          </a:p>
        </p:txBody>
      </p:sp>
      <p:sp>
        <p:nvSpPr>
          <p:cNvPr id="12" name="Title 11">
            <a:extLst>
              <a:ext uri="{FF2B5EF4-FFF2-40B4-BE49-F238E27FC236}">
                <a16:creationId xmlns:a16="http://schemas.microsoft.com/office/drawing/2014/main" id="{D8FC7955-0338-4CA6-B6E7-40E51FC26F6B}"/>
              </a:ext>
            </a:extLst>
          </p:cNvPr>
          <p:cNvSpPr>
            <a:spLocks noGrp="1"/>
          </p:cNvSpPr>
          <p:nvPr>
            <p:ph type="title"/>
          </p:nvPr>
        </p:nvSpPr>
        <p:spPr>
          <a:xfrm>
            <a:off x="1180618" y="161476"/>
            <a:ext cx="6158982" cy="1499616"/>
          </a:xfrm>
        </p:spPr>
        <p:txBody>
          <a:bodyPr>
            <a:normAutofit/>
          </a:bodyPr>
          <a:lstStyle/>
          <a:p>
            <a:r>
              <a:rPr lang="en-US" sz="4400" dirty="0"/>
              <a:t>University of Florida </a:t>
            </a:r>
            <a:br>
              <a:rPr lang="en-US" sz="4400" dirty="0"/>
            </a:br>
            <a:r>
              <a:rPr lang="en-US" sz="4400" dirty="0" err="1"/>
              <a:t>GeoPlan</a:t>
            </a:r>
            <a:r>
              <a:rPr lang="en-US" sz="4400" dirty="0"/>
              <a:t> Center</a:t>
            </a:r>
          </a:p>
        </p:txBody>
      </p:sp>
      <p:sp>
        <p:nvSpPr>
          <p:cNvPr id="9" name="Slide Number Placeholder 8"/>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2" name="Picture 1"/>
          <p:cNvPicPr>
            <a:picLocks noChangeAspect="1"/>
          </p:cNvPicPr>
          <p:nvPr/>
        </p:nvPicPr>
        <p:blipFill>
          <a:blip r:embed="rId10"/>
          <a:stretch>
            <a:fillRect/>
          </a:stretch>
        </p:blipFill>
        <p:spPr>
          <a:xfrm>
            <a:off x="7838459" y="3705957"/>
            <a:ext cx="4033317" cy="822960"/>
          </a:xfrm>
          <a:prstGeom prst="rect">
            <a:avLst/>
          </a:prstGeom>
        </p:spPr>
      </p:pic>
    </p:spTree>
    <p:extLst>
      <p:ext uri="{BB962C8B-B14F-4D97-AF65-F5344CB8AC3E}">
        <p14:creationId xmlns:p14="http://schemas.microsoft.com/office/powerpoint/2010/main" val="13629245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4278" y="273684"/>
            <a:ext cx="9907930" cy="1325563"/>
          </a:xfrm>
        </p:spPr>
        <p:txBody>
          <a:bodyPr>
            <a:normAutofit fontScale="90000"/>
          </a:bodyPr>
          <a:lstStyle/>
          <a:p>
            <a:r>
              <a:rPr lang="en-US" sz="4400" dirty="0"/>
              <a:t>Florida Geographic Data Library: Powering Research in Florida &amp; Beyond</a:t>
            </a:r>
            <a:endParaRPr lang="en-US" sz="4400" dirty="0"/>
          </a:p>
        </p:txBody>
      </p:sp>
      <p:grpSp>
        <p:nvGrpSpPr>
          <p:cNvPr id="37" name="Group 36"/>
          <p:cNvGrpSpPr/>
          <p:nvPr/>
        </p:nvGrpSpPr>
        <p:grpSpPr>
          <a:xfrm>
            <a:off x="1389491" y="5005985"/>
            <a:ext cx="3412379" cy="1554480"/>
            <a:chOff x="637790" y="5255788"/>
            <a:chExt cx="3412379" cy="1554480"/>
          </a:xfrm>
        </p:grpSpPr>
        <p:sp>
          <p:nvSpPr>
            <p:cNvPr id="33" name="Oval 32"/>
            <p:cNvSpPr>
              <a:spLocks noChangeAspect="1"/>
            </p:cNvSpPr>
            <p:nvPr/>
          </p:nvSpPr>
          <p:spPr>
            <a:xfrm>
              <a:off x="637790" y="5255788"/>
              <a:ext cx="1554480" cy="155448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latin typeface="+mj-lt"/>
                </a:rPr>
                <a:t>&gt; 0.5 M</a:t>
              </a:r>
            </a:p>
          </p:txBody>
        </p:sp>
        <p:sp>
          <p:nvSpPr>
            <p:cNvPr id="35" name="Content Placeholder 2"/>
            <p:cNvSpPr txBox="1">
              <a:spLocks noChangeAspect="1"/>
            </p:cNvSpPr>
            <p:nvPr/>
          </p:nvSpPr>
          <p:spPr>
            <a:xfrm>
              <a:off x="2035152" y="5620906"/>
              <a:ext cx="2015017" cy="7525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Gentona Medium" panose="00000600000000000000" pitchFamily="50" charset="0"/>
                  <a:ea typeface="+mn-ea"/>
                  <a:cs typeface="+mn-cs"/>
                </a:defRPr>
              </a:lvl1pPr>
              <a:lvl2pPr marL="6858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Gentona Medium" panose="00000600000000000000" pitchFamily="50" charset="0"/>
                  <a:ea typeface="+mn-ea"/>
                  <a:cs typeface="+mn-cs"/>
                </a:defRPr>
              </a:lvl2pPr>
              <a:lvl3pPr marL="1143000" indent="-228600" algn="l" defTabSz="914400" rtl="0" eaLnBrk="1" latinLnBrk="0" hangingPunct="1">
                <a:lnSpc>
                  <a:spcPct val="90000"/>
                </a:lnSpc>
                <a:spcBef>
                  <a:spcPts val="10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Gentona Medium" panose="00000600000000000000" pitchFamily="50" charset="0"/>
                  <a:ea typeface="+mn-ea"/>
                  <a:cs typeface="+mn-cs"/>
                </a:defRPr>
              </a:lvl3pPr>
              <a:lvl4pPr marL="1600200" indent="-228600" algn="l" defTabSz="914400" rtl="0" eaLnBrk="1" latinLnBrk="0" hangingPunct="1">
                <a:lnSpc>
                  <a:spcPct val="90000"/>
                </a:lnSpc>
                <a:spcBef>
                  <a:spcPts val="10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Gentona Medium" panose="00000600000000000000" pitchFamily="50" charset="0"/>
                  <a:ea typeface="+mn-ea"/>
                  <a:cs typeface="+mn-cs"/>
                </a:defRPr>
              </a:lvl4pPr>
              <a:lvl5pPr marL="2057400" indent="-228600" algn="l" defTabSz="914400" rtl="0" eaLnBrk="1" latinLnBrk="0" hangingPunct="1">
                <a:lnSpc>
                  <a:spcPct val="90000"/>
                </a:lnSpc>
                <a:spcBef>
                  <a:spcPts val="10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Gentona Medium" panose="000006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2400" dirty="0">
                  <a:solidFill>
                    <a:schemeClr val="tx1"/>
                  </a:solidFill>
                  <a:latin typeface="+mj-lt"/>
                </a:rPr>
                <a:t>Downloads</a:t>
              </a:r>
            </a:p>
            <a:p>
              <a:pPr marL="0" indent="0" algn="ctr">
                <a:spcBef>
                  <a:spcPts val="0"/>
                </a:spcBef>
                <a:buFont typeface="Arial" panose="020B0604020202020204" pitchFamily="34" charset="0"/>
                <a:buNone/>
              </a:pPr>
              <a:r>
                <a:rPr lang="en-US" sz="2400" dirty="0">
                  <a:solidFill>
                    <a:schemeClr val="tx1"/>
                  </a:solidFill>
                  <a:latin typeface="+mj-lt"/>
                </a:rPr>
                <a:t>since 2012</a:t>
              </a:r>
            </a:p>
          </p:txBody>
        </p:sp>
      </p:grpSp>
      <p:grpSp>
        <p:nvGrpSpPr>
          <p:cNvPr id="3" name="Group 2"/>
          <p:cNvGrpSpPr>
            <a:grpSpLocks noChangeAspect="1"/>
          </p:cNvGrpSpPr>
          <p:nvPr/>
        </p:nvGrpSpPr>
        <p:grpSpPr>
          <a:xfrm>
            <a:off x="4817331" y="3043785"/>
            <a:ext cx="6543221" cy="3465726"/>
            <a:chOff x="4478692" y="2073305"/>
            <a:chExt cx="6899392" cy="3654378"/>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8692" y="2073305"/>
              <a:ext cx="6899392" cy="3654378"/>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7511" y="4926562"/>
              <a:ext cx="2497421" cy="764328"/>
            </a:xfrm>
            <a:prstGeom prst="rect">
              <a:avLst/>
            </a:prstGeom>
            <a:solidFill>
              <a:schemeClr val="tx1"/>
            </a:solidFill>
          </p:spPr>
        </p:pic>
      </p:grpSp>
      <p:grpSp>
        <p:nvGrpSpPr>
          <p:cNvPr id="13" name="Group 12"/>
          <p:cNvGrpSpPr/>
          <p:nvPr/>
        </p:nvGrpSpPr>
        <p:grpSpPr>
          <a:xfrm>
            <a:off x="1389491" y="1748866"/>
            <a:ext cx="2826195" cy="1554480"/>
            <a:chOff x="2191055" y="5255789"/>
            <a:chExt cx="2826195" cy="1554480"/>
          </a:xfrm>
        </p:grpSpPr>
        <p:sp>
          <p:nvSpPr>
            <p:cNvPr id="14" name="Oval 13"/>
            <p:cNvSpPr>
              <a:spLocks noChangeAspect="1"/>
            </p:cNvSpPr>
            <p:nvPr/>
          </p:nvSpPr>
          <p:spPr>
            <a:xfrm>
              <a:off x="2191055" y="5255789"/>
              <a:ext cx="1554480" cy="155448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latin typeface="+mj-lt"/>
                </a:rPr>
                <a:t>500+</a:t>
              </a:r>
              <a:endParaRPr lang="en-US" sz="1400" dirty="0">
                <a:latin typeface="+mj-lt"/>
              </a:endParaRPr>
            </a:p>
          </p:txBody>
        </p:sp>
        <p:sp>
          <p:nvSpPr>
            <p:cNvPr id="15" name="Content Placeholder 2"/>
            <p:cNvSpPr txBox="1">
              <a:spLocks noChangeAspect="1"/>
            </p:cNvSpPr>
            <p:nvPr/>
          </p:nvSpPr>
          <p:spPr>
            <a:xfrm>
              <a:off x="3707220" y="5582959"/>
              <a:ext cx="1310030" cy="9362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Gentona Medium" panose="00000600000000000000" pitchFamily="50" charset="0"/>
                  <a:ea typeface="+mn-ea"/>
                  <a:cs typeface="+mn-cs"/>
                </a:defRPr>
              </a:lvl1pPr>
              <a:lvl2pPr marL="6858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Gentona Medium" panose="00000600000000000000" pitchFamily="50" charset="0"/>
                  <a:ea typeface="+mn-ea"/>
                  <a:cs typeface="+mn-cs"/>
                </a:defRPr>
              </a:lvl2pPr>
              <a:lvl3pPr marL="1143000" indent="-228600" algn="l" defTabSz="914400" rtl="0" eaLnBrk="1" latinLnBrk="0" hangingPunct="1">
                <a:lnSpc>
                  <a:spcPct val="90000"/>
                </a:lnSpc>
                <a:spcBef>
                  <a:spcPts val="10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Gentona Medium" panose="00000600000000000000" pitchFamily="50" charset="0"/>
                  <a:ea typeface="+mn-ea"/>
                  <a:cs typeface="+mn-cs"/>
                </a:defRPr>
              </a:lvl3pPr>
              <a:lvl4pPr marL="1600200" indent="-228600" algn="l" defTabSz="914400" rtl="0" eaLnBrk="1" latinLnBrk="0" hangingPunct="1">
                <a:lnSpc>
                  <a:spcPct val="90000"/>
                </a:lnSpc>
                <a:spcBef>
                  <a:spcPts val="10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Gentona Medium" panose="00000600000000000000" pitchFamily="50" charset="0"/>
                  <a:ea typeface="+mn-ea"/>
                  <a:cs typeface="+mn-cs"/>
                </a:defRPr>
              </a:lvl4pPr>
              <a:lvl5pPr marL="2057400" indent="-228600" algn="l" defTabSz="914400" rtl="0" eaLnBrk="1" latinLnBrk="0" hangingPunct="1">
                <a:lnSpc>
                  <a:spcPct val="90000"/>
                </a:lnSpc>
                <a:spcBef>
                  <a:spcPts val="10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Gentona Medium" panose="000006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chemeClr val="tx1"/>
                  </a:solidFill>
                  <a:latin typeface="+mj-lt"/>
                </a:rPr>
                <a:t>Current Layers</a:t>
              </a:r>
            </a:p>
          </p:txBody>
        </p:sp>
      </p:grpSp>
      <p:sp>
        <p:nvSpPr>
          <p:cNvPr id="16" name="Content Placeholder 2"/>
          <p:cNvSpPr txBox="1">
            <a:spLocks noChangeAspect="1"/>
          </p:cNvSpPr>
          <p:nvPr/>
        </p:nvSpPr>
        <p:spPr>
          <a:xfrm>
            <a:off x="4727190" y="1720791"/>
            <a:ext cx="7058410" cy="11635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Gentona Medium" panose="00000600000000000000" pitchFamily="50" charset="0"/>
                <a:ea typeface="+mn-ea"/>
                <a:cs typeface="+mn-cs"/>
              </a:defRPr>
            </a:lvl1pPr>
            <a:lvl2pPr marL="6858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Gentona Medium" panose="00000600000000000000" pitchFamily="50" charset="0"/>
                <a:ea typeface="+mn-ea"/>
                <a:cs typeface="+mn-cs"/>
              </a:defRPr>
            </a:lvl2pPr>
            <a:lvl3pPr marL="1143000" indent="-228600" algn="l" defTabSz="914400" rtl="0" eaLnBrk="1" latinLnBrk="0" hangingPunct="1">
              <a:lnSpc>
                <a:spcPct val="90000"/>
              </a:lnSpc>
              <a:spcBef>
                <a:spcPts val="10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Gentona Medium" panose="00000600000000000000" pitchFamily="50" charset="0"/>
                <a:ea typeface="+mn-ea"/>
                <a:cs typeface="+mn-cs"/>
              </a:defRPr>
            </a:lvl3pPr>
            <a:lvl4pPr marL="1600200" indent="-228600" algn="l" defTabSz="914400" rtl="0" eaLnBrk="1" latinLnBrk="0" hangingPunct="1">
              <a:lnSpc>
                <a:spcPct val="90000"/>
              </a:lnSpc>
              <a:spcBef>
                <a:spcPts val="10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Gentona Medium" panose="00000600000000000000" pitchFamily="50" charset="0"/>
                <a:ea typeface="+mn-ea"/>
                <a:cs typeface="+mn-cs"/>
              </a:defRPr>
            </a:lvl4pPr>
            <a:lvl5pPr marL="2057400" indent="-228600" algn="l" defTabSz="914400" rtl="0" eaLnBrk="1" latinLnBrk="0" hangingPunct="1">
              <a:lnSpc>
                <a:spcPct val="90000"/>
              </a:lnSpc>
              <a:spcBef>
                <a:spcPts val="10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Gentona Medium" panose="000006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2800" i="1" dirty="0">
                <a:solidFill>
                  <a:schemeClr val="tx1"/>
                </a:solidFill>
                <a:latin typeface="+mj-lt"/>
              </a:rPr>
              <a:t>Launched in 1998, FGDL is a collection of standardized and documented geospatial layers for Florida. </a:t>
            </a:r>
          </a:p>
        </p:txBody>
      </p:sp>
      <p:grpSp>
        <p:nvGrpSpPr>
          <p:cNvPr id="18" name="Group 17"/>
          <p:cNvGrpSpPr/>
          <p:nvPr/>
        </p:nvGrpSpPr>
        <p:grpSpPr>
          <a:xfrm>
            <a:off x="1389491" y="3377425"/>
            <a:ext cx="2826195" cy="1554480"/>
            <a:chOff x="2191055" y="5255789"/>
            <a:chExt cx="2826195" cy="1554480"/>
          </a:xfrm>
        </p:grpSpPr>
        <p:sp>
          <p:nvSpPr>
            <p:cNvPr id="19" name="Oval 18"/>
            <p:cNvSpPr>
              <a:spLocks noChangeAspect="1"/>
            </p:cNvSpPr>
            <p:nvPr/>
          </p:nvSpPr>
          <p:spPr>
            <a:xfrm>
              <a:off x="2191055" y="5255789"/>
              <a:ext cx="1554480" cy="155448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mj-lt"/>
                </a:rPr>
                <a:t>4800+</a:t>
              </a:r>
              <a:endParaRPr lang="en-US" sz="1200" dirty="0">
                <a:latin typeface="+mj-lt"/>
              </a:endParaRPr>
            </a:p>
          </p:txBody>
        </p:sp>
        <p:sp>
          <p:nvSpPr>
            <p:cNvPr id="20" name="Content Placeholder 2"/>
            <p:cNvSpPr txBox="1">
              <a:spLocks noChangeAspect="1"/>
            </p:cNvSpPr>
            <p:nvPr/>
          </p:nvSpPr>
          <p:spPr>
            <a:xfrm>
              <a:off x="3707220" y="5621059"/>
              <a:ext cx="1310030" cy="9362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Gentona Medium" panose="00000600000000000000" pitchFamily="50" charset="0"/>
                  <a:ea typeface="+mn-ea"/>
                  <a:cs typeface="+mn-cs"/>
                </a:defRPr>
              </a:lvl1pPr>
              <a:lvl2pPr marL="6858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Gentona Medium" panose="00000600000000000000" pitchFamily="50" charset="0"/>
                  <a:ea typeface="+mn-ea"/>
                  <a:cs typeface="+mn-cs"/>
                </a:defRPr>
              </a:lvl2pPr>
              <a:lvl3pPr marL="1143000" indent="-228600" algn="l" defTabSz="914400" rtl="0" eaLnBrk="1" latinLnBrk="0" hangingPunct="1">
                <a:lnSpc>
                  <a:spcPct val="90000"/>
                </a:lnSpc>
                <a:spcBef>
                  <a:spcPts val="10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Gentona Medium" panose="00000600000000000000" pitchFamily="50" charset="0"/>
                  <a:ea typeface="+mn-ea"/>
                  <a:cs typeface="+mn-cs"/>
                </a:defRPr>
              </a:lvl3pPr>
              <a:lvl4pPr marL="1600200" indent="-228600" algn="l" defTabSz="914400" rtl="0" eaLnBrk="1" latinLnBrk="0" hangingPunct="1">
                <a:lnSpc>
                  <a:spcPct val="90000"/>
                </a:lnSpc>
                <a:spcBef>
                  <a:spcPts val="10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Gentona Medium" panose="00000600000000000000" pitchFamily="50" charset="0"/>
                  <a:ea typeface="+mn-ea"/>
                  <a:cs typeface="+mn-cs"/>
                </a:defRPr>
              </a:lvl4pPr>
              <a:lvl5pPr marL="2057400" indent="-228600" algn="l" defTabSz="914400" rtl="0" eaLnBrk="1" latinLnBrk="0" hangingPunct="1">
                <a:lnSpc>
                  <a:spcPct val="90000"/>
                </a:lnSpc>
                <a:spcBef>
                  <a:spcPts val="10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Gentona Medium" panose="000006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chemeClr val="tx1"/>
                  </a:solidFill>
                  <a:latin typeface="+mj-lt"/>
                </a:rPr>
                <a:t>Archive Layers</a:t>
              </a:r>
            </a:p>
          </p:txBody>
        </p:sp>
      </p:grpSp>
    </p:spTree>
    <p:extLst>
      <p:ext uri="{BB962C8B-B14F-4D97-AF65-F5344CB8AC3E}">
        <p14:creationId xmlns:p14="http://schemas.microsoft.com/office/powerpoint/2010/main" val="35452835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609A53-5FEA-12F3-073B-B425D6017E55}"/>
              </a:ext>
            </a:extLst>
          </p:cNvPr>
          <p:cNvSpPr>
            <a:spLocks noGrp="1"/>
          </p:cNvSpPr>
          <p:nvPr>
            <p:ph type="title"/>
          </p:nvPr>
        </p:nvSpPr>
        <p:spPr>
          <a:xfrm>
            <a:off x="1197979" y="219734"/>
            <a:ext cx="9833199" cy="1163441"/>
          </a:xfrm>
        </p:spPr>
        <p:txBody>
          <a:bodyPr/>
          <a:lstStyle/>
          <a:p>
            <a:r>
              <a:rPr lang="en-US" dirty="0"/>
              <a:t>GIS Project: Data Management</a:t>
            </a:r>
          </a:p>
        </p:txBody>
      </p:sp>
      <p:sp>
        <p:nvSpPr>
          <p:cNvPr id="5" name="Content Placeholder 4">
            <a:extLst>
              <a:ext uri="{FF2B5EF4-FFF2-40B4-BE49-F238E27FC236}">
                <a16:creationId xmlns:a16="http://schemas.microsoft.com/office/drawing/2014/main" id="{3D355E2B-0373-27BC-D592-05D21027DAD5}"/>
              </a:ext>
            </a:extLst>
          </p:cNvPr>
          <p:cNvSpPr>
            <a:spLocks noGrp="1"/>
          </p:cNvSpPr>
          <p:nvPr>
            <p:ph idx="1"/>
          </p:nvPr>
        </p:nvSpPr>
        <p:spPr>
          <a:xfrm>
            <a:off x="1197978" y="1331090"/>
            <a:ext cx="10282821" cy="5161786"/>
          </a:xfrm>
        </p:spPr>
        <p:txBody>
          <a:bodyPr>
            <a:normAutofit lnSpcReduction="10000"/>
          </a:bodyPr>
          <a:lstStyle/>
          <a:p>
            <a:r>
              <a:rPr lang="en-US" dirty="0"/>
              <a:t>Data Collection and Tracking</a:t>
            </a:r>
          </a:p>
          <a:p>
            <a:pPr lvl="1"/>
            <a:r>
              <a:rPr lang="en-US" dirty="0"/>
              <a:t>Table Example: GIS_Project_Data_Management_Table_20250115.xlsx</a:t>
            </a:r>
          </a:p>
          <a:p>
            <a:pPr lvl="2"/>
            <a:r>
              <a:rPr lang="en-US" dirty="0"/>
              <a:t>QR Code: https://adhoc.geoplan.ufl.edu/downloads/kate/GIS_Project_Data_Management/</a:t>
            </a:r>
          </a:p>
          <a:p>
            <a:r>
              <a:rPr lang="en-US" dirty="0"/>
              <a:t>Garbage In, Garbage Out (GIGO)</a:t>
            </a:r>
          </a:p>
          <a:p>
            <a:r>
              <a:rPr lang="en-US" dirty="0"/>
              <a:t>Accessing and Reviewing Metadata</a:t>
            </a:r>
          </a:p>
          <a:p>
            <a:r>
              <a:rPr lang="en-US" dirty="0"/>
              <a:t>Critical Thinking and Dirty Data (tabular and spatial)</a:t>
            </a:r>
          </a:p>
          <a:p>
            <a:r>
              <a:rPr lang="en-US" dirty="0"/>
              <a:t>Data Clean-up and Documentation</a:t>
            </a:r>
          </a:p>
          <a:p>
            <a:r>
              <a:rPr lang="en-US" dirty="0"/>
              <a:t>“CYA” ~ Dr. Paul Zwick</a:t>
            </a:r>
          </a:p>
          <a:p>
            <a:pPr lvl="1"/>
            <a:r>
              <a:rPr lang="en-US" dirty="0"/>
              <a:t>Don’t make assumptions about downloaded data</a:t>
            </a:r>
          </a:p>
          <a:p>
            <a:pPr lvl="2"/>
            <a:r>
              <a:rPr lang="en-US" dirty="0"/>
              <a:t>Know what the data was originally created for</a:t>
            </a:r>
          </a:p>
          <a:p>
            <a:pPr lvl="2"/>
            <a:r>
              <a:rPr lang="en-US" dirty="0"/>
              <a:t>Look things up, do some digging, and read the metadata</a:t>
            </a:r>
          </a:p>
        </p:txBody>
      </p:sp>
      <p:pic>
        <p:nvPicPr>
          <p:cNvPr id="7" name="Picture 6" descr="A qr code with a few squares&#10;&#10;Description automatically generated">
            <a:extLst>
              <a:ext uri="{FF2B5EF4-FFF2-40B4-BE49-F238E27FC236}">
                <a16:creationId xmlns:a16="http://schemas.microsoft.com/office/drawing/2014/main" id="{E30E7DC5-C9CC-E505-FA02-C155EE37C9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1080" y="3492500"/>
            <a:ext cx="2712720" cy="27279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822921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433" y="2428400"/>
            <a:ext cx="9905998" cy="1478570"/>
          </a:xfrm>
        </p:spPr>
        <p:txBody>
          <a:bodyPr>
            <a:noAutofit/>
          </a:bodyPr>
          <a:lstStyle/>
          <a:p>
            <a:r>
              <a:rPr lang="en-US" sz="4400" dirty="0" smtClean="0"/>
              <a:t>Problem 1: Dirty Data &amp; dirty Models</a:t>
            </a:r>
            <a:endParaRPr lang="en-US" sz="4400" dirty="0"/>
          </a:p>
        </p:txBody>
      </p:sp>
    </p:spTree>
    <p:extLst>
      <p:ext uri="{BB962C8B-B14F-4D97-AF65-F5344CB8AC3E}">
        <p14:creationId xmlns:p14="http://schemas.microsoft.com/office/powerpoint/2010/main" val="18714687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413" y="1635004"/>
            <a:ext cx="10059988" cy="1676400"/>
          </a:xfrm>
        </p:spPr>
        <p:txBody>
          <a:bodyPr>
            <a:noAutofit/>
          </a:bodyPr>
          <a:lstStyle/>
          <a:p>
            <a:pPr marL="0" indent="0">
              <a:buNone/>
            </a:pPr>
            <a:r>
              <a:rPr lang="en-US" sz="2600" dirty="0"/>
              <a:t>What is Dirty Data?</a:t>
            </a:r>
          </a:p>
          <a:p>
            <a:r>
              <a:rPr lang="en-US" sz="2600" dirty="0"/>
              <a:t>Erroneous or incomplete information within a database, or other computer program/system. </a:t>
            </a:r>
          </a:p>
          <a:p>
            <a:pPr marL="0" indent="0">
              <a:buNone/>
            </a:pPr>
            <a:endParaRPr lang="en-US" sz="2000" dirty="0"/>
          </a:p>
        </p:txBody>
      </p:sp>
      <p:sp>
        <p:nvSpPr>
          <p:cNvPr id="2" name="Title 1"/>
          <p:cNvSpPr>
            <a:spLocks noGrp="1"/>
          </p:cNvSpPr>
          <p:nvPr>
            <p:ph type="title"/>
          </p:nvPr>
        </p:nvSpPr>
        <p:spPr>
          <a:xfrm>
            <a:off x="1141413" y="366468"/>
            <a:ext cx="9905998" cy="1210282"/>
          </a:xfrm>
        </p:spPr>
        <p:txBody>
          <a:bodyPr>
            <a:normAutofit/>
          </a:bodyPr>
          <a:lstStyle/>
          <a:p>
            <a:r>
              <a:rPr lang="en-US" dirty="0"/>
              <a:t>Dirty Data and its Effects on </a:t>
            </a:r>
            <a:r>
              <a:rPr lang="en-US" dirty="0" smtClean="0"/>
              <a:t>AI &amp; GIS </a:t>
            </a:r>
            <a:r>
              <a:rPr lang="en-US" dirty="0"/>
              <a:t>Quality</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877800" y="949619"/>
            <a:ext cx="609600" cy="609600"/>
          </a:xfrm>
          <a:prstGeom prst="rect">
            <a:avLst/>
          </a:prstGeom>
        </p:spPr>
      </p:pic>
      <p:sp>
        <p:nvSpPr>
          <p:cNvPr id="4" name="Rectangle 3"/>
          <p:cNvSpPr/>
          <p:nvPr/>
        </p:nvSpPr>
        <p:spPr>
          <a:xfrm>
            <a:off x="1141413" y="3488130"/>
            <a:ext cx="6859587" cy="2653034"/>
          </a:xfrm>
          <a:prstGeom prst="rect">
            <a:avLst/>
          </a:prstGeom>
        </p:spPr>
        <p:txBody>
          <a:bodyPr wrap="square">
            <a:spAutoFit/>
          </a:bodyPr>
          <a:lstStyle/>
          <a:p>
            <a:pPr lvl="0">
              <a:spcBef>
                <a:spcPct val="20000"/>
              </a:spcBef>
              <a:buClr>
                <a:srgbClr val="31B6FD"/>
              </a:buClr>
              <a:buSzPct val="100000"/>
            </a:pPr>
            <a:r>
              <a:rPr lang="en-US" sz="2600" dirty="0"/>
              <a:t>What is Data Quality?</a:t>
            </a:r>
          </a:p>
          <a:p>
            <a:pPr marL="274320" lvl="0" indent="-274320">
              <a:spcBef>
                <a:spcPct val="20000"/>
              </a:spcBef>
              <a:buClr>
                <a:srgbClr val="31B6FD"/>
              </a:buClr>
              <a:buSzPct val="100000"/>
              <a:buFont typeface="Symbol" pitchFamily="18" charset="2"/>
              <a:buChar char=""/>
            </a:pPr>
            <a:r>
              <a:rPr lang="en-US" sz="2600" dirty="0"/>
              <a:t>“Data quality refers to the condition of a set of values of qualitative or quantitative variables</a:t>
            </a:r>
            <a:r>
              <a:rPr lang="en-US" sz="2600" dirty="0" smtClean="0"/>
              <a:t>.”</a:t>
            </a:r>
            <a:r>
              <a:rPr lang="en-US" sz="1400" dirty="0" smtClean="0"/>
              <a:t>(</a:t>
            </a:r>
            <a:r>
              <a:rPr lang="en-US" sz="1400" dirty="0"/>
              <a:t>8)</a:t>
            </a:r>
          </a:p>
          <a:p>
            <a:pPr marL="274320" lvl="0" indent="-274320">
              <a:spcBef>
                <a:spcPct val="20000"/>
              </a:spcBef>
              <a:buClr>
                <a:srgbClr val="31B6FD"/>
              </a:buClr>
              <a:buSzPct val="100000"/>
              <a:buFont typeface="Symbol" pitchFamily="18" charset="2"/>
              <a:buChar char=""/>
            </a:pPr>
            <a:r>
              <a:rPr lang="en-US" sz="2600" dirty="0"/>
              <a:t>Generally, data is considered high quality if it is </a:t>
            </a:r>
            <a:r>
              <a:rPr lang="en-US" sz="2600" dirty="0" smtClean="0"/>
              <a:t> "</a:t>
            </a:r>
            <a:r>
              <a:rPr lang="en-US" sz="2600" dirty="0"/>
              <a:t>fit for [its] intended uses in operations, decision making and planning.”</a:t>
            </a:r>
            <a:r>
              <a:rPr lang="en-US" sz="1400" dirty="0"/>
              <a:t>(9)</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01000" y="3525945"/>
            <a:ext cx="3364336" cy="2684585"/>
          </a:xfrm>
          <a:prstGeom prst="rect">
            <a:avLst/>
          </a:prstGeom>
          <a:ln w="19050">
            <a:solidFill>
              <a:schemeClr val="bg1">
                <a:lumMod val="75000"/>
              </a:schemeClr>
            </a:solidFill>
          </a:ln>
          <a:effectLst>
            <a:outerShdw blurRad="50800" dist="38100" dir="2700000" algn="tl" rotWithShape="0">
              <a:prstClr val="black">
                <a:alpha val="40000"/>
              </a:prstClr>
            </a:outerShdw>
          </a:effectLst>
        </p:spPr>
      </p:pic>
      <p:sp>
        <p:nvSpPr>
          <p:cNvPr id="6" name="Rectangle 5"/>
          <p:cNvSpPr/>
          <p:nvPr/>
        </p:nvSpPr>
        <p:spPr>
          <a:xfrm>
            <a:off x="1524000" y="6586555"/>
            <a:ext cx="10515600" cy="276999"/>
          </a:xfrm>
          <a:prstGeom prst="rect">
            <a:avLst/>
          </a:prstGeom>
        </p:spPr>
        <p:txBody>
          <a:bodyPr wrap="square">
            <a:spAutoFit/>
          </a:bodyPr>
          <a:lstStyle/>
          <a:p>
            <a:r>
              <a:rPr lang="en-US" sz="1000" dirty="0">
                <a:solidFill>
                  <a:schemeClr val="accent1"/>
                </a:solidFill>
              </a:rPr>
              <a:t>Image used with permission. Copyright © </a:t>
            </a:r>
            <a:r>
              <a:rPr lang="en-US" sz="1200" dirty="0">
                <a:solidFill>
                  <a:schemeClr val="accent1"/>
                </a:solidFill>
              </a:rPr>
              <a:t>2017</a:t>
            </a:r>
            <a:r>
              <a:rPr lang="en-US" sz="1000" dirty="0">
                <a:solidFill>
                  <a:schemeClr val="accent1"/>
                </a:solidFill>
              </a:rPr>
              <a:t> Esri. All rights reserved</a:t>
            </a:r>
            <a:r>
              <a:rPr lang="en-US" sz="1200" dirty="0">
                <a:solidFill>
                  <a:schemeClr val="accent1"/>
                </a:solidFill>
              </a:rPr>
              <a:t>.</a:t>
            </a:r>
            <a:r>
              <a:rPr lang="en-US" sz="1000" dirty="0">
                <a:solidFill>
                  <a:schemeClr val="accent1"/>
                </a:solidFill>
              </a:rPr>
              <a:t> [https://</a:t>
            </a:r>
            <a:r>
              <a:rPr lang="en-US" sz="1000" dirty="0" smtClean="0">
                <a:solidFill>
                  <a:schemeClr val="accent1"/>
                </a:solidFill>
              </a:rPr>
              <a:t>www.arcgis.com/features/img/location-analytics/features-location_gain-new-insights.jpg]</a:t>
            </a:r>
            <a:endParaRPr lang="en-US" sz="1000" dirty="0">
              <a:solidFill>
                <a:schemeClr val="accent1"/>
              </a:solidFill>
            </a:endParaRPr>
          </a:p>
        </p:txBody>
      </p:sp>
    </p:spTree>
    <p:extLst>
      <p:ext uri="{BB962C8B-B14F-4D97-AF65-F5344CB8AC3E}">
        <p14:creationId xmlns:p14="http://schemas.microsoft.com/office/powerpoint/2010/main" val="185671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5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4128" y="2063221"/>
            <a:ext cx="5652572" cy="3662483"/>
          </a:xfrm>
          <a:prstGeom prst="rect">
            <a:avLst/>
          </a:prstGeom>
          <a:effectLst>
            <a:outerShdw blurRad="50800" dist="38100" dir="2700000" algn="tl" rotWithShape="0">
              <a:prstClr val="black">
                <a:alpha val="40000"/>
              </a:prstClr>
            </a:outerShdw>
          </a:effectLst>
        </p:spPr>
      </p:pic>
      <p:sp>
        <p:nvSpPr>
          <p:cNvPr id="3" name="Content Placeholder 2"/>
          <p:cNvSpPr>
            <a:spLocks noGrp="1"/>
          </p:cNvSpPr>
          <p:nvPr>
            <p:ph idx="1"/>
          </p:nvPr>
        </p:nvSpPr>
        <p:spPr>
          <a:xfrm>
            <a:off x="1151262" y="1443210"/>
            <a:ext cx="6163937" cy="4902506"/>
          </a:xfrm>
        </p:spPr>
        <p:txBody>
          <a:bodyPr>
            <a:normAutofit fontScale="70000" lnSpcReduction="20000"/>
          </a:bodyPr>
          <a:lstStyle/>
          <a:p>
            <a:r>
              <a:rPr lang="en-US" dirty="0"/>
              <a:t>Business Rule Violations</a:t>
            </a:r>
          </a:p>
          <a:p>
            <a:r>
              <a:rPr lang="en-US" dirty="0"/>
              <a:t>Data Rule Violations (Data Errors)</a:t>
            </a:r>
          </a:p>
          <a:p>
            <a:r>
              <a:rPr lang="en-US" dirty="0"/>
              <a:t>Data without Generalized Formatting</a:t>
            </a:r>
          </a:p>
          <a:p>
            <a:r>
              <a:rPr lang="en-US" dirty="0"/>
              <a:t>Duplicate Data</a:t>
            </a:r>
          </a:p>
          <a:p>
            <a:r>
              <a:rPr lang="en-US" dirty="0"/>
              <a:t>Inaccurate Data</a:t>
            </a:r>
          </a:p>
          <a:p>
            <a:r>
              <a:rPr lang="en-US" dirty="0"/>
              <a:t>Incomplete Data</a:t>
            </a:r>
          </a:p>
          <a:p>
            <a:r>
              <a:rPr lang="en-US" dirty="0"/>
              <a:t>Inconsistent Data</a:t>
            </a:r>
          </a:p>
          <a:p>
            <a:r>
              <a:rPr lang="en-US" dirty="0"/>
              <a:t>Incorrect Data</a:t>
            </a:r>
          </a:p>
          <a:p>
            <a:r>
              <a:rPr lang="en-US" dirty="0"/>
              <a:t>Misleading Data</a:t>
            </a:r>
          </a:p>
          <a:p>
            <a:r>
              <a:rPr lang="en-US" dirty="0"/>
              <a:t>Non-Integrated Data</a:t>
            </a:r>
          </a:p>
          <a:p>
            <a:r>
              <a:rPr lang="en-US" dirty="0"/>
              <a:t>Outdated Data</a:t>
            </a:r>
          </a:p>
          <a:p>
            <a:r>
              <a:rPr lang="en-US" dirty="0"/>
              <a:t>Mismanaged or Improperly Stored Data</a:t>
            </a:r>
          </a:p>
        </p:txBody>
      </p:sp>
      <p:sp>
        <p:nvSpPr>
          <p:cNvPr id="2" name="Title 1"/>
          <p:cNvSpPr>
            <a:spLocks noGrp="1"/>
          </p:cNvSpPr>
          <p:nvPr>
            <p:ph type="title"/>
          </p:nvPr>
        </p:nvSpPr>
        <p:spPr>
          <a:xfrm>
            <a:off x="1240565" y="225407"/>
            <a:ext cx="9905998" cy="1478570"/>
          </a:xfrm>
        </p:spPr>
        <p:txBody>
          <a:bodyPr>
            <a:normAutofit/>
          </a:bodyPr>
          <a:lstStyle/>
          <a:p>
            <a:r>
              <a:rPr lang="en-US" dirty="0"/>
              <a:t>Examples of Different Dirty Data Types</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01600" y="964692"/>
            <a:ext cx="609600" cy="609600"/>
          </a:xfrm>
          <a:prstGeom prst="rect">
            <a:avLst/>
          </a:prstGeom>
        </p:spPr>
      </p:pic>
    </p:spTree>
    <p:extLst>
      <p:ext uri="{BB962C8B-B14F-4D97-AF65-F5344CB8AC3E}">
        <p14:creationId xmlns:p14="http://schemas.microsoft.com/office/powerpoint/2010/main" val="23431945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4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1412" y="1614389"/>
            <a:ext cx="9905999" cy="4585243"/>
          </a:xfrm>
        </p:spPr>
        <p:txBody>
          <a:bodyPr>
            <a:normAutofit/>
          </a:bodyPr>
          <a:lstStyle/>
          <a:p>
            <a:r>
              <a:rPr lang="en-US" dirty="0"/>
              <a:t>Recognizing Geospatial Dirty </a:t>
            </a:r>
            <a:r>
              <a:rPr lang="en-US" dirty="0" smtClean="0"/>
              <a:t>Data</a:t>
            </a:r>
          </a:p>
          <a:p>
            <a:r>
              <a:rPr lang="en-US" dirty="0"/>
              <a:t>Examples of Different Geospatial Dirty Data </a:t>
            </a:r>
            <a:r>
              <a:rPr lang="en-US" dirty="0" smtClean="0"/>
              <a:t>Types</a:t>
            </a:r>
          </a:p>
          <a:p>
            <a:pPr lvl="1"/>
            <a:r>
              <a:rPr lang="en-US" dirty="0" smtClean="0"/>
              <a:t>Geocoding </a:t>
            </a:r>
            <a:r>
              <a:rPr lang="en-US" dirty="0"/>
              <a:t>Locational </a:t>
            </a:r>
            <a:r>
              <a:rPr lang="en-US" dirty="0" smtClean="0"/>
              <a:t>Errors</a:t>
            </a:r>
          </a:p>
          <a:p>
            <a:pPr lvl="1"/>
            <a:r>
              <a:rPr lang="en-US" dirty="0"/>
              <a:t>Address Matching </a:t>
            </a:r>
            <a:r>
              <a:rPr lang="en-US" dirty="0" smtClean="0"/>
              <a:t>Issues</a:t>
            </a:r>
          </a:p>
          <a:p>
            <a:pPr lvl="1"/>
            <a:r>
              <a:rPr lang="en-US" dirty="0"/>
              <a:t>Attribute versus Spatial </a:t>
            </a:r>
            <a:r>
              <a:rPr lang="en-US" dirty="0" smtClean="0"/>
              <a:t>Selections</a:t>
            </a:r>
          </a:p>
          <a:p>
            <a:pPr lvl="1"/>
            <a:r>
              <a:rPr lang="en-US" dirty="0"/>
              <a:t>Inconsistent </a:t>
            </a:r>
            <a:r>
              <a:rPr lang="en-US" dirty="0" smtClean="0"/>
              <a:t>Data</a:t>
            </a:r>
          </a:p>
          <a:p>
            <a:pPr lvl="1"/>
            <a:r>
              <a:rPr lang="en-US" dirty="0"/>
              <a:t>Various Locational </a:t>
            </a:r>
            <a:r>
              <a:rPr lang="en-US" dirty="0" smtClean="0"/>
              <a:t>Issues</a:t>
            </a:r>
          </a:p>
          <a:p>
            <a:pPr lvl="1"/>
            <a:r>
              <a:rPr lang="en-US" dirty="0"/>
              <a:t>Mismanaged </a:t>
            </a:r>
            <a:r>
              <a:rPr lang="en-US" dirty="0" smtClean="0"/>
              <a:t>Data</a:t>
            </a:r>
          </a:p>
          <a:p>
            <a:pPr lvl="1"/>
            <a:r>
              <a:rPr lang="en-US" dirty="0"/>
              <a:t>Large Data Files</a:t>
            </a:r>
          </a:p>
        </p:txBody>
      </p:sp>
      <p:sp>
        <p:nvSpPr>
          <p:cNvPr id="3" name="Title 2"/>
          <p:cNvSpPr>
            <a:spLocks noGrp="1"/>
          </p:cNvSpPr>
          <p:nvPr>
            <p:ph type="title"/>
          </p:nvPr>
        </p:nvSpPr>
        <p:spPr>
          <a:xfrm>
            <a:off x="1141413" y="259068"/>
            <a:ext cx="9905998" cy="1478570"/>
          </a:xfrm>
        </p:spPr>
        <p:txBody>
          <a:bodyPr/>
          <a:lstStyle/>
          <a:p>
            <a:r>
              <a:rPr lang="en-US" dirty="0"/>
              <a:t>Recognizing Geospatial Dirty Data</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4136" y="2097088"/>
            <a:ext cx="3343275" cy="3714750"/>
          </a:xfrm>
          <a:prstGeom prst="rect">
            <a:avLst/>
          </a:prstGeom>
        </p:spPr>
      </p:pic>
      <p:sp>
        <p:nvSpPr>
          <p:cNvPr id="5" name="Rectangle 4"/>
          <p:cNvSpPr/>
          <p:nvPr/>
        </p:nvSpPr>
        <p:spPr>
          <a:xfrm>
            <a:off x="734148" y="6581001"/>
            <a:ext cx="11698013" cy="276999"/>
          </a:xfrm>
          <a:prstGeom prst="rect">
            <a:avLst/>
          </a:prstGeom>
        </p:spPr>
        <p:txBody>
          <a:bodyPr wrap="square">
            <a:spAutoFit/>
          </a:bodyPr>
          <a:lstStyle/>
          <a:p>
            <a:r>
              <a:rPr lang="en-US" sz="1150" dirty="0">
                <a:solidFill>
                  <a:schemeClr val="accent1"/>
                </a:solidFill>
              </a:rPr>
              <a:t>Image used with permission. Copyright © 2017 Esri. All rights reserved. </a:t>
            </a:r>
            <a:r>
              <a:rPr lang="en-US" sz="1150" dirty="0" smtClean="0">
                <a:solidFill>
                  <a:schemeClr val="accent1"/>
                </a:solidFill>
              </a:rPr>
              <a:t>[https</a:t>
            </a:r>
            <a:r>
              <a:rPr lang="en-US" sz="1150" dirty="0">
                <a:solidFill>
                  <a:schemeClr val="accent1"/>
                </a:solidFill>
              </a:rPr>
              <a:t>://</a:t>
            </a:r>
            <a:r>
              <a:rPr lang="en-US" sz="1150" dirty="0" smtClean="0">
                <a:solidFill>
                  <a:schemeClr val="accent1"/>
                </a:solidFill>
              </a:rPr>
              <a:t>www.esri.com/about/newsroom/wp-content/uploads/2021/02/arcgisplatform-mapsanddata.png]</a:t>
            </a:r>
            <a:endParaRPr lang="en-US" sz="1150" dirty="0">
              <a:solidFill>
                <a:schemeClr val="accent1"/>
              </a:solidFil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68200" y="457200"/>
            <a:ext cx="487363" cy="487363"/>
          </a:xfrm>
          <a:prstGeom prst="rect">
            <a:avLst/>
          </a:prstGeom>
        </p:spPr>
      </p:pic>
    </p:spTree>
    <p:extLst>
      <p:ext uri="{BB962C8B-B14F-4D97-AF65-F5344CB8AC3E}">
        <p14:creationId xmlns:p14="http://schemas.microsoft.com/office/powerpoint/2010/main" val="28114646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0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41CBB0-BAA0-4983-8F2B-E10AF3358DA8}">
  <ds:schemaRefs>
    <ds:schemaRef ds:uri="http://www.w3.org/XML/1998/namespace"/>
    <ds:schemaRef ds:uri="http://schemas.microsoft.com/office/2006/metadata/properties"/>
    <ds:schemaRef ds:uri="71af3243-3dd4-4a8d-8c0d-dd76da1f02a5"/>
    <ds:schemaRef ds:uri="http://purl.org/dc/elements/1.1/"/>
    <ds:schemaRef ds:uri="16c05727-aa75-4e4a-9b5f-8a80a1165891"/>
    <ds:schemaRef ds:uri="http://purl.org/dc/dcmitype/"/>
    <ds:schemaRef ds:uri="http://purl.org/dc/terms/"/>
    <ds:schemaRef ds:uri="http://schemas.microsoft.com/office/2006/documentManagement/type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E096F0E7-E7B5-406E-8E94-F0043B2AC7F6}">
  <ds:schemaRefs>
    <ds:schemaRef ds:uri="http://schemas.microsoft.com/sharepoint/v3/contenttype/forms"/>
  </ds:schemaRefs>
</ds:datastoreItem>
</file>

<file path=customXml/itemProps3.xml><?xml version="1.0" encoding="utf-8"?>
<ds:datastoreItem xmlns:ds="http://schemas.openxmlformats.org/officeDocument/2006/customXml" ds:itemID="{104C6BCC-A38B-4625-90E6-7D3BBA3909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Circuit design</Template>
  <TotalTime>0</TotalTime>
  <Words>2450</Words>
  <Application>Microsoft Office PowerPoint</Application>
  <PresentationFormat>Widescreen</PresentationFormat>
  <Paragraphs>163</Paragraphs>
  <Slides>23</Slides>
  <Notes>6</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Symbol</vt:lpstr>
      <vt:lpstr>Trebuchet MS</vt:lpstr>
      <vt:lpstr>Tw Cen MT</vt:lpstr>
      <vt:lpstr>Wingdings</vt:lpstr>
      <vt:lpstr>Circuit</vt:lpstr>
      <vt:lpstr>Critical Thinking &amp; our new AI World</vt:lpstr>
      <vt:lpstr>Katherine (Kate) Norris</vt:lpstr>
      <vt:lpstr>University of Florida  GeoPlan Center</vt:lpstr>
      <vt:lpstr>Florida Geographic Data Library: Powering Research in Florida &amp; Beyond</vt:lpstr>
      <vt:lpstr>GIS Project: Data Management</vt:lpstr>
      <vt:lpstr>Problem 1: Dirty Data &amp; dirty Models</vt:lpstr>
      <vt:lpstr>Dirty Data and its Effects on AI &amp; GIS Quality</vt:lpstr>
      <vt:lpstr>Examples of Different Dirty Data Types</vt:lpstr>
      <vt:lpstr>Recognizing Geospatial Dirty Data</vt:lpstr>
      <vt:lpstr>Recognizing Geospatial Dirty Data</vt:lpstr>
      <vt:lpstr>Data Quality: The Risks Of Dirty Data And AI</vt:lpstr>
      <vt:lpstr>Garbage In, Garbage Out (GIGO)</vt:lpstr>
      <vt:lpstr>In The Age Of AI, Critical Thinking Is More Needed Than Ever</vt:lpstr>
      <vt:lpstr>You're facing data inconsistencies in GIS. How can critical thinking skills guide you to resolution?</vt:lpstr>
      <vt:lpstr>FLUF Test Critical Evaluation Framework for Artificial Intelligence ​Improving Prompts and Assessing AI Generative Results</vt:lpstr>
      <vt:lpstr>Problem 2: The affects of ai on critical thinking</vt:lpstr>
      <vt:lpstr>Study Links Frequent AI Use With Lower Critical Thinking Abilities | IFLScience</vt:lpstr>
      <vt:lpstr>More teens say they're using ChatGPT for schoolwork, a new study finds</vt:lpstr>
      <vt:lpstr>The Dark Side Of AI: Tracking The Decline Of Human Cognitive Skills</vt:lpstr>
      <vt:lpstr>Why This Matters Now</vt:lpstr>
      <vt:lpstr>How can we educate and equip students to be the most promising job candidates and have the most successful careers in our AI-driven future?</vt:lpstr>
      <vt:lpstr>Beyond Prompts—Critical Thinking Is Your Edge When Everyone’s Using AI</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2025-01-21T17:32:57Z</dcterms:created>
  <dcterms:modified xsi:type="dcterms:W3CDTF">2025-01-23T20:48:50Z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