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257" r:id="rId3"/>
    <p:sldId id="263" r:id="rId4"/>
    <p:sldId id="303" r:id="rId5"/>
    <p:sldId id="295" r:id="rId6"/>
    <p:sldId id="296" r:id="rId7"/>
    <p:sldId id="306" r:id="rId8"/>
    <p:sldId id="305" r:id="rId9"/>
    <p:sldId id="339" r:id="rId10"/>
    <p:sldId id="307" r:id="rId11"/>
    <p:sldId id="308" r:id="rId12"/>
    <p:sldId id="340" r:id="rId13"/>
    <p:sldId id="310" r:id="rId14"/>
    <p:sldId id="311" r:id="rId15"/>
    <p:sldId id="341" r:id="rId16"/>
    <p:sldId id="315" r:id="rId17"/>
    <p:sldId id="326" r:id="rId18"/>
    <p:sldId id="330" r:id="rId19"/>
    <p:sldId id="316" r:id="rId20"/>
    <p:sldId id="327" r:id="rId21"/>
    <p:sldId id="332" r:id="rId22"/>
    <p:sldId id="331" r:id="rId23"/>
    <p:sldId id="317" r:id="rId24"/>
    <p:sldId id="325" r:id="rId25"/>
    <p:sldId id="324" r:id="rId26"/>
    <p:sldId id="320" r:id="rId27"/>
    <p:sldId id="328" r:id="rId28"/>
    <p:sldId id="329" r:id="rId29"/>
    <p:sldId id="318" r:id="rId30"/>
    <p:sldId id="278" r:id="rId31"/>
    <p:sldId id="279" r:id="rId32"/>
    <p:sldId id="319" r:id="rId33"/>
    <p:sldId id="280" r:id="rId34"/>
    <p:sldId id="333" r:id="rId35"/>
    <p:sldId id="334" r:id="rId36"/>
    <p:sldId id="314" r:id="rId37"/>
    <p:sldId id="300" r:id="rId38"/>
    <p:sldId id="312" r:id="rId39"/>
    <p:sldId id="283" r:id="rId40"/>
    <p:sldId id="292" r:id="rId41"/>
    <p:sldId id="293" r:id="rId42"/>
    <p:sldId id="301" r:id="rId43"/>
    <p:sldId id="313" r:id="rId44"/>
    <p:sldId id="290" r:id="rId45"/>
    <p:sldId id="291" r:id="rId46"/>
    <p:sldId id="285" r:id="rId47"/>
    <p:sldId id="288" r:id="rId48"/>
    <p:sldId id="29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7" autoAdjust="0"/>
    <p:restoredTop sz="78177" autoAdjust="0"/>
  </p:normalViewPr>
  <p:slideViewPr>
    <p:cSldViewPr>
      <p:cViewPr varScale="1">
        <p:scale>
          <a:sx n="98" d="100"/>
          <a:sy n="98" d="100"/>
        </p:scale>
        <p:origin x="88" y="236"/>
      </p:cViewPr>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2/9/2026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1A5E9-36AB-B4E6-1B61-23718E867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ED87C5-5130-8759-8768-7C57296211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D5069D-016E-0084-4DF1-82CB57CEA6B6}"/>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Week 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Strategic Project &amp; Portfolio Planning</a:t>
            </a:r>
          </a:p>
          <a:p>
            <a:r>
              <a:rPr lang="en-US" sz="1200" kern="1200" dirty="0">
                <a:solidFill>
                  <a:schemeClr val="tx1"/>
                </a:solidFill>
                <a:effectLst/>
                <a:latin typeface="+mn-lt"/>
                <a:ea typeface="+mn-ea"/>
                <a:cs typeface="+mn-cs"/>
              </a:rPr>
              <a:t>1. Identify criteria for selecting high‑impact GIS projects. 2. Draft a portfolio matrix.</a:t>
            </a:r>
          </a:p>
          <a:p>
            <a:r>
              <a:rPr lang="en-US" sz="1200" kern="1200" dirty="0">
                <a:solidFill>
                  <a:schemeClr val="tx1"/>
                </a:solidFill>
                <a:effectLst/>
                <a:latin typeface="+mn-lt"/>
                <a:ea typeface="+mn-ea"/>
                <a:cs typeface="+mn-cs"/>
              </a:rPr>
              <a:t>• Case study analysis (city transportation GIS case).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Group work: create a sample portfolio map; peer exchange.</a:t>
            </a:r>
          </a:p>
          <a:p>
            <a:r>
              <a:rPr lang="en-US" sz="1200" kern="1200" dirty="0">
                <a:solidFill>
                  <a:schemeClr val="tx1"/>
                </a:solidFill>
                <a:effectLst/>
                <a:latin typeface="+mn-lt"/>
                <a:ea typeface="+mn-ea"/>
                <a:cs typeface="+mn-cs"/>
              </a:rPr>
              <a:t>Submit portfolio matrix and justification (≈300 words).</a:t>
            </a:r>
          </a:p>
          <a:p>
            <a:endParaRPr lang="en-US" dirty="0"/>
          </a:p>
        </p:txBody>
      </p:sp>
      <p:sp>
        <p:nvSpPr>
          <p:cNvPr id="4" name="Slide Number Placeholder 3">
            <a:extLst>
              <a:ext uri="{FF2B5EF4-FFF2-40B4-BE49-F238E27FC236}">
                <a16:creationId xmlns:a16="http://schemas.microsoft.com/office/drawing/2014/main" id="{66C823EA-29AD-D51D-0152-41037C013868}"/>
              </a:ext>
            </a:extLst>
          </p:cNvPr>
          <p:cNvSpPr>
            <a:spLocks noGrp="1"/>
          </p:cNvSpPr>
          <p:nvPr>
            <p:ph type="sldNum" sz="quarter" idx="5"/>
          </p:nvPr>
        </p:nvSpPr>
        <p:spPr/>
        <p:txBody>
          <a:bodyPr/>
          <a:lstStyle/>
          <a:p>
            <a:fld id="{8DAEC444-603B-4F09-9A06-5917518DD901}" type="slidenum">
              <a:rPr lang="en-US" smtClean="0"/>
              <a:t>20</a:t>
            </a:fld>
            <a:endParaRPr lang="en-US"/>
          </a:p>
        </p:txBody>
      </p:sp>
    </p:spTree>
    <p:extLst>
      <p:ext uri="{BB962C8B-B14F-4D97-AF65-F5344CB8AC3E}">
        <p14:creationId xmlns:p14="http://schemas.microsoft.com/office/powerpoint/2010/main" val="495680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original sketch said </a:t>
            </a:r>
            <a:r>
              <a:rPr lang="en-US" b="1" dirty="0"/>
              <a:t>“Week 5–6: Data Governance &amp; Ethics (handling library changes)”</a:t>
            </a:r>
            <a:r>
              <a:rPr lang="en-US" dirty="0"/>
              <a:t> it was short‑hand for this idea:</a:t>
            </a:r>
          </a:p>
          <a:p>
            <a:r>
              <a:rPr lang="en-US" dirty="0"/>
              <a:t>A research project does not sit in a static “library” of spatial files. Data sources get updated, new layers are published, coordinate systems are revised, and the legitimacy of a dataset can shift overnight. </a:t>
            </a:r>
          </a:p>
          <a:p>
            <a:r>
              <a:rPr lang="en-US" dirty="0"/>
              <a:t>The weeks in question ask students not only to keep track of that fluidity (a core part of data‑governance) but also to treat it as an ethical obligation: </a:t>
            </a:r>
          </a:p>
          <a:p>
            <a:r>
              <a:rPr lang="en-US" dirty="0"/>
              <a:t>• </a:t>
            </a:r>
            <a:r>
              <a:rPr lang="en-US" b="1" dirty="0"/>
              <a:t>Version control</a:t>
            </a:r>
            <a:r>
              <a:rPr lang="en-US" dirty="0"/>
              <a:t> - logging every change, tagging releases, and documenting who added or modified a file.</a:t>
            </a:r>
            <a:br>
              <a:rPr lang="en-US" dirty="0"/>
            </a:br>
            <a:r>
              <a:rPr lang="en-US" dirty="0"/>
              <a:t>• </a:t>
            </a:r>
            <a:r>
              <a:rPr lang="en-US" b="1" dirty="0"/>
              <a:t>Metadata stewardship</a:t>
            </a:r>
            <a:r>
              <a:rPr lang="en-US" dirty="0"/>
              <a:t> - ensuring that any update carries with it an updated description of source, date, and quality.</a:t>
            </a:r>
            <a:br>
              <a:rPr lang="en-US" dirty="0"/>
            </a:br>
            <a:r>
              <a:rPr lang="en-US" dirty="0"/>
              <a:t>• </a:t>
            </a:r>
            <a:r>
              <a:rPr lang="en-US" b="1" dirty="0"/>
              <a:t>Integrity checks</a:t>
            </a:r>
            <a:r>
              <a:rPr lang="en-US" dirty="0"/>
              <a:t> - automated scripts that flag sudden spatial or attribute shifts that could indicate abuse or error.</a:t>
            </a:r>
            <a:br>
              <a:rPr lang="en-US" dirty="0"/>
            </a:br>
            <a:r>
              <a:rPr lang="en-US" dirty="0"/>
              <a:t>• </a:t>
            </a:r>
            <a:r>
              <a:rPr lang="en-US" b="1" dirty="0"/>
              <a:t>Access control</a:t>
            </a:r>
            <a:r>
              <a:rPr lang="en-US" dirty="0"/>
              <a:t> - deciding which stakeholders can view or edit a dataset and documenting those permissions. </a:t>
            </a:r>
          </a:p>
          <a:p>
            <a:r>
              <a:rPr lang="en-US" dirty="0"/>
              <a:t>In practice this looks like a students’ project page that pulls the latest shapefile from a federated repository, runs a quick quality‑control script, and writes a log line saying, “Sep 03: Dataset ‘roads_v3’ updated; attributes re‑aligned to EPSG‑32633.” This routine keeps the project honest, traceable, and compliant with both institutional policy and broader data‑ethics norms.</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23</a:t>
            </a:fld>
            <a:endParaRPr lang="en-US"/>
          </a:p>
        </p:txBody>
      </p:sp>
    </p:spTree>
    <p:extLst>
      <p:ext uri="{BB962C8B-B14F-4D97-AF65-F5344CB8AC3E}">
        <p14:creationId xmlns:p14="http://schemas.microsoft.com/office/powerpoint/2010/main" val="3960062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B16DD-A70A-E5FF-B3D1-359126F7F0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3BEDF5-06E8-A7BE-FA3A-35097C741A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A3B715-E73F-8918-1B68-AAB920B4342D}"/>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Week 5</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Data Governance Basics</a:t>
            </a:r>
          </a:p>
          <a:p>
            <a:r>
              <a:rPr lang="en-US" sz="1200" kern="1200" dirty="0">
                <a:solidFill>
                  <a:schemeClr val="tx1"/>
                </a:solidFill>
                <a:effectLst/>
                <a:latin typeface="+mn-lt"/>
                <a:ea typeface="+mn-ea"/>
                <a:cs typeface="+mn-cs"/>
              </a:rPr>
              <a:t>1. Define FAIR principles in a GIS context. 2. Outline roles in a typical governance board.</a:t>
            </a:r>
          </a:p>
          <a:p>
            <a:r>
              <a:rPr lang="en-US" sz="1200" kern="1200" dirty="0">
                <a:solidFill>
                  <a:schemeClr val="tx1"/>
                </a:solidFill>
                <a:effectLst/>
                <a:latin typeface="+mn-lt"/>
                <a:ea typeface="+mn-ea"/>
                <a:cs typeface="+mn-cs"/>
              </a:rPr>
              <a:t>• Interactive story‑line about a data breach scenario; role‑play board resolution.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Draft a brief governance charter.</a:t>
            </a:r>
          </a:p>
          <a:p>
            <a:r>
              <a:rPr lang="en-US" sz="1200" kern="1200" dirty="0">
                <a:solidFill>
                  <a:schemeClr val="tx1"/>
                </a:solidFill>
                <a:effectLst/>
                <a:latin typeface="+mn-lt"/>
                <a:ea typeface="+mn-ea"/>
                <a:cs typeface="+mn-cs"/>
              </a:rPr>
              <a:t>Governance charter (≈200 words).</a:t>
            </a:r>
          </a:p>
          <a:p>
            <a:endParaRPr lang="en-US" dirty="0"/>
          </a:p>
          <a:p>
            <a:endParaRPr lang="en-US" dirty="0"/>
          </a:p>
          <a:p>
            <a:r>
              <a:rPr lang="en-US" b="1" dirty="0"/>
              <a:t>FAIR Principles</a:t>
            </a:r>
            <a:endParaRPr lang="en-US" dirty="0"/>
          </a:p>
          <a:p>
            <a:r>
              <a:rPr lang="en-US" dirty="0"/>
              <a:t>FAIR is an acronym for the four descriptors that guide how data and its metadata should be managed so that they can be repeatedly found, accessed, integrated, and reused:</a:t>
            </a:r>
          </a:p>
          <a:p>
            <a:r>
              <a:rPr lang="en-US" dirty="0">
                <a:effectLst/>
              </a:rPr>
              <a:t>Principle</a:t>
            </a:r>
          </a:p>
          <a:p>
            <a:r>
              <a:rPr lang="en-US" dirty="0">
                <a:effectLst/>
              </a:rPr>
              <a:t>What it means</a:t>
            </a:r>
          </a:p>
          <a:p>
            <a:r>
              <a:rPr lang="en-US" b="1" dirty="0">
                <a:effectLst/>
              </a:rPr>
              <a:t>Findable</a:t>
            </a:r>
            <a:endParaRPr lang="en-US" dirty="0">
              <a:effectLst/>
            </a:endParaRPr>
          </a:p>
          <a:p>
            <a:r>
              <a:rPr lang="en-US" dirty="0">
                <a:effectLst/>
              </a:rPr>
              <a:t>Data must be easy to locate - both humans and machines - by having persistent identifiers (e.g., DOIs) and rich, searchable metadata.</a:t>
            </a:r>
          </a:p>
          <a:p>
            <a:r>
              <a:rPr lang="en-US" b="1" dirty="0">
                <a:effectLst/>
              </a:rPr>
              <a:t>Accessible</a:t>
            </a:r>
            <a:endParaRPr lang="en-US" dirty="0">
              <a:effectLst/>
            </a:endParaRPr>
          </a:p>
          <a:p>
            <a:r>
              <a:rPr lang="en-US" dirty="0">
                <a:effectLst/>
              </a:rPr>
              <a:t>Once found, data and metadata must be retrievable over the network (often via HTTP(S)) using well‑known protocols, with clearly specified authentication and permission rules.</a:t>
            </a:r>
          </a:p>
          <a:p>
            <a:r>
              <a:rPr lang="en-US" b="1" dirty="0">
                <a:effectLst/>
              </a:rPr>
              <a:t>Interoperable</a:t>
            </a:r>
            <a:endParaRPr lang="en-US" dirty="0">
              <a:effectLst/>
            </a:endParaRPr>
          </a:p>
          <a:p>
            <a:r>
              <a:rPr lang="en-US" dirty="0">
                <a:effectLst/>
              </a:rPr>
              <a:t>Data should be presented in standardized, machine‑readable formats and use controlled vocabularies or ontologies so that software tools can load and combine it with other datasets.</a:t>
            </a:r>
          </a:p>
          <a:p>
            <a:r>
              <a:rPr lang="en-US" b="1" dirty="0">
                <a:effectLst/>
              </a:rPr>
              <a:t>Reusable</a:t>
            </a:r>
            <a:endParaRPr lang="en-US" dirty="0">
              <a:effectLst/>
            </a:endParaRPr>
          </a:p>
          <a:p>
            <a:r>
              <a:rPr lang="en-US" dirty="0">
                <a:effectLst/>
              </a:rPr>
              <a:t>Clear, detailed provenance, usage licenses, and contextual information must be provided to enable others to replicate analyses or apply the data in new contexts.</a:t>
            </a:r>
          </a:p>
          <a:p>
            <a:r>
              <a:rPr lang="en-US" dirty="0"/>
              <a:t>FAIR is not a policy but a practical guideline; many institutions, funders, and publishers now require it for data that they publish, fund, or archive.</a:t>
            </a:r>
          </a:p>
          <a:p>
            <a:endParaRPr lang="en-US" dirty="0"/>
          </a:p>
        </p:txBody>
      </p:sp>
      <p:sp>
        <p:nvSpPr>
          <p:cNvPr id="4" name="Slide Number Placeholder 3">
            <a:extLst>
              <a:ext uri="{FF2B5EF4-FFF2-40B4-BE49-F238E27FC236}">
                <a16:creationId xmlns:a16="http://schemas.microsoft.com/office/drawing/2014/main" id="{88AC58DB-B4F1-10AD-F729-59C6BA411161}"/>
              </a:ext>
            </a:extLst>
          </p:cNvPr>
          <p:cNvSpPr>
            <a:spLocks noGrp="1"/>
          </p:cNvSpPr>
          <p:nvPr>
            <p:ph type="sldNum" sz="quarter" idx="5"/>
          </p:nvPr>
        </p:nvSpPr>
        <p:spPr/>
        <p:txBody>
          <a:bodyPr/>
          <a:lstStyle/>
          <a:p>
            <a:fld id="{8DAEC444-603B-4F09-9A06-5917518DD901}" type="slidenum">
              <a:rPr lang="en-US" smtClean="0"/>
              <a:t>24</a:t>
            </a:fld>
            <a:endParaRPr lang="en-US"/>
          </a:p>
        </p:txBody>
      </p:sp>
    </p:spTree>
    <p:extLst>
      <p:ext uri="{BB962C8B-B14F-4D97-AF65-F5344CB8AC3E}">
        <p14:creationId xmlns:p14="http://schemas.microsoft.com/office/powerpoint/2010/main" val="1365544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B9BD0-CAA9-45F4-13CE-C4B5693BFD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CD241C-F379-F68B-F257-6CF5E21873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080878-7E30-CFE0-32F7-ACD818319F5C}"/>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Week 6</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Data Governance &amp; Ethics</a:t>
            </a:r>
          </a:p>
          <a:p>
            <a:r>
              <a:rPr lang="en-US" sz="1200" kern="1200" dirty="0">
                <a:solidFill>
                  <a:schemeClr val="tx1"/>
                </a:solidFill>
                <a:effectLst/>
                <a:latin typeface="+mn-lt"/>
                <a:ea typeface="+mn-ea"/>
                <a:cs typeface="+mn-cs"/>
              </a:rPr>
              <a:t>1. Analyze privacy concerns in spatial datasets. 2. Draft ethical guidelines for data use.</a:t>
            </a:r>
          </a:p>
          <a:p>
            <a:r>
              <a:rPr lang="en-US" sz="1200" kern="1200" dirty="0">
                <a:solidFill>
                  <a:schemeClr val="tx1"/>
                </a:solidFill>
                <a:effectLst/>
                <a:latin typeface="+mn-lt"/>
                <a:ea typeface="+mn-ea"/>
                <a:cs typeface="+mn-cs"/>
              </a:rPr>
              <a:t>• Case study: mobile‑phone derived heat maps.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Small‑group ethics charter creation; peer review.</a:t>
            </a:r>
          </a:p>
          <a:p>
            <a:r>
              <a:rPr lang="en-US" sz="1200" kern="1200" dirty="0">
                <a:solidFill>
                  <a:schemeClr val="tx1"/>
                </a:solidFill>
                <a:effectLst/>
                <a:latin typeface="+mn-lt"/>
                <a:ea typeface="+mn-ea"/>
                <a:cs typeface="+mn-cs"/>
              </a:rPr>
              <a:t>Ethics charter + 100‑word reflection.</a:t>
            </a:r>
          </a:p>
          <a:p>
            <a:endParaRPr lang="en-US" dirty="0"/>
          </a:p>
        </p:txBody>
      </p:sp>
      <p:sp>
        <p:nvSpPr>
          <p:cNvPr id="4" name="Slide Number Placeholder 3">
            <a:extLst>
              <a:ext uri="{FF2B5EF4-FFF2-40B4-BE49-F238E27FC236}">
                <a16:creationId xmlns:a16="http://schemas.microsoft.com/office/drawing/2014/main" id="{F21FB934-8230-29A6-F950-1F229F786E70}"/>
              </a:ext>
            </a:extLst>
          </p:cNvPr>
          <p:cNvSpPr>
            <a:spLocks noGrp="1"/>
          </p:cNvSpPr>
          <p:nvPr>
            <p:ph type="sldNum" sz="quarter" idx="5"/>
          </p:nvPr>
        </p:nvSpPr>
        <p:spPr/>
        <p:txBody>
          <a:bodyPr/>
          <a:lstStyle/>
          <a:p>
            <a:fld id="{8DAEC444-603B-4F09-9A06-5917518DD901}" type="slidenum">
              <a:rPr lang="en-US" smtClean="0"/>
              <a:t>25</a:t>
            </a:fld>
            <a:endParaRPr lang="en-US"/>
          </a:p>
        </p:txBody>
      </p:sp>
    </p:spTree>
    <p:extLst>
      <p:ext uri="{BB962C8B-B14F-4D97-AF65-F5344CB8AC3E}">
        <p14:creationId xmlns:p14="http://schemas.microsoft.com/office/powerpoint/2010/main" val="2454971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5A402-C7E2-C1C6-A96A-A4F22D14A6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95D790-9FEB-1C95-85D2-EBF50FCDEC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1410E3-5545-E28F-A6C3-72950AAA06DF}"/>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Week 7</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Stakeholder Mapping &amp; Communication</a:t>
            </a:r>
          </a:p>
          <a:p>
            <a:r>
              <a:rPr lang="en-US" sz="1200" kern="1200" dirty="0">
                <a:solidFill>
                  <a:schemeClr val="tx1"/>
                </a:solidFill>
                <a:effectLst/>
                <a:latin typeface="+mn-lt"/>
                <a:ea typeface="+mn-ea"/>
                <a:cs typeface="+mn-cs"/>
              </a:rPr>
              <a:t>1. Map key stakeholder groups. 2. Write an executive brief.</a:t>
            </a:r>
          </a:p>
          <a:p>
            <a:r>
              <a:rPr lang="en-US" sz="1200" kern="1200" dirty="0">
                <a:solidFill>
                  <a:schemeClr val="tx1"/>
                </a:solidFill>
                <a:effectLst/>
                <a:latin typeface="+mn-lt"/>
                <a:ea typeface="+mn-ea"/>
                <a:cs typeface="+mn-cs"/>
              </a:rPr>
              <a:t>• Stakeholder matrix workshop (whiteboard).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Draft a 3‑slide briefing presentation for a city council.</a:t>
            </a:r>
          </a:p>
          <a:p>
            <a:r>
              <a:rPr lang="en-US" sz="1200" kern="1200" dirty="0">
                <a:solidFill>
                  <a:schemeClr val="tx1"/>
                </a:solidFill>
                <a:effectLst/>
                <a:latin typeface="+mn-lt"/>
                <a:ea typeface="+mn-ea"/>
                <a:cs typeface="+mn-cs"/>
              </a:rPr>
              <a:t>Slide deck (3 slides) and brief narrative.</a:t>
            </a:r>
          </a:p>
          <a:p>
            <a:endParaRPr lang="en-US" dirty="0"/>
          </a:p>
        </p:txBody>
      </p:sp>
      <p:sp>
        <p:nvSpPr>
          <p:cNvPr id="4" name="Slide Number Placeholder 3">
            <a:extLst>
              <a:ext uri="{FF2B5EF4-FFF2-40B4-BE49-F238E27FC236}">
                <a16:creationId xmlns:a16="http://schemas.microsoft.com/office/drawing/2014/main" id="{0E43B48B-BBA8-AA26-F4D9-5A06DC9EDE9F}"/>
              </a:ext>
            </a:extLst>
          </p:cNvPr>
          <p:cNvSpPr>
            <a:spLocks noGrp="1"/>
          </p:cNvSpPr>
          <p:nvPr>
            <p:ph type="sldNum" sz="quarter" idx="5"/>
          </p:nvPr>
        </p:nvSpPr>
        <p:spPr/>
        <p:txBody>
          <a:bodyPr/>
          <a:lstStyle/>
          <a:p>
            <a:fld id="{8DAEC444-603B-4F09-9A06-5917518DD901}" type="slidenum">
              <a:rPr lang="en-US" smtClean="0"/>
              <a:t>27</a:t>
            </a:fld>
            <a:endParaRPr lang="en-US"/>
          </a:p>
        </p:txBody>
      </p:sp>
    </p:spTree>
    <p:extLst>
      <p:ext uri="{BB962C8B-B14F-4D97-AF65-F5344CB8AC3E}">
        <p14:creationId xmlns:p14="http://schemas.microsoft.com/office/powerpoint/2010/main" val="1802145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F0E3A-1BD6-4461-D4FF-31C7075DC3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73789-8BD1-21EB-7103-627F8557AE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5542C7-35DF-B134-847F-116EF963D659}"/>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Week 8</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Team Leadership &amp; Dynamics</a:t>
            </a:r>
          </a:p>
          <a:p>
            <a:r>
              <a:rPr lang="en-US" sz="1200" kern="1200" dirty="0">
                <a:solidFill>
                  <a:schemeClr val="tx1"/>
                </a:solidFill>
                <a:effectLst/>
                <a:latin typeface="+mn-lt"/>
                <a:ea typeface="+mn-ea"/>
                <a:cs typeface="+mn-cs"/>
              </a:rPr>
              <a:t>1. Identify motivational levers for GIS teams. 2. Construct an inclusive team charter.</a:t>
            </a:r>
          </a:p>
          <a:p>
            <a:r>
              <a:rPr lang="en-US" sz="1200" kern="1200" dirty="0">
                <a:solidFill>
                  <a:schemeClr val="tx1"/>
                </a:solidFill>
                <a:effectLst/>
                <a:latin typeface="+mn-lt"/>
                <a:ea typeface="+mn-ea"/>
                <a:cs typeface="+mn-cs"/>
              </a:rPr>
              <a:t>• Role‑play of a conflict scenario (remote vs on‑site team).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Write a 2‑page team charter.</a:t>
            </a:r>
          </a:p>
          <a:p>
            <a:r>
              <a:rPr lang="en-US" sz="1200" kern="1200" dirty="0">
                <a:solidFill>
                  <a:schemeClr val="tx1"/>
                </a:solidFill>
                <a:effectLst/>
                <a:latin typeface="+mn-lt"/>
                <a:ea typeface="+mn-ea"/>
                <a:cs typeface="+mn-cs"/>
              </a:rPr>
              <a:t>Team charter + 150‑word reflection on inclusion.</a:t>
            </a:r>
          </a:p>
          <a:p>
            <a:endParaRPr lang="en-US" dirty="0"/>
          </a:p>
        </p:txBody>
      </p:sp>
      <p:sp>
        <p:nvSpPr>
          <p:cNvPr id="4" name="Slide Number Placeholder 3">
            <a:extLst>
              <a:ext uri="{FF2B5EF4-FFF2-40B4-BE49-F238E27FC236}">
                <a16:creationId xmlns:a16="http://schemas.microsoft.com/office/drawing/2014/main" id="{10BA0E97-9ADD-86D4-8CAA-3E957A9A5140}"/>
              </a:ext>
            </a:extLst>
          </p:cNvPr>
          <p:cNvSpPr>
            <a:spLocks noGrp="1"/>
          </p:cNvSpPr>
          <p:nvPr>
            <p:ph type="sldNum" sz="quarter" idx="5"/>
          </p:nvPr>
        </p:nvSpPr>
        <p:spPr/>
        <p:txBody>
          <a:bodyPr/>
          <a:lstStyle/>
          <a:p>
            <a:fld id="{8DAEC444-603B-4F09-9A06-5917518DD901}" type="slidenum">
              <a:rPr lang="en-US" smtClean="0"/>
              <a:t>28</a:t>
            </a:fld>
            <a:endParaRPr lang="en-US"/>
          </a:p>
        </p:txBody>
      </p:sp>
    </p:spTree>
    <p:extLst>
      <p:ext uri="{BB962C8B-B14F-4D97-AF65-F5344CB8AC3E}">
        <p14:creationId xmlns:p14="http://schemas.microsoft.com/office/powerpoint/2010/main" val="1334582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Week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KPI Design &amp; Performance Measurement</a:t>
            </a:r>
          </a:p>
          <a:p>
            <a:r>
              <a:rPr lang="en-US" sz="1200" kern="1200" dirty="0">
                <a:solidFill>
                  <a:schemeClr val="tx1"/>
                </a:solidFill>
                <a:effectLst/>
                <a:latin typeface="+mn-lt"/>
                <a:ea typeface="+mn-ea"/>
                <a:cs typeface="+mn-cs"/>
              </a:rPr>
              <a:t>1. Create SMART KPIs for a GIS program. 2. Build a simple dashboard.</a:t>
            </a:r>
          </a:p>
          <a:p>
            <a:r>
              <a:rPr lang="en-US" sz="1200" kern="1200" dirty="0">
                <a:solidFill>
                  <a:schemeClr val="tx1"/>
                </a:solidFill>
                <a:effectLst/>
                <a:latin typeface="+mn-lt"/>
                <a:ea typeface="+mn-ea"/>
                <a:cs typeface="+mn-cs"/>
              </a:rPr>
              <a:t>• Workshop: list desirable KPIs; peer critique.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Quick build in Power BI/ArcGIS Dashboards.</a:t>
            </a:r>
          </a:p>
          <a:p>
            <a:r>
              <a:rPr lang="en-US" sz="1200" kern="1200" dirty="0">
                <a:solidFill>
                  <a:schemeClr val="tx1"/>
                </a:solidFill>
                <a:effectLst/>
                <a:latin typeface="+mn-lt"/>
                <a:ea typeface="+mn-ea"/>
                <a:cs typeface="+mn-cs"/>
              </a:rPr>
              <a:t>Dashboard snapshot + KPI list.</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30</a:t>
            </a:fld>
            <a:endParaRPr lang="en-US"/>
          </a:p>
        </p:txBody>
      </p:sp>
    </p:spTree>
    <p:extLst>
      <p:ext uri="{BB962C8B-B14F-4D97-AF65-F5344CB8AC3E}">
        <p14:creationId xmlns:p14="http://schemas.microsoft.com/office/powerpoint/2010/main" val="1494218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Week 13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Community &amp; Stakeholder Engagement</a:t>
            </a:r>
          </a:p>
          <a:p>
            <a:r>
              <a:rPr lang="en-US" sz="1200" kern="1200" dirty="0">
                <a:solidFill>
                  <a:schemeClr val="tx1"/>
                </a:solidFill>
                <a:effectLst/>
                <a:latin typeface="+mn-lt"/>
                <a:ea typeface="+mn-ea"/>
                <a:cs typeface="+mn-cs"/>
              </a:rPr>
              <a:t>1. Conduct a participatory GIS workshop with citizens. 2. Capture stakeholder feedback.</a:t>
            </a:r>
          </a:p>
          <a:p>
            <a:r>
              <a:rPr lang="en-US" sz="1200" kern="1200" dirty="0">
                <a:solidFill>
                  <a:schemeClr val="tx1"/>
                </a:solidFill>
                <a:effectLst/>
                <a:latin typeface="+mn-lt"/>
                <a:ea typeface="+mn-ea"/>
                <a:cs typeface="+mn-cs"/>
              </a:rPr>
              <a:t>• Design a survey ; analyze results.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Write a stakeholder‑feedback report.</a:t>
            </a:r>
          </a:p>
          <a:p>
            <a:r>
              <a:rPr lang="en-US" sz="1200" kern="1200" dirty="0">
                <a:solidFill>
                  <a:schemeClr val="tx1"/>
                </a:solidFill>
                <a:effectLst/>
                <a:latin typeface="+mn-lt"/>
                <a:ea typeface="+mn-ea"/>
                <a:cs typeface="+mn-cs"/>
              </a:rPr>
              <a:t>Survey instrument + brief analysis/report.</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31</a:t>
            </a:fld>
            <a:endParaRPr lang="en-US"/>
          </a:p>
        </p:txBody>
      </p:sp>
    </p:spTree>
    <p:extLst>
      <p:ext uri="{BB962C8B-B14F-4D97-AF65-F5344CB8AC3E}">
        <p14:creationId xmlns:p14="http://schemas.microsoft.com/office/powerpoint/2010/main" val="3723953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Week 14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Change Management in GIS Projects</a:t>
            </a:r>
          </a:p>
          <a:p>
            <a:r>
              <a:rPr lang="en-US" sz="1200" kern="1200" dirty="0">
                <a:solidFill>
                  <a:schemeClr val="tx1"/>
                </a:solidFill>
                <a:effectLst/>
                <a:latin typeface="+mn-lt"/>
                <a:ea typeface="+mn-ea"/>
                <a:cs typeface="+mn-cs"/>
              </a:rPr>
              <a:t>1. Apply Kotter’s 8‑step model to a GIS rollout. 2. Anticipate resistance points.</a:t>
            </a:r>
          </a:p>
          <a:p>
            <a:r>
              <a:rPr lang="en-US" sz="1200" kern="1200" dirty="0">
                <a:solidFill>
                  <a:schemeClr val="tx1"/>
                </a:solidFill>
                <a:effectLst/>
                <a:latin typeface="+mn-lt"/>
                <a:ea typeface="+mn-ea"/>
                <a:cs typeface="+mn-cs"/>
              </a:rPr>
              <a:t>• Case study: GIS portal launch.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Create a change‑plan timeline.</a:t>
            </a:r>
          </a:p>
          <a:p>
            <a:r>
              <a:rPr lang="en-US" sz="1200" kern="1200" dirty="0">
                <a:solidFill>
                  <a:schemeClr val="tx1"/>
                </a:solidFill>
                <a:effectLst/>
                <a:latin typeface="+mn-lt"/>
                <a:ea typeface="+mn-ea"/>
                <a:cs typeface="+mn-cs"/>
              </a:rPr>
              <a:t>Change‑plan document (~300 words).</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33</a:t>
            </a:fld>
            <a:endParaRPr lang="en-US"/>
          </a:p>
        </p:txBody>
      </p:sp>
    </p:spTree>
    <p:extLst>
      <p:ext uri="{BB962C8B-B14F-4D97-AF65-F5344CB8AC3E}">
        <p14:creationId xmlns:p14="http://schemas.microsoft.com/office/powerpoint/2010/main" val="2286542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B2B3D-2C59-0423-973B-2B61C03EDB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F0C656-D64F-2B46-2FDF-05CDE76ADC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408E28-7A1C-FCF8-7D0D-6D138305331A}"/>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Week 15</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Innovation Lab – Future GIS</a:t>
            </a:r>
          </a:p>
          <a:p>
            <a:r>
              <a:rPr lang="en-US" sz="1200" kern="1200" dirty="0">
                <a:solidFill>
                  <a:schemeClr val="tx1"/>
                </a:solidFill>
                <a:effectLst/>
                <a:latin typeface="+mn-lt"/>
                <a:ea typeface="+mn-ea"/>
                <a:cs typeface="+mn-cs"/>
              </a:rPr>
              <a:t>1. Explore machine‑learning for spatial planning. 2. Conceptualize an emerging GIS application.</a:t>
            </a:r>
          </a:p>
          <a:p>
            <a:r>
              <a:rPr lang="en-US" sz="1200" kern="1200" dirty="0">
                <a:solidFill>
                  <a:schemeClr val="tx1"/>
                </a:solidFill>
                <a:effectLst/>
                <a:latin typeface="+mn-lt"/>
                <a:ea typeface="+mn-ea"/>
                <a:cs typeface="+mn-cs"/>
              </a:rPr>
              <a:t>• Brainstorm session; formulate a blue‑sky proposal.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Critique partners’ proposals.</a:t>
            </a:r>
          </a:p>
          <a:p>
            <a:r>
              <a:rPr lang="en-US" sz="1200" kern="1200" dirty="0">
                <a:solidFill>
                  <a:schemeClr val="tx1"/>
                </a:solidFill>
                <a:effectLst/>
                <a:latin typeface="+mn-lt"/>
                <a:ea typeface="+mn-ea"/>
                <a:cs typeface="+mn-cs"/>
              </a:rPr>
              <a:t>Innovation proposal (≈200 words).</a:t>
            </a:r>
          </a:p>
          <a:p>
            <a:endParaRPr lang="en-US" dirty="0"/>
          </a:p>
        </p:txBody>
      </p:sp>
      <p:sp>
        <p:nvSpPr>
          <p:cNvPr id="4" name="Slide Number Placeholder 3">
            <a:extLst>
              <a:ext uri="{FF2B5EF4-FFF2-40B4-BE49-F238E27FC236}">
                <a16:creationId xmlns:a16="http://schemas.microsoft.com/office/drawing/2014/main" id="{D5E46C46-CA7C-82F8-C6E1-1313FFCEE1B6}"/>
              </a:ext>
            </a:extLst>
          </p:cNvPr>
          <p:cNvSpPr>
            <a:spLocks noGrp="1"/>
          </p:cNvSpPr>
          <p:nvPr>
            <p:ph type="sldNum" sz="quarter" idx="5"/>
          </p:nvPr>
        </p:nvSpPr>
        <p:spPr/>
        <p:txBody>
          <a:bodyPr/>
          <a:lstStyle/>
          <a:p>
            <a:fld id="{8DAEC444-603B-4F09-9A06-5917518DD901}" type="slidenum">
              <a:rPr lang="en-US" smtClean="0"/>
              <a:t>34</a:t>
            </a:fld>
            <a:endParaRPr lang="en-US"/>
          </a:p>
        </p:txBody>
      </p:sp>
    </p:spTree>
    <p:extLst>
      <p:ext uri="{BB962C8B-B14F-4D97-AF65-F5344CB8AC3E}">
        <p14:creationId xmlns:p14="http://schemas.microsoft.com/office/powerpoint/2010/main" val="1159875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can use the meeting next week to walk us through big picture items that would be great </a:t>
            </a:r>
          </a:p>
          <a:p>
            <a:r>
              <a:rPr lang="en-US" sz="1200" kern="1200" dirty="0">
                <a:solidFill>
                  <a:schemeClr val="tx1"/>
                </a:solidFill>
                <a:effectLst/>
                <a:latin typeface="+mn-lt"/>
                <a:ea typeface="+mn-ea"/>
                <a:cs typeface="+mn-cs"/>
              </a:rPr>
              <a:t>– course goals and skills development, </a:t>
            </a:r>
          </a:p>
          <a:p>
            <a:r>
              <a:rPr lang="en-US" sz="1200" kern="1200" dirty="0">
                <a:solidFill>
                  <a:schemeClr val="tx1"/>
                </a:solidFill>
                <a:effectLst/>
                <a:latin typeface="+mn-lt"/>
                <a:ea typeface="+mn-ea"/>
                <a:cs typeface="+mn-cs"/>
              </a:rPr>
              <a:t>which students the course intends to capture, </a:t>
            </a:r>
          </a:p>
          <a:p>
            <a:r>
              <a:rPr lang="en-US" sz="1200" kern="1200" dirty="0">
                <a:solidFill>
                  <a:schemeClr val="tx1"/>
                </a:solidFill>
                <a:effectLst/>
                <a:latin typeface="+mn-lt"/>
                <a:ea typeface="+mn-ea"/>
                <a:cs typeface="+mn-cs"/>
              </a:rPr>
              <a:t>timelines for development, etc.</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3</a:t>
            </a:fld>
            <a:endParaRPr lang="en-US"/>
          </a:p>
        </p:txBody>
      </p:sp>
    </p:spTree>
    <p:extLst>
      <p:ext uri="{BB962C8B-B14F-4D97-AF65-F5344CB8AC3E}">
        <p14:creationId xmlns:p14="http://schemas.microsoft.com/office/powerpoint/2010/main" val="3662346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7A747-E5A7-927A-FCBD-BF0A6B47E9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F46771-10E2-516D-3494-02E4CA72E6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97C4FD-826E-702D-4DD3-7C26C549EE9D}"/>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Week 15</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Capstone &amp; Showcase</a:t>
            </a:r>
          </a:p>
          <a:p>
            <a:r>
              <a:rPr lang="en-US" sz="1200" kern="1200" dirty="0">
                <a:solidFill>
                  <a:schemeClr val="tx1"/>
                </a:solidFill>
                <a:effectLst/>
                <a:latin typeface="+mn-lt"/>
                <a:ea typeface="+mn-ea"/>
                <a:cs typeface="+mn-cs"/>
              </a:rPr>
              <a:t>1. Integrate course learnings into a real‑world problem solution. 2. Present to panel.</a:t>
            </a:r>
          </a:p>
          <a:p>
            <a:r>
              <a:rPr lang="en-US" sz="1200" kern="1200" dirty="0">
                <a:solidFill>
                  <a:schemeClr val="tx1"/>
                </a:solidFill>
                <a:effectLst/>
                <a:latin typeface="+mn-lt"/>
                <a:ea typeface="+mn-ea"/>
                <a:cs typeface="+mn-cs"/>
              </a:rPr>
              <a:t>• Final project write‑up; practice presentation.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Peer review, Q&amp;A session with faculty.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F3CA7D38-85B9-FF41-3E9B-DA2D8D92EB7F}"/>
              </a:ext>
            </a:extLst>
          </p:cNvPr>
          <p:cNvSpPr>
            <a:spLocks noGrp="1"/>
          </p:cNvSpPr>
          <p:nvPr>
            <p:ph type="sldNum" sz="quarter" idx="5"/>
          </p:nvPr>
        </p:nvSpPr>
        <p:spPr/>
        <p:txBody>
          <a:bodyPr/>
          <a:lstStyle/>
          <a:p>
            <a:fld id="{8DAEC444-603B-4F09-9A06-5917518DD901}" type="slidenum">
              <a:rPr lang="en-US" smtClean="0"/>
              <a:t>35</a:t>
            </a:fld>
            <a:endParaRPr lang="en-US"/>
          </a:p>
        </p:txBody>
      </p:sp>
    </p:spTree>
    <p:extLst>
      <p:ext uri="{BB962C8B-B14F-4D97-AF65-F5344CB8AC3E}">
        <p14:creationId xmlns:p14="http://schemas.microsoft.com/office/powerpoint/2010/main" val="1354654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Rubrics give explicit criteria for each strand, but students receive our holistic “Total Impact” score that reflects how well the research design, project‑management rigor, and leadership presence mesh.</a:t>
            </a:r>
          </a:p>
        </p:txBody>
      </p:sp>
      <p:sp>
        <p:nvSpPr>
          <p:cNvPr id="4" name="Slide Number Placeholder 3"/>
          <p:cNvSpPr>
            <a:spLocks noGrp="1"/>
          </p:cNvSpPr>
          <p:nvPr>
            <p:ph type="sldNum" sz="quarter" idx="5"/>
          </p:nvPr>
        </p:nvSpPr>
        <p:spPr/>
        <p:txBody>
          <a:bodyPr/>
          <a:lstStyle/>
          <a:p>
            <a:fld id="{8DAEC444-603B-4F09-9A06-5917518DD901}" type="slidenum">
              <a:rPr lang="en-US" smtClean="0"/>
              <a:t>38</a:t>
            </a:fld>
            <a:endParaRPr lang="en-US"/>
          </a:p>
        </p:txBody>
      </p:sp>
    </p:spTree>
    <p:extLst>
      <p:ext uri="{BB962C8B-B14F-4D97-AF65-F5344CB8AC3E}">
        <p14:creationId xmlns:p14="http://schemas.microsoft.com/office/powerpoint/2010/main" val="347465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to Use the Guide</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Daily Structure:</a:t>
            </a:r>
            <a:r>
              <a:rPr lang="en-US" sz="1200" kern="1200" dirty="0">
                <a:solidFill>
                  <a:schemeClr val="tx1"/>
                </a:solidFill>
                <a:effectLst/>
                <a:latin typeface="+mn-lt"/>
                <a:ea typeface="+mn-ea"/>
                <a:cs typeface="+mn-cs"/>
              </a:rPr>
              <a:t> Each week typically has 2–3 sessions (≈90 min each) </a:t>
            </a:r>
            <a:r>
              <a:rPr lang="en-US" sz="1200" b="1" kern="1200" dirty="0">
                <a:solidFill>
                  <a:schemeClr val="tx1"/>
                </a:solidFill>
                <a:effectLst/>
                <a:latin typeface="+mn-lt"/>
                <a:ea typeface="+mn-ea"/>
                <a:cs typeface="+mn-cs"/>
              </a:rPr>
              <a:t>plus</a:t>
            </a:r>
            <a:r>
              <a:rPr lang="en-US" sz="1200" kern="1200" dirty="0">
                <a:solidFill>
                  <a:schemeClr val="tx1"/>
                </a:solidFill>
                <a:effectLst/>
                <a:latin typeface="+mn-lt"/>
                <a:ea typeface="+mn-ea"/>
                <a:cs typeface="+mn-cs"/>
              </a:rPr>
              <a:t> a 30‑min review/feedback slot. </a:t>
            </a:r>
          </a:p>
          <a:p>
            <a:pPr lvl="0"/>
            <a:r>
              <a:rPr lang="en-US" sz="1200" b="1" kern="1200" dirty="0">
                <a:solidFill>
                  <a:schemeClr val="tx1"/>
                </a:solidFill>
                <a:effectLst/>
                <a:latin typeface="+mn-lt"/>
                <a:ea typeface="+mn-ea"/>
                <a:cs typeface="+mn-cs"/>
              </a:rPr>
              <a:t>Resources:</a:t>
            </a:r>
            <a:r>
              <a:rPr lang="en-US" sz="1200" kern="1200" dirty="0">
                <a:solidFill>
                  <a:schemeClr val="tx1"/>
                </a:solidFill>
                <a:effectLst/>
                <a:latin typeface="+mn-lt"/>
                <a:ea typeface="+mn-ea"/>
                <a:cs typeface="+mn-cs"/>
              </a:rPr>
              <a:t> Lecture slides, sample datasets, code snippets, and reading briefs are supplied in the course portal. </a:t>
            </a:r>
          </a:p>
          <a:p>
            <a:pPr lvl="0"/>
            <a:r>
              <a:rPr lang="en-US" sz="1200" b="1" kern="1200" dirty="0">
                <a:solidFill>
                  <a:schemeClr val="tx1"/>
                </a:solidFill>
                <a:effectLst/>
                <a:latin typeface="+mn-lt"/>
                <a:ea typeface="+mn-ea"/>
                <a:cs typeface="+mn-cs"/>
              </a:rPr>
              <a:t>Assessment Cycle:</a:t>
            </a:r>
            <a:r>
              <a:rPr lang="en-US" sz="1200" kern="1200" dirty="0">
                <a:solidFill>
                  <a:schemeClr val="tx1"/>
                </a:solidFill>
                <a:effectLst/>
                <a:latin typeface="+mn-lt"/>
                <a:ea typeface="+mn-ea"/>
                <a:cs typeface="+mn-cs"/>
              </a:rPr>
              <a:t> Assignments are turned in at the start of the next week; peer‑review and instructor feedback occur mid‑week.</a:t>
            </a:r>
          </a:p>
          <a:p>
            <a:r>
              <a:rPr lang="en-US" sz="1200" kern="1200" dirty="0">
                <a:solidFill>
                  <a:schemeClr val="tx1"/>
                </a:solidFill>
                <a:effectLst/>
                <a:latin typeface="+mn-lt"/>
                <a:ea typeface="+mn-ea"/>
                <a:cs typeface="+mn-cs"/>
              </a:rPr>
              <a:t>Feel free to adjust the depth of each activity to match your cohort’s background. The goal is a scaffolded journey that melds technical GIS skills, leadership strategy, and ethical stewardship into a cohesive practice.</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39</a:t>
            </a:fld>
            <a:endParaRPr lang="en-US"/>
          </a:p>
        </p:txBody>
      </p:sp>
    </p:spTree>
    <p:extLst>
      <p:ext uri="{BB962C8B-B14F-4D97-AF65-F5344CB8AC3E}">
        <p14:creationId xmlns:p14="http://schemas.microsoft.com/office/powerpoint/2010/main" val="2938624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Thoughts, </a:t>
            </a:r>
            <a:r>
              <a:rPr lang="en-US" sz="1200" kern="1200" dirty="0">
                <a:solidFill>
                  <a:schemeClr val="tx1"/>
                </a:solidFill>
                <a:effectLst/>
                <a:latin typeface="+mn-lt"/>
                <a:ea typeface="+mn-ea"/>
                <a:cs typeface="+mn-cs"/>
              </a:rPr>
              <a:t>Write out MRP as a Project Task Order. </a:t>
            </a:r>
          </a:p>
          <a:p>
            <a:r>
              <a:rPr lang="en-US" sz="1200" kern="1200" dirty="0">
                <a:solidFill>
                  <a:schemeClr val="tx1"/>
                </a:solidFill>
                <a:effectLst/>
                <a:latin typeface="+mn-lt"/>
                <a:ea typeface="+mn-ea"/>
                <a:cs typeface="+mn-cs"/>
              </a:rPr>
              <a:t>Develop Timelines and costs, create buffers for dirty data or pivots when issues come up. </a:t>
            </a:r>
          </a:p>
          <a:p>
            <a:r>
              <a:rPr lang="en-US" sz="1200" kern="1200" dirty="0">
                <a:solidFill>
                  <a:schemeClr val="tx1"/>
                </a:solidFill>
                <a:effectLst/>
                <a:latin typeface="+mn-lt"/>
                <a:ea typeface="+mn-ea"/>
                <a:cs typeface="+mn-cs"/>
              </a:rPr>
              <a:t>GIS Data Source Management. </a:t>
            </a:r>
          </a:p>
          <a:p>
            <a:r>
              <a:rPr lang="en-US" sz="1200" kern="1200" dirty="0">
                <a:solidFill>
                  <a:schemeClr val="tx1"/>
                </a:solidFill>
                <a:effectLst/>
                <a:latin typeface="+mn-lt"/>
                <a:ea typeface="+mn-ea"/>
                <a:cs typeface="+mn-cs"/>
              </a:rPr>
              <a:t>Work on their Presentation for their MRP and Communications; Presentation and Figures.</a:t>
            </a:r>
          </a:p>
          <a:p>
            <a:r>
              <a:rPr lang="en-US" sz="1200" kern="1200" dirty="0">
                <a:solidFill>
                  <a:schemeClr val="tx1"/>
                </a:solidFill>
                <a:effectLst/>
                <a:latin typeface="+mn-lt"/>
                <a:ea typeface="+mn-ea"/>
                <a:cs typeface="+mn-cs"/>
              </a:rPr>
              <a:t>Guest speakers (3-5) </a:t>
            </a:r>
          </a:p>
          <a:p>
            <a:r>
              <a:rPr lang="en-US" sz="1200" kern="1200" dirty="0">
                <a:solidFill>
                  <a:schemeClr val="tx1"/>
                </a:solidFill>
                <a:effectLst/>
                <a:latin typeface="+mn-lt"/>
                <a:ea typeface="+mn-ea"/>
                <a:cs typeface="+mn-cs"/>
              </a:rPr>
              <a:t>  Professionals (city planners, GIS managers, private‑sector leaders)</a:t>
            </a:r>
          </a:p>
          <a:p>
            <a:r>
              <a:rPr lang="en-US" sz="1200" kern="1200" dirty="0">
                <a:solidFill>
                  <a:schemeClr val="tx1"/>
                </a:solidFill>
                <a:effectLst/>
                <a:latin typeface="+mn-lt"/>
                <a:ea typeface="+mn-ea"/>
                <a:cs typeface="+mn-cs"/>
              </a:rPr>
              <a:t>  What they do, their Tips and Tricks for successful projects</a:t>
            </a:r>
          </a:p>
          <a:p>
            <a:r>
              <a:rPr lang="en-US" sz="1200" kern="1200" dirty="0">
                <a:solidFill>
                  <a:schemeClr val="tx1"/>
                </a:solidFill>
                <a:effectLst/>
                <a:latin typeface="+mn-lt"/>
                <a:ea typeface="+mn-ea"/>
                <a:cs typeface="+mn-cs"/>
              </a:rPr>
              <a:t>Attend TBRPC GIS Zoom meeting.</a:t>
            </a: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6</a:t>
            </a:fld>
            <a:endParaRPr lang="en-US"/>
          </a:p>
        </p:txBody>
      </p:sp>
    </p:spTree>
    <p:extLst>
      <p:ext uri="{BB962C8B-B14F-4D97-AF65-F5344CB8AC3E}">
        <p14:creationId xmlns:p14="http://schemas.microsoft.com/office/powerpoint/2010/main" val="57012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8</a:t>
            </a:fld>
            <a:endParaRPr lang="en-US"/>
          </a:p>
        </p:txBody>
      </p:sp>
    </p:spTree>
    <p:extLst>
      <p:ext uri="{BB962C8B-B14F-4D97-AF65-F5344CB8AC3E}">
        <p14:creationId xmlns:p14="http://schemas.microsoft.com/office/powerpoint/2010/main" val="1545539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10</a:t>
            </a:fld>
            <a:endParaRPr lang="en-US"/>
          </a:p>
        </p:txBody>
      </p:sp>
    </p:spTree>
    <p:extLst>
      <p:ext uri="{BB962C8B-B14F-4D97-AF65-F5344CB8AC3E}">
        <p14:creationId xmlns:p14="http://schemas.microsoft.com/office/powerpoint/2010/main" val="3641851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7ED1E-FBEC-4606-CCEE-9B959299E7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4E552-9975-9D97-A6B3-FF5F9BAE13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D50BBC-0D60-40BE-7864-8205935C09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3E04D4-2751-51CB-58FA-F13E2266AA92}"/>
              </a:ext>
            </a:extLst>
          </p:cNvPr>
          <p:cNvSpPr>
            <a:spLocks noGrp="1"/>
          </p:cNvSpPr>
          <p:nvPr>
            <p:ph type="sldNum" sz="quarter" idx="5"/>
          </p:nvPr>
        </p:nvSpPr>
        <p:spPr/>
        <p:txBody>
          <a:bodyPr/>
          <a:lstStyle/>
          <a:p>
            <a:fld id="{8DAEC444-603B-4F09-9A06-5917518DD901}" type="slidenum">
              <a:rPr lang="en-US" smtClean="0"/>
              <a:t>12</a:t>
            </a:fld>
            <a:endParaRPr lang="en-US"/>
          </a:p>
        </p:txBody>
      </p:sp>
    </p:spTree>
    <p:extLst>
      <p:ext uri="{BB962C8B-B14F-4D97-AF65-F5344CB8AC3E}">
        <p14:creationId xmlns:p14="http://schemas.microsoft.com/office/powerpoint/2010/main" val="1577342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Mini‑workshops (2 h, mid‑week):</a:t>
            </a:r>
            <a:r>
              <a:rPr lang="en-US" dirty="0"/>
              <a:t> After every two weeks, a 2‑hour workshop revisits the management rule and leadership skill highlighted that week. They apply these to their current project data or mock stakeholder </a:t>
            </a:r>
            <a:r>
              <a:rPr lang="en-US" dirty="0" err="1"/>
              <a:t>scenarios.</a:t>
            </a:r>
            <a:r>
              <a:rPr lang="en-US" b="1" dirty="0" err="1"/>
              <a:t>Peer</a:t>
            </a:r>
            <a:r>
              <a:rPr lang="en-US" b="1" dirty="0"/>
              <a:t>‑review sessions (1 h, end‑of‑week):</a:t>
            </a:r>
            <a:r>
              <a:rPr lang="en-US" dirty="0"/>
              <a:t> Students present their current progress, receive structured feedback, and revise items before the next management rule is introduced.</a:t>
            </a:r>
          </a:p>
        </p:txBody>
      </p:sp>
      <p:sp>
        <p:nvSpPr>
          <p:cNvPr id="4" name="Slide Number Placeholder 3"/>
          <p:cNvSpPr>
            <a:spLocks noGrp="1"/>
          </p:cNvSpPr>
          <p:nvPr>
            <p:ph type="sldNum" sz="quarter" idx="5"/>
          </p:nvPr>
        </p:nvSpPr>
        <p:spPr/>
        <p:txBody>
          <a:bodyPr/>
          <a:lstStyle/>
          <a:p>
            <a:fld id="{8DAEC444-603B-4F09-9A06-5917518DD901}" type="slidenum">
              <a:rPr lang="en-US" smtClean="0"/>
              <a:t>14</a:t>
            </a:fld>
            <a:endParaRPr lang="en-US"/>
          </a:p>
        </p:txBody>
      </p:sp>
    </p:spTree>
    <p:extLst>
      <p:ext uri="{BB962C8B-B14F-4D97-AF65-F5344CB8AC3E}">
        <p14:creationId xmlns:p14="http://schemas.microsoft.com/office/powerpoint/2010/main" val="4257511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7678B-8FA7-E4D2-A875-D5AF9D5764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1AAAC-E43D-155B-BC92-09903CD957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6F9A32-A8FB-0AC1-7AC2-07DCE08781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F02A17-F3DE-5F23-F5B8-2A8269B8976F}"/>
              </a:ext>
            </a:extLst>
          </p:cNvPr>
          <p:cNvSpPr>
            <a:spLocks noGrp="1"/>
          </p:cNvSpPr>
          <p:nvPr>
            <p:ph type="sldNum" sz="quarter" idx="5"/>
          </p:nvPr>
        </p:nvSpPr>
        <p:spPr/>
        <p:txBody>
          <a:bodyPr/>
          <a:lstStyle/>
          <a:p>
            <a:fld id="{8DAEC444-603B-4F09-9A06-5917518DD901}" type="slidenum">
              <a:rPr lang="en-US" smtClean="0"/>
              <a:t>15</a:t>
            </a:fld>
            <a:endParaRPr lang="en-US"/>
          </a:p>
        </p:txBody>
      </p:sp>
    </p:spTree>
    <p:extLst>
      <p:ext uri="{BB962C8B-B14F-4D97-AF65-F5344CB8AC3E}">
        <p14:creationId xmlns:p14="http://schemas.microsoft.com/office/powerpoint/2010/main" val="2266506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CB0DA-EB89-6E25-ACF0-7BAB63F70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8DD71-5E97-FB13-9C99-73A73A248E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89B07E-27E5-BA14-D369-605239D1EF23}"/>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Week 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Foundations of GIS Leadership</a:t>
            </a:r>
          </a:p>
          <a:p>
            <a:r>
              <a:rPr lang="en-US" sz="1200" kern="1200" dirty="0">
                <a:solidFill>
                  <a:schemeClr val="tx1"/>
                </a:solidFill>
                <a:effectLst/>
                <a:latin typeface="+mn-lt"/>
                <a:ea typeface="+mn-ea"/>
                <a:cs typeface="+mn-cs"/>
              </a:rPr>
              <a:t>1. Define </a:t>
            </a:r>
            <a:r>
              <a:rPr lang="en-US" sz="1200" i="1" kern="1200" dirty="0">
                <a:solidFill>
                  <a:schemeClr val="tx1"/>
                </a:solidFill>
                <a:effectLst/>
                <a:latin typeface="+mn-lt"/>
                <a:ea typeface="+mn-ea"/>
                <a:cs typeface="+mn-cs"/>
              </a:rPr>
              <a:t>GIS leadership</a:t>
            </a:r>
            <a:r>
              <a:rPr lang="en-US" sz="1200" kern="1200" dirty="0">
                <a:solidFill>
                  <a:schemeClr val="tx1"/>
                </a:solidFill>
                <a:effectLst/>
                <a:latin typeface="+mn-lt"/>
                <a:ea typeface="+mn-ea"/>
                <a:cs typeface="+mn-cs"/>
              </a:rPr>
              <a:t> versus </a:t>
            </a:r>
            <a:r>
              <a:rPr lang="en-US" sz="1200" i="1" kern="1200" dirty="0">
                <a:solidFill>
                  <a:schemeClr val="tx1"/>
                </a:solidFill>
                <a:effectLst/>
                <a:latin typeface="+mn-lt"/>
                <a:ea typeface="+mn-ea"/>
                <a:cs typeface="+mn-cs"/>
              </a:rPr>
              <a:t>GIS expertise</a:t>
            </a:r>
            <a:r>
              <a:rPr lang="en-US" sz="1200" kern="1200" dirty="0">
                <a:solidFill>
                  <a:schemeClr val="tx1"/>
                </a:solidFill>
                <a:effectLst/>
                <a:latin typeface="+mn-lt"/>
                <a:ea typeface="+mn-ea"/>
                <a:cs typeface="+mn-cs"/>
              </a:rPr>
              <a:t>. 2. Outline the program’s learning map.</a:t>
            </a:r>
          </a:p>
          <a:p>
            <a:r>
              <a:rPr lang="en-US" sz="1200" kern="1200" dirty="0">
                <a:solidFill>
                  <a:schemeClr val="tx1"/>
                </a:solidFill>
                <a:effectLst/>
                <a:latin typeface="+mn-lt"/>
                <a:ea typeface="+mn-ea"/>
                <a:cs typeface="+mn-cs"/>
              </a:rPr>
              <a:t>• 45‑min lecture on leadership in spatial decision‑making.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Interactive “leadership avatar” exercise (choose governing style, write a mission statement).</a:t>
            </a:r>
          </a:p>
          <a:p>
            <a:r>
              <a:rPr lang="en-US" sz="1200" kern="1200" dirty="0">
                <a:solidFill>
                  <a:schemeClr val="tx1"/>
                </a:solidFill>
                <a:effectLst/>
                <a:latin typeface="+mn-lt"/>
                <a:ea typeface="+mn-ea"/>
                <a:cs typeface="+mn-cs"/>
              </a:rPr>
              <a:t>Short reflection (≈150 words) on your leadership style and how it fits GIS.</a:t>
            </a:r>
          </a:p>
          <a:p>
            <a:endParaRPr lang="en-US" dirty="0"/>
          </a:p>
        </p:txBody>
      </p:sp>
      <p:sp>
        <p:nvSpPr>
          <p:cNvPr id="4" name="Slide Number Placeholder 3">
            <a:extLst>
              <a:ext uri="{FF2B5EF4-FFF2-40B4-BE49-F238E27FC236}">
                <a16:creationId xmlns:a16="http://schemas.microsoft.com/office/drawing/2014/main" id="{FAA51A7A-5BE8-E9B6-DECB-943F8FE3E858}"/>
              </a:ext>
            </a:extLst>
          </p:cNvPr>
          <p:cNvSpPr>
            <a:spLocks noGrp="1"/>
          </p:cNvSpPr>
          <p:nvPr>
            <p:ph type="sldNum" sz="quarter" idx="5"/>
          </p:nvPr>
        </p:nvSpPr>
        <p:spPr/>
        <p:txBody>
          <a:bodyPr/>
          <a:lstStyle/>
          <a:p>
            <a:fld id="{8DAEC444-603B-4F09-9A06-5917518DD901}" type="slidenum">
              <a:rPr lang="en-US" smtClean="0"/>
              <a:t>17</a:t>
            </a:fld>
            <a:endParaRPr lang="en-US"/>
          </a:p>
        </p:txBody>
      </p:sp>
    </p:spTree>
    <p:extLst>
      <p:ext uri="{BB962C8B-B14F-4D97-AF65-F5344CB8AC3E}">
        <p14:creationId xmlns:p14="http://schemas.microsoft.com/office/powerpoint/2010/main" val="632950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2/9/2026</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2/9/2026</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2/9/2026</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a:t>Click to edit Master title style</a:t>
            </a:r>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2/9/2026</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B0FE2824-C2A0-4931-BB32-60B24BDBB3CC}" type="datetimeFigureOut">
              <a:rPr lang="en-US" smtClean="0"/>
              <a:t>2/9/2026</a:t>
            </a:fld>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B0FE2824-C2A0-4931-BB32-60B24BDBB3CC}" type="datetimeFigureOut">
              <a:rPr lang="en-US" smtClean="0"/>
              <a:t>2/9/2026</a:t>
            </a:fld>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2" name="Date Placeholder 2"/>
          <p:cNvSpPr>
            <a:spLocks noGrp="1"/>
          </p:cNvSpPr>
          <p:nvPr>
            <p:ph type="dt" sz="half" idx="10"/>
          </p:nvPr>
        </p:nvSpPr>
        <p:spPr/>
        <p:txBody>
          <a:bodyPr/>
          <a:lstStyle/>
          <a:p>
            <a:fld id="{B0FE2824-C2A0-4931-BB32-60B24BDBB3CC}" type="datetimeFigureOut">
              <a:rPr lang="en-US" smtClean="0"/>
              <a:t>2/9/2026</a:t>
            </a:fld>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2/9/2026</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2/9/2026</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0FE2824-C2A0-4931-BB32-60B24BDBB3CC}" type="datetimeFigureOut">
              <a:rPr lang="en-US" smtClean="0"/>
              <a:pPr/>
              <a:t>2/9/2026</a:t>
            </a:fld>
            <a:endParaRPr lang="en-US"/>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GIS Leadership Course</a:t>
            </a:r>
          </a:p>
        </p:txBody>
      </p:sp>
      <p:sp>
        <p:nvSpPr>
          <p:cNvPr id="3" name="Subtitle 2"/>
          <p:cNvSpPr>
            <a:spLocks noGrp="1"/>
          </p:cNvSpPr>
          <p:nvPr>
            <p:ph type="subTitle" idx="1"/>
          </p:nvPr>
        </p:nvSpPr>
        <p:spPr/>
        <p:txBody>
          <a:bodyPr/>
          <a:lstStyle/>
          <a:p>
            <a:r>
              <a:rPr lang="en-US" dirty="0"/>
              <a:t>Kate Norris (February 10th, 2026)</a:t>
            </a:r>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5ACFA-8379-8FAE-989A-01FB0A8EB4CE}"/>
              </a:ext>
            </a:extLst>
          </p:cNvPr>
          <p:cNvSpPr>
            <a:spLocks noGrp="1"/>
          </p:cNvSpPr>
          <p:nvPr>
            <p:ph type="title"/>
          </p:nvPr>
        </p:nvSpPr>
        <p:spPr>
          <a:xfrm>
            <a:off x="838200" y="365126"/>
            <a:ext cx="10515600" cy="777874"/>
          </a:xfrm>
        </p:spPr>
        <p:txBody>
          <a:bodyPr/>
          <a:lstStyle/>
          <a:p>
            <a:r>
              <a:rPr lang="en-US" dirty="0"/>
              <a:t>A mini‑framework that stitches the three together.</a:t>
            </a:r>
          </a:p>
        </p:txBody>
      </p:sp>
      <p:sp>
        <p:nvSpPr>
          <p:cNvPr id="4" name="TextBox 3">
            <a:extLst>
              <a:ext uri="{FF2B5EF4-FFF2-40B4-BE49-F238E27FC236}">
                <a16:creationId xmlns:a16="http://schemas.microsoft.com/office/drawing/2014/main" id="{4B1313A0-8CDD-AE82-1FD4-B770D4B4215E}"/>
              </a:ext>
            </a:extLst>
          </p:cNvPr>
          <p:cNvSpPr txBox="1"/>
          <p:nvPr/>
        </p:nvSpPr>
        <p:spPr>
          <a:xfrm>
            <a:off x="838200" y="1143000"/>
            <a:ext cx="10515600" cy="923330"/>
          </a:xfrm>
          <a:prstGeom prst="rect">
            <a:avLst/>
          </a:prstGeom>
          <a:noFill/>
        </p:spPr>
        <p:txBody>
          <a:bodyPr wrap="square">
            <a:spAutoFit/>
          </a:bodyPr>
          <a:lstStyle/>
          <a:p>
            <a:r>
              <a:rPr lang="en-US" dirty="0"/>
              <a:t>It shows how the </a:t>
            </a:r>
            <a:r>
              <a:rPr lang="en-US" b="1" dirty="0"/>
              <a:t>research‑project workflow</a:t>
            </a:r>
            <a:r>
              <a:rPr lang="en-US" dirty="0"/>
              <a:t>, the </a:t>
            </a:r>
            <a:r>
              <a:rPr lang="en-US" b="1" dirty="0"/>
              <a:t>project‑management tenets</a:t>
            </a:r>
            <a:r>
              <a:rPr lang="en-US" dirty="0"/>
              <a:t>, and the </a:t>
            </a:r>
            <a:r>
              <a:rPr lang="en-US" b="1" dirty="0"/>
              <a:t>leadership‑development schedule</a:t>
            </a:r>
            <a:r>
              <a:rPr lang="en-US" dirty="0"/>
              <a:t> reinforce one another, creating a single learning trajectory from concept to delivery.</a:t>
            </a:r>
          </a:p>
        </p:txBody>
      </p:sp>
      <p:graphicFrame>
        <p:nvGraphicFramePr>
          <p:cNvPr id="5" name="Table 4">
            <a:extLst>
              <a:ext uri="{FF2B5EF4-FFF2-40B4-BE49-F238E27FC236}">
                <a16:creationId xmlns:a16="http://schemas.microsoft.com/office/drawing/2014/main" id="{01BBCFF3-72D5-7ADC-9B3D-4E7295FBA246}"/>
              </a:ext>
            </a:extLst>
          </p:cNvPr>
          <p:cNvGraphicFramePr>
            <a:graphicFrameLocks noGrp="1"/>
          </p:cNvGraphicFramePr>
          <p:nvPr>
            <p:extLst>
              <p:ext uri="{D42A27DB-BD31-4B8C-83A1-F6EECF244321}">
                <p14:modId xmlns:p14="http://schemas.microsoft.com/office/powerpoint/2010/main" val="1212092472"/>
              </p:ext>
            </p:extLst>
          </p:nvPr>
        </p:nvGraphicFramePr>
        <p:xfrm>
          <a:off x="838201" y="2125666"/>
          <a:ext cx="10515600" cy="4351334"/>
        </p:xfrm>
        <a:graphic>
          <a:graphicData uri="http://schemas.openxmlformats.org/drawingml/2006/table">
            <a:tbl>
              <a:tblPr/>
              <a:tblGrid>
                <a:gridCol w="3505200">
                  <a:extLst>
                    <a:ext uri="{9D8B030D-6E8A-4147-A177-3AD203B41FA5}">
                      <a16:colId xmlns:a16="http://schemas.microsoft.com/office/drawing/2014/main" val="511725496"/>
                    </a:ext>
                  </a:extLst>
                </a:gridCol>
                <a:gridCol w="3505200">
                  <a:extLst>
                    <a:ext uri="{9D8B030D-6E8A-4147-A177-3AD203B41FA5}">
                      <a16:colId xmlns:a16="http://schemas.microsoft.com/office/drawing/2014/main" val="613801510"/>
                    </a:ext>
                  </a:extLst>
                </a:gridCol>
                <a:gridCol w="3505200">
                  <a:extLst>
                    <a:ext uri="{9D8B030D-6E8A-4147-A177-3AD203B41FA5}">
                      <a16:colId xmlns:a16="http://schemas.microsoft.com/office/drawing/2014/main" val="2121848593"/>
                    </a:ext>
                  </a:extLst>
                </a:gridCol>
              </a:tblGrid>
              <a:tr h="454144">
                <a:tc>
                  <a:txBody>
                    <a:bodyPr/>
                    <a:lstStyle/>
                    <a:p>
                      <a:pPr>
                        <a:buNone/>
                      </a:pPr>
                      <a:r>
                        <a:rPr lang="en-US" sz="900" b="1">
                          <a:effectLst/>
                        </a:rPr>
                        <a:t>GIS Research Project Design Class</a:t>
                      </a:r>
                      <a:r>
                        <a:rPr lang="en-US" sz="900">
                          <a:effectLst/>
                        </a:rPr>
                        <a:t> (Week‑by‑week ≈ 8–10 weeks)</a:t>
                      </a:r>
                    </a:p>
                  </a:txBody>
                  <a:tcPr marL="26404" marR="26404" marT="13202" marB="132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900" b="1">
                          <a:effectLst/>
                        </a:rPr>
                        <a:t>Mapped 10‑Point Project Management Principles</a:t>
                      </a:r>
                      <a:endParaRPr lang="en-US" sz="900">
                        <a:effectLst/>
                      </a:endParaRPr>
                    </a:p>
                  </a:txBody>
                  <a:tcPr marL="26404" marR="26404" marT="13202" marB="132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900" b="1" dirty="0">
                          <a:effectLst/>
                        </a:rPr>
                        <a:t>Corresponding GIS Leadership Module</a:t>
                      </a:r>
                      <a:endParaRPr lang="en-US" sz="900" dirty="0">
                        <a:effectLst/>
                      </a:endParaRPr>
                    </a:p>
                  </a:txBody>
                  <a:tcPr marL="26404" marR="26404" marT="13202" marB="132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083219"/>
                  </a:ext>
                </a:extLst>
              </a:tr>
              <a:tr h="332687">
                <a:tc>
                  <a:txBody>
                    <a:bodyPr/>
                    <a:lstStyle/>
                    <a:p>
                      <a:pPr>
                        <a:buNone/>
                      </a:pPr>
                      <a:r>
                        <a:rPr lang="en-US" sz="900"/>
                        <a:t>1 ‑ Research Question Formulation</a:t>
                      </a:r>
                    </a:p>
                  </a:txBody>
                  <a:tcPr marL="47527" marR="47527" marT="23763" marB="237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900"/>
                        <a:t>1. Define clear vision &amp; success criteria</a:t>
                      </a:r>
                    </a:p>
                  </a:txBody>
                  <a:tcPr marL="47527" marR="47527" marT="23763" marB="237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900" b="1"/>
                        <a:t>Week 1–2</a:t>
                      </a:r>
                      <a:r>
                        <a:rPr lang="en-US" sz="900"/>
                        <a:t>: Foundations &amp; personal vision statement</a:t>
                      </a:r>
                    </a:p>
                  </a:txBody>
                  <a:tcPr marL="47527" marR="47527" marT="23763" marB="237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8002773"/>
                  </a:ext>
                </a:extLst>
              </a:tr>
              <a:tr h="332687">
                <a:tc>
                  <a:txBody>
                    <a:bodyPr/>
                    <a:lstStyle/>
                    <a:p>
                      <a:pPr>
                        <a:buNone/>
                      </a:pPr>
                      <a:r>
                        <a:rPr lang="en-US" sz="900"/>
                        <a:t>2 ‑ Methodology &amp; Data Acquisition</a:t>
                      </a:r>
                    </a:p>
                  </a:txBody>
                  <a:tcPr marL="47527" marR="47527" marT="23763" marB="237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900"/>
                        <a:t>2. Involve users &amp; stakeholders early</a:t>
                      </a:r>
                    </a:p>
                  </a:txBody>
                  <a:tcPr marL="47527" marR="47527" marT="23763" marB="237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900" b="1"/>
                        <a:t>Week 3–4</a:t>
                      </a:r>
                      <a:r>
                        <a:rPr lang="en-US" sz="900"/>
                        <a:t>: Strategic Project &amp; Portfolio Management</a:t>
                      </a:r>
                    </a:p>
                  </a:txBody>
                  <a:tcPr marL="47527" marR="47527" marT="23763" marB="237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2959723"/>
                  </a:ext>
                </a:extLst>
              </a:tr>
              <a:tr h="332687">
                <a:tc>
                  <a:txBody>
                    <a:bodyPr/>
                    <a:lstStyle/>
                    <a:p>
                      <a:pPr>
                        <a:buNone/>
                      </a:pPr>
                      <a:r>
                        <a:rPr lang="en-US" sz="900"/>
                        <a:t>3 ‑ Data Management &amp; Quality</a:t>
                      </a:r>
                    </a:p>
                  </a:txBody>
                  <a:tcPr marL="47527" marR="47527" marT="23763" marB="237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900"/>
                        <a:t>3. Requirements, requirements, requirements</a:t>
                      </a:r>
                    </a:p>
                  </a:txBody>
                  <a:tcPr marL="47527" marR="47527" marT="23763" marB="237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900" b="1"/>
                        <a:t>Week 3–4</a:t>
                      </a:r>
                      <a:r>
                        <a:rPr lang="en-US" sz="900"/>
                        <a:t>: Requirements elicitation &amp; scoping</a:t>
                      </a:r>
                    </a:p>
                  </a:txBody>
                  <a:tcPr marL="47527" marR="47527" marT="23763" marB="237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5507273"/>
                  </a:ext>
                </a:extLst>
              </a:tr>
              <a:tr h="475267">
                <a:tc>
                  <a:txBody>
                    <a:bodyPr/>
                    <a:lstStyle/>
                    <a:p>
                      <a:pPr>
                        <a:buNone/>
                      </a:pPr>
                      <a:r>
                        <a:rPr lang="en-US" sz="900"/>
                        <a:t>4 ‑ Spatial Analysis Techniques</a:t>
                      </a:r>
                    </a:p>
                  </a:txBody>
                  <a:tcPr marL="47527" marR="47527" marT="23763" marB="237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900" dirty="0"/>
                        <a:t>4. Manage change</a:t>
                      </a:r>
                    </a:p>
                  </a:txBody>
                  <a:tcPr marL="47527" marR="47527" marT="23763" marB="237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900" b="1" dirty="0"/>
                        <a:t>Week 5–6</a:t>
                      </a:r>
                      <a:r>
                        <a:rPr lang="en-US" sz="900" dirty="0"/>
                        <a:t>: Data Governance &amp; Ethics (handling library changes)</a:t>
                      </a:r>
                    </a:p>
                  </a:txBody>
                  <a:tcPr marL="47527" marR="47527" marT="23763" marB="237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3784103"/>
                  </a:ext>
                </a:extLst>
              </a:tr>
              <a:tr h="332687">
                <a:tc>
                  <a:txBody>
                    <a:bodyPr/>
                    <a:lstStyle/>
                    <a:p>
                      <a:pPr>
                        <a:buNone/>
                      </a:pPr>
                      <a:r>
                        <a:rPr lang="en-US" sz="900"/>
                        <a:t>5 ‑ Visualization &amp; Communication</a:t>
                      </a:r>
                    </a:p>
                  </a:txBody>
                  <a:tcPr marL="47527" marR="47527" marT="23763" marB="237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900"/>
                        <a:t>5. Identify &amp; monitor risk</a:t>
                      </a:r>
                    </a:p>
                  </a:txBody>
                  <a:tcPr marL="47527" marR="47527" marT="23763" marB="237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900" b="1"/>
                        <a:t>Week 5–6</a:t>
                      </a:r>
                      <a:r>
                        <a:rPr lang="en-US" sz="900"/>
                        <a:t>: Risk assessment in visual storytelling</a:t>
                      </a:r>
                    </a:p>
                  </a:txBody>
                  <a:tcPr marL="47527" marR="47527" marT="23763" marB="237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4841607"/>
                  </a:ext>
                </a:extLst>
              </a:tr>
              <a:tr h="332687">
                <a:tc>
                  <a:txBody>
                    <a:bodyPr/>
                    <a:lstStyle/>
                    <a:p>
                      <a:pPr>
                        <a:buNone/>
                      </a:pPr>
                      <a:r>
                        <a:rPr lang="en-US" sz="900"/>
                        <a:t>6 ‑ Project Management &amp; Ethics</a:t>
                      </a:r>
                    </a:p>
                  </a:txBody>
                  <a:tcPr marL="47527" marR="47527" marT="23763" marB="237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900" dirty="0"/>
                        <a:t>6. Use a phased approach</a:t>
                      </a:r>
                    </a:p>
                  </a:txBody>
                  <a:tcPr marL="47527" marR="47527" marT="23763" marB="237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900" b="1"/>
                        <a:t>Week 3–4</a:t>
                      </a:r>
                      <a:r>
                        <a:rPr lang="en-US" sz="900"/>
                        <a:t>: Phased budgeting &amp; schedule design</a:t>
                      </a:r>
                    </a:p>
                  </a:txBody>
                  <a:tcPr marL="47527" marR="47527" marT="23763" marB="237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105803"/>
                  </a:ext>
                </a:extLst>
              </a:tr>
              <a:tr h="475267">
                <a:tc>
                  <a:txBody>
                    <a:bodyPr/>
                    <a:lstStyle/>
                    <a:p>
                      <a:pPr>
                        <a:buNone/>
                      </a:pPr>
                      <a:r>
                        <a:rPr lang="en-US" sz="900"/>
                        <a:t>7 ‑ Ethical &amp; Responsible Use</a:t>
                      </a:r>
                    </a:p>
                  </a:txBody>
                  <a:tcPr marL="47527" marR="47527" marT="23763" marB="237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900"/>
                        <a:t>7. Promote communication among teams</a:t>
                      </a:r>
                    </a:p>
                  </a:txBody>
                  <a:tcPr marL="47527" marR="47527" marT="23763" marB="237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900" b="1"/>
                        <a:t>Week 7–8</a:t>
                      </a:r>
                      <a:r>
                        <a:rPr lang="en-US" sz="900"/>
                        <a:t>: Leadership &amp; Change Management (communication)</a:t>
                      </a:r>
                    </a:p>
                  </a:txBody>
                  <a:tcPr marL="47527" marR="47527" marT="23763" marB="237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5236017"/>
                  </a:ext>
                </a:extLst>
              </a:tr>
              <a:tr h="475267">
                <a:tc>
                  <a:txBody>
                    <a:bodyPr/>
                    <a:lstStyle/>
                    <a:p>
                      <a:pPr>
                        <a:buNone/>
                      </a:pPr>
                      <a:r>
                        <a:rPr lang="en-US" sz="900" dirty="0"/>
                        <a:t>8 ‑ Capstone &amp; Technology</a:t>
                      </a:r>
                    </a:p>
                  </a:txBody>
                  <a:tcPr marL="47527" marR="47527" marT="23763" marB="237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900"/>
                        <a:t>8. Don’t get enamored with technology</a:t>
                      </a:r>
                    </a:p>
                  </a:txBody>
                  <a:tcPr marL="47527" marR="47527" marT="23763" marB="237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900" b="1"/>
                        <a:t>Week 9–10</a:t>
                      </a:r>
                      <a:r>
                        <a:rPr lang="en-US" sz="900"/>
                        <a:t>: Advanced Spatial Analytics – choose appropriate tech</a:t>
                      </a:r>
                    </a:p>
                  </a:txBody>
                  <a:tcPr marL="47527" marR="47527" marT="23763" marB="237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2541960"/>
                  </a:ext>
                </a:extLst>
              </a:tr>
              <a:tr h="332687">
                <a:tc>
                  <a:txBody>
                    <a:bodyPr/>
                    <a:lstStyle/>
                    <a:p>
                      <a:pPr>
                        <a:buNone/>
                      </a:pPr>
                      <a:r>
                        <a:rPr lang="en-US" sz="900" dirty="0"/>
                        <a:t>9 ‑ Capstone &amp; AI &amp; IT</a:t>
                      </a:r>
                    </a:p>
                  </a:txBody>
                  <a:tcPr marL="47527" marR="47527" marT="23763" marB="237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900"/>
                        <a:t>9. Involve IT early &amp; keep them involved</a:t>
                      </a:r>
                    </a:p>
                  </a:txBody>
                  <a:tcPr marL="47527" marR="47527" marT="23763" marB="237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900" b="1"/>
                        <a:t>Week 9–10</a:t>
                      </a:r>
                      <a:r>
                        <a:rPr lang="en-US" sz="900"/>
                        <a:t>: AI integration &amp; IT collaboration</a:t>
                      </a:r>
                    </a:p>
                  </a:txBody>
                  <a:tcPr marL="47527" marR="47527" marT="23763" marB="237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1474636"/>
                  </a:ext>
                </a:extLst>
              </a:tr>
              <a:tr h="475267">
                <a:tc>
                  <a:txBody>
                    <a:bodyPr/>
                    <a:lstStyle/>
                    <a:p>
                      <a:pPr>
                        <a:buNone/>
                      </a:pPr>
                      <a:r>
                        <a:rPr lang="en-US" sz="900"/>
                        <a:t>10 ‑ Capstone &amp; Presentation</a:t>
                      </a:r>
                    </a:p>
                  </a:txBody>
                  <a:tcPr marL="47527" marR="47527" marT="23763" marB="237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900"/>
                        <a:t>10. Keep it simple</a:t>
                      </a:r>
                    </a:p>
                  </a:txBody>
                  <a:tcPr marL="47527" marR="47527" marT="23763" marB="237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900" b="1" dirty="0"/>
                        <a:t>Week 11–15</a:t>
                      </a:r>
                      <a:r>
                        <a:rPr lang="en-US" sz="900" dirty="0"/>
                        <a:t>: Capstone Project – clean deliverables &amp; executive briefing</a:t>
                      </a:r>
                    </a:p>
                  </a:txBody>
                  <a:tcPr marL="47527" marR="47527" marT="23763" marB="237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5141878"/>
                  </a:ext>
                </a:extLst>
              </a:tr>
            </a:tbl>
          </a:graphicData>
        </a:graphic>
      </p:graphicFrame>
    </p:spTree>
    <p:extLst>
      <p:ext uri="{BB962C8B-B14F-4D97-AF65-F5344CB8AC3E}">
        <p14:creationId xmlns:p14="http://schemas.microsoft.com/office/powerpoint/2010/main" val="144914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4A3C5-E606-67E9-FE9C-37E2A96D8CD6}"/>
              </a:ext>
            </a:extLst>
          </p:cNvPr>
          <p:cNvSpPr>
            <a:spLocks noGrp="1"/>
          </p:cNvSpPr>
          <p:nvPr>
            <p:ph type="title"/>
          </p:nvPr>
        </p:nvSpPr>
        <p:spPr>
          <a:xfrm>
            <a:off x="838200" y="365126"/>
            <a:ext cx="10515600" cy="854074"/>
          </a:xfrm>
        </p:spPr>
        <p:txBody>
          <a:bodyPr/>
          <a:lstStyle/>
          <a:p>
            <a:r>
              <a:rPr lang="en-US" dirty="0"/>
              <a:t>How the pieces co‑move</a:t>
            </a:r>
          </a:p>
        </p:txBody>
      </p:sp>
      <p:sp>
        <p:nvSpPr>
          <p:cNvPr id="4" name="TextBox 3">
            <a:extLst>
              <a:ext uri="{FF2B5EF4-FFF2-40B4-BE49-F238E27FC236}">
                <a16:creationId xmlns:a16="http://schemas.microsoft.com/office/drawing/2014/main" id="{1D8F21E6-A347-F81D-AA71-A0B61EC47690}"/>
              </a:ext>
            </a:extLst>
          </p:cNvPr>
          <p:cNvSpPr txBox="1"/>
          <p:nvPr/>
        </p:nvSpPr>
        <p:spPr>
          <a:xfrm>
            <a:off x="838200" y="1290221"/>
            <a:ext cx="10515600" cy="5262979"/>
          </a:xfrm>
          <a:prstGeom prst="rect">
            <a:avLst/>
          </a:prstGeom>
          <a:noFill/>
        </p:spPr>
        <p:txBody>
          <a:bodyPr wrap="square">
            <a:spAutoFit/>
          </a:bodyPr>
          <a:lstStyle/>
          <a:p>
            <a:pPr>
              <a:buFont typeface="+mj-lt"/>
              <a:buAutoNum type="arabicPeriod"/>
            </a:pPr>
            <a:r>
              <a:rPr lang="en-US" sz="1400" b="1" dirty="0"/>
              <a:t> Vision → Vision</a:t>
            </a:r>
            <a:br>
              <a:rPr lang="en-US" sz="1400" dirty="0"/>
            </a:br>
            <a:r>
              <a:rPr lang="en-US" sz="1400" dirty="0"/>
              <a:t>	The research question (class) and the leadership’s personal vision statement (weeks 1-2) together anchor every 	downstream decision. </a:t>
            </a:r>
          </a:p>
          <a:p>
            <a:pPr>
              <a:buFont typeface="+mj-lt"/>
              <a:buAutoNum type="arabicPeriod"/>
            </a:pPr>
            <a:r>
              <a:rPr lang="en-US" sz="1400" b="1" dirty="0"/>
              <a:t> Stakeholder involvement → Early user‑centered design</a:t>
            </a:r>
            <a:br>
              <a:rPr lang="en-US" sz="1400" dirty="0"/>
            </a:br>
            <a:r>
              <a:rPr lang="en-US" sz="1400" dirty="0"/>
              <a:t>	Both the </a:t>
            </a:r>
            <a:r>
              <a:rPr lang="en-US" sz="1400" i="1" dirty="0"/>
              <a:t>10‑point</a:t>
            </a:r>
            <a:r>
              <a:rPr lang="en-US" sz="1400" dirty="0"/>
              <a:t> rule (involving users) and the leadership curriculum (weeks 3-4) emphasize co‑creating a project 	scope that satisfies real‑world needs. </a:t>
            </a:r>
          </a:p>
          <a:p>
            <a:pPr>
              <a:buFont typeface="+mj-lt"/>
              <a:buAutoNum type="arabicPeriod"/>
            </a:pPr>
            <a:r>
              <a:rPr lang="en-US" sz="1400" b="1" dirty="0"/>
              <a:t> Requirements &amp; phased delivery</a:t>
            </a:r>
            <a:br>
              <a:rPr lang="en-US" sz="1400" dirty="0"/>
            </a:br>
            <a:r>
              <a:rPr lang="en-US" sz="1400" dirty="0"/>
              <a:t>	The class’s methodology and data‑management modules mirror the project‑management need for clear, iterative 	requirements.</a:t>
            </a:r>
            <a:br>
              <a:rPr lang="en-US" sz="1400" dirty="0"/>
            </a:br>
            <a:r>
              <a:rPr lang="en-US" sz="1400" dirty="0"/>
              <a:t>	The leadership program foregrounds phasing in weeks 3-4, ensuring that the capstone is built in manageable 	increments. </a:t>
            </a:r>
          </a:p>
          <a:p>
            <a:pPr>
              <a:buFont typeface="+mj-lt"/>
              <a:buAutoNum type="arabicPeriod"/>
            </a:pPr>
            <a:r>
              <a:rPr lang="en-US" sz="1400" b="1" dirty="0"/>
              <a:t> Risk &amp; communication</a:t>
            </a:r>
            <a:br>
              <a:rPr lang="en-US" sz="1400" dirty="0"/>
            </a:br>
            <a:r>
              <a:rPr lang="en-US" sz="1400" dirty="0"/>
              <a:t>	Risk‑monitoring (point 5) goes hand‑in‑hand with classroom‑end capstone communication training (weeks 5-6). </a:t>
            </a:r>
          </a:p>
          <a:p>
            <a:pPr>
              <a:buFont typeface="+mj-lt"/>
              <a:buAutoNum type="arabicPeriod"/>
            </a:pPr>
            <a:r>
              <a:rPr lang="en-US" sz="1400" b="1" dirty="0"/>
              <a:t> Ethics &amp; technology choice</a:t>
            </a:r>
            <a:br>
              <a:rPr lang="en-US" sz="1400" dirty="0"/>
            </a:br>
            <a:r>
              <a:rPr lang="en-US" sz="1400" dirty="0"/>
              <a:t>	The ethics sections of the research class, project‑management principle 8, and leadership weeks 9-10 collectively 	serve as a guard‑rail against over‑engineering solutions and encourage responsible tech selection. </a:t>
            </a:r>
          </a:p>
          <a:p>
            <a:pPr>
              <a:buFont typeface="+mj-lt"/>
              <a:buAutoNum type="arabicPeriod"/>
            </a:pPr>
            <a:r>
              <a:rPr lang="en-US" sz="1400" b="1" dirty="0"/>
              <a:t> Leadership &amp; capstone synthesis</a:t>
            </a:r>
            <a:br>
              <a:rPr lang="en-US" sz="1400" dirty="0"/>
            </a:br>
            <a:r>
              <a:rPr lang="en-US" sz="1400" dirty="0"/>
              <a:t>	The final capstone (both the class and the leadership program) crystallizes the learner’s ability to translate a 	research question into a polished, stakeholder‑friendly GIS solution - displayed through a capstone presentation 	that engages faculty, industry partners, and broader audiences.</a:t>
            </a:r>
          </a:p>
          <a:p>
            <a:pPr>
              <a:buNone/>
            </a:pPr>
            <a:endParaRPr lang="en-US" sz="1400" dirty="0"/>
          </a:p>
          <a:p>
            <a:pPr>
              <a:buNone/>
            </a:pPr>
            <a:r>
              <a:rPr lang="en-US" sz="1400" dirty="0"/>
              <a:t>By seeing these alignments, learners can appreciate that the </a:t>
            </a:r>
            <a:r>
              <a:rPr lang="en-US" sz="1400" b="1" dirty="0"/>
              <a:t>research project workflow</a:t>
            </a:r>
            <a:r>
              <a:rPr lang="en-US" sz="1400" dirty="0"/>
              <a:t> is not an isolated academic exercise: it is deep‑rooted in proven project‑management wisdom and led by a structured leadership curriculum that builds the soft‑skills (communication, risk‑tolerance) required for real‑world GIS impact.</a:t>
            </a:r>
          </a:p>
        </p:txBody>
      </p:sp>
    </p:spTree>
    <p:extLst>
      <p:ext uri="{BB962C8B-B14F-4D97-AF65-F5344CB8AC3E}">
        <p14:creationId xmlns:p14="http://schemas.microsoft.com/office/powerpoint/2010/main" val="238924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33694-F393-808E-AE0A-9F73EBD8EFE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71EEBDF-4847-8EA4-997C-E4678A286713}"/>
              </a:ext>
            </a:extLst>
          </p:cNvPr>
          <p:cNvSpPr>
            <a:spLocks noGrp="1"/>
          </p:cNvSpPr>
          <p:nvPr>
            <p:ph type="title"/>
          </p:nvPr>
        </p:nvSpPr>
        <p:spPr>
          <a:xfrm>
            <a:off x="838200" y="3657600"/>
            <a:ext cx="10588752" cy="1838519"/>
          </a:xfrm>
        </p:spPr>
        <p:txBody>
          <a:bodyPr>
            <a:normAutofit fontScale="90000"/>
          </a:bodyPr>
          <a:lstStyle/>
          <a:p>
            <a:r>
              <a:rPr lang="en-US" sz="5400" b="1" kern="100" dirty="0">
                <a:latin typeface="Aptos" panose="020B0004020202020204" pitchFamily="34" charset="0"/>
                <a:ea typeface="Aptos" panose="020B0004020202020204" pitchFamily="34" charset="0"/>
                <a:cs typeface="Times New Roman" panose="02020603050405020304" pitchFamily="18" charset="0"/>
              </a:rPr>
              <a:t>15‑Week GIS Leadership Program and Research Project Design Course</a:t>
            </a:r>
            <a:endParaRPr lang="en-US" dirty="0"/>
          </a:p>
        </p:txBody>
      </p:sp>
    </p:spTree>
    <p:extLst>
      <p:ext uri="{BB962C8B-B14F-4D97-AF65-F5344CB8AC3E}">
        <p14:creationId xmlns:p14="http://schemas.microsoft.com/office/powerpoint/2010/main" val="139194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F0DBB5-B823-CAC9-DB18-62F187B8FD95}"/>
              </a:ext>
            </a:extLst>
          </p:cNvPr>
          <p:cNvSpPr>
            <a:spLocks noGrp="1"/>
          </p:cNvSpPr>
          <p:nvPr>
            <p:ph type="title"/>
          </p:nvPr>
        </p:nvSpPr>
        <p:spPr/>
        <p:txBody>
          <a:bodyPr/>
          <a:lstStyle/>
          <a:p>
            <a:r>
              <a:rPr lang="en-US" dirty="0"/>
              <a:t>Structure Overview</a:t>
            </a:r>
          </a:p>
        </p:txBody>
      </p:sp>
      <p:graphicFrame>
        <p:nvGraphicFramePr>
          <p:cNvPr id="5" name="Table 4">
            <a:extLst>
              <a:ext uri="{FF2B5EF4-FFF2-40B4-BE49-F238E27FC236}">
                <a16:creationId xmlns:a16="http://schemas.microsoft.com/office/drawing/2014/main" id="{4EB52599-4844-1577-ECA6-A47927812CB7}"/>
              </a:ext>
            </a:extLst>
          </p:cNvPr>
          <p:cNvGraphicFramePr>
            <a:graphicFrameLocks noGrp="1"/>
          </p:cNvGraphicFramePr>
          <p:nvPr>
            <p:extLst>
              <p:ext uri="{D42A27DB-BD31-4B8C-83A1-F6EECF244321}">
                <p14:modId xmlns:p14="http://schemas.microsoft.com/office/powerpoint/2010/main" val="1479675304"/>
              </p:ext>
            </p:extLst>
          </p:nvPr>
        </p:nvGraphicFramePr>
        <p:xfrm>
          <a:off x="838200" y="1809490"/>
          <a:ext cx="10515600" cy="4360301"/>
        </p:xfrm>
        <a:graphic>
          <a:graphicData uri="http://schemas.openxmlformats.org/drawingml/2006/table">
            <a:tbl>
              <a:tblPr/>
              <a:tblGrid>
                <a:gridCol w="3505200">
                  <a:extLst>
                    <a:ext uri="{9D8B030D-6E8A-4147-A177-3AD203B41FA5}">
                      <a16:colId xmlns:a16="http://schemas.microsoft.com/office/drawing/2014/main" val="525626823"/>
                    </a:ext>
                  </a:extLst>
                </a:gridCol>
                <a:gridCol w="3505200">
                  <a:extLst>
                    <a:ext uri="{9D8B030D-6E8A-4147-A177-3AD203B41FA5}">
                      <a16:colId xmlns:a16="http://schemas.microsoft.com/office/drawing/2014/main" val="3503217616"/>
                    </a:ext>
                  </a:extLst>
                </a:gridCol>
                <a:gridCol w="3505200">
                  <a:extLst>
                    <a:ext uri="{9D8B030D-6E8A-4147-A177-3AD203B41FA5}">
                      <a16:colId xmlns:a16="http://schemas.microsoft.com/office/drawing/2014/main" val="1571089798"/>
                    </a:ext>
                  </a:extLst>
                </a:gridCol>
              </a:tblGrid>
              <a:tr h="495616">
                <a:tc>
                  <a:txBody>
                    <a:bodyPr/>
                    <a:lstStyle/>
                    <a:p>
                      <a:pPr>
                        <a:buNone/>
                      </a:pPr>
                      <a:r>
                        <a:rPr lang="en-US" sz="1500" b="1" dirty="0">
                          <a:effectLst/>
                        </a:rPr>
                        <a:t>Course Pillar</a:t>
                      </a:r>
                      <a:endParaRPr lang="en-US" sz="1500" dirty="0">
                        <a:effectLst/>
                      </a:endParaRPr>
                    </a:p>
                  </a:txBody>
                  <a:tcPr marL="42001" marR="42001" marT="21001" marB="21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500" b="1">
                          <a:effectLst/>
                        </a:rPr>
                        <a:t>What Students Learn</a:t>
                      </a:r>
                      <a:endParaRPr lang="en-US" sz="1500">
                        <a:effectLst/>
                      </a:endParaRPr>
                    </a:p>
                  </a:txBody>
                  <a:tcPr marL="42001" marR="42001" marT="21001" marB="21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500" b="1">
                          <a:effectLst/>
                        </a:rPr>
                        <a:t>How It Connects With the Others</a:t>
                      </a:r>
                      <a:endParaRPr lang="en-US" sz="1500">
                        <a:effectLst/>
                      </a:endParaRPr>
                    </a:p>
                  </a:txBody>
                  <a:tcPr marL="42001" marR="42001" marT="21001" marB="21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594294"/>
                  </a:ext>
                </a:extLst>
              </a:tr>
              <a:tr h="1209638">
                <a:tc>
                  <a:txBody>
                    <a:bodyPr/>
                    <a:lstStyle/>
                    <a:p>
                      <a:pPr>
                        <a:buNone/>
                      </a:pPr>
                      <a:r>
                        <a:rPr lang="en-US" sz="1500" b="1"/>
                        <a:t>Research design</a:t>
                      </a:r>
                      <a:endParaRPr lang="en-US" sz="1500"/>
                    </a:p>
                  </a:txBody>
                  <a:tcPr marL="75602" marR="75602" marT="37801" marB="378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500" dirty="0"/>
                        <a:t>Question → methodology → data → analysis → communication → capstone</a:t>
                      </a:r>
                    </a:p>
                  </a:txBody>
                  <a:tcPr marL="75602" marR="75602" marT="37801" marB="378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500"/>
                        <a:t>Each step is underpinned by a </a:t>
                      </a:r>
                      <a:r>
                        <a:rPr lang="en-US" sz="1500" i="1"/>
                        <a:t>project‑management rule</a:t>
                      </a:r>
                      <a:r>
                        <a:rPr lang="en-US" sz="1500"/>
                        <a:t> and reinforced by a </a:t>
                      </a:r>
                      <a:r>
                        <a:rPr lang="en-US" sz="1500" i="1"/>
                        <a:t>leadership module</a:t>
                      </a:r>
                      <a:r>
                        <a:rPr lang="en-US" sz="1500"/>
                        <a:t> that supplies the soft skills needed to execute it.</a:t>
                      </a:r>
                    </a:p>
                  </a:txBody>
                  <a:tcPr marL="75602" marR="75602" marT="37801" marB="378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8869544"/>
                  </a:ext>
                </a:extLst>
              </a:tr>
              <a:tr h="1436445">
                <a:tc>
                  <a:txBody>
                    <a:bodyPr/>
                    <a:lstStyle/>
                    <a:p>
                      <a:pPr>
                        <a:buNone/>
                      </a:pPr>
                      <a:r>
                        <a:rPr lang="en-US" sz="1500" b="1"/>
                        <a:t>Project‑management tenets</a:t>
                      </a:r>
                      <a:endParaRPr lang="en-US" sz="1500"/>
                    </a:p>
                  </a:txBody>
                  <a:tcPr marL="75602" marR="75602" marT="37801" marB="378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500" dirty="0"/>
                        <a:t>Vision, stakeholders, requirements, change, risk, phasing, communication, tech‑bias, IT, simplicity</a:t>
                      </a:r>
                    </a:p>
                  </a:txBody>
                  <a:tcPr marL="75602" marR="75602" marT="37801" marB="378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500"/>
                        <a:t>These rules become the “checklist” that students use to audit their research workflow; they are revisited in every leadership week when a new skill is introduced.</a:t>
                      </a:r>
                    </a:p>
                  </a:txBody>
                  <a:tcPr marL="75602" marR="75602" marT="37801" marB="378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4729025"/>
                  </a:ext>
                </a:extLst>
              </a:tr>
              <a:tr h="1209638">
                <a:tc>
                  <a:txBody>
                    <a:bodyPr/>
                    <a:lstStyle/>
                    <a:p>
                      <a:pPr>
                        <a:buNone/>
                      </a:pPr>
                      <a:r>
                        <a:rPr lang="en-US" sz="1500" b="1"/>
                        <a:t>Leadership curriculum</a:t>
                      </a:r>
                      <a:endParaRPr lang="en-US" sz="1500"/>
                    </a:p>
                  </a:txBody>
                  <a:tcPr marL="75602" marR="75602" marT="37801" marB="378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500"/>
                        <a:t>Vision statement, stakeholder alignment, risk mindset, team dynamics, advanced analytics, capstone delivery</a:t>
                      </a:r>
                    </a:p>
                  </a:txBody>
                  <a:tcPr marL="75602" marR="75602" marT="37801" marB="378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500" dirty="0"/>
                        <a:t>Leadership modules are “soft‑skill overlays” that feed into the hard‑skill activities taught in the research and management strands.</a:t>
                      </a:r>
                    </a:p>
                  </a:txBody>
                  <a:tcPr marL="75602" marR="75602" marT="37801" marB="378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6684833"/>
                  </a:ext>
                </a:extLst>
              </a:tr>
            </a:tbl>
          </a:graphicData>
        </a:graphic>
      </p:graphicFrame>
      <p:sp>
        <p:nvSpPr>
          <p:cNvPr id="6" name="Rectangle 1">
            <a:extLst>
              <a:ext uri="{FF2B5EF4-FFF2-40B4-BE49-F238E27FC236}">
                <a16:creationId xmlns:a16="http://schemas.microsoft.com/office/drawing/2014/main" id="{8361D928-5649-E453-FFB5-C39B430A6491}"/>
              </a:ext>
            </a:extLst>
          </p:cNvPr>
          <p:cNvSpPr>
            <a:spLocks noChangeArrowheads="1"/>
          </p:cNvSpPr>
          <p:nvPr/>
        </p:nvSpPr>
        <p:spPr bwMode="auto">
          <a:xfrm>
            <a:off x="472402" y="1822906"/>
            <a:ext cx="1474604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797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8FEF-CC00-ADD3-0F88-B8E5795DFC1F}"/>
              </a:ext>
            </a:extLst>
          </p:cNvPr>
          <p:cNvSpPr>
            <a:spLocks noGrp="1"/>
          </p:cNvSpPr>
          <p:nvPr>
            <p:ph type="title"/>
          </p:nvPr>
        </p:nvSpPr>
        <p:spPr/>
        <p:txBody>
          <a:bodyPr/>
          <a:lstStyle/>
          <a:p>
            <a:r>
              <a:rPr lang="en-US" dirty="0"/>
              <a:t>Weekly Flow (15‑Week Semester)</a:t>
            </a:r>
          </a:p>
        </p:txBody>
      </p:sp>
      <p:graphicFrame>
        <p:nvGraphicFramePr>
          <p:cNvPr id="3" name="Table 2">
            <a:extLst>
              <a:ext uri="{FF2B5EF4-FFF2-40B4-BE49-F238E27FC236}">
                <a16:creationId xmlns:a16="http://schemas.microsoft.com/office/drawing/2014/main" id="{A15FDB76-FF5F-DB18-55E9-09F7850AD5DA}"/>
              </a:ext>
            </a:extLst>
          </p:cNvPr>
          <p:cNvGraphicFramePr>
            <a:graphicFrameLocks noGrp="1"/>
          </p:cNvGraphicFramePr>
          <p:nvPr>
            <p:extLst>
              <p:ext uri="{D42A27DB-BD31-4B8C-83A1-F6EECF244321}">
                <p14:modId xmlns:p14="http://schemas.microsoft.com/office/powerpoint/2010/main" val="3472556567"/>
              </p:ext>
            </p:extLst>
          </p:nvPr>
        </p:nvGraphicFramePr>
        <p:xfrm>
          <a:off x="838200" y="1825625"/>
          <a:ext cx="10515600" cy="4351339"/>
        </p:xfrm>
        <a:graphic>
          <a:graphicData uri="http://schemas.openxmlformats.org/drawingml/2006/table">
            <a:tbl>
              <a:tblPr/>
              <a:tblGrid>
                <a:gridCol w="533400">
                  <a:extLst>
                    <a:ext uri="{9D8B030D-6E8A-4147-A177-3AD203B41FA5}">
                      <a16:colId xmlns:a16="http://schemas.microsoft.com/office/drawing/2014/main" val="1556287161"/>
                    </a:ext>
                  </a:extLst>
                </a:gridCol>
                <a:gridCol w="1524000">
                  <a:extLst>
                    <a:ext uri="{9D8B030D-6E8A-4147-A177-3AD203B41FA5}">
                      <a16:colId xmlns:a16="http://schemas.microsoft.com/office/drawing/2014/main" val="222700375"/>
                    </a:ext>
                  </a:extLst>
                </a:gridCol>
                <a:gridCol w="3505200">
                  <a:extLst>
                    <a:ext uri="{9D8B030D-6E8A-4147-A177-3AD203B41FA5}">
                      <a16:colId xmlns:a16="http://schemas.microsoft.com/office/drawing/2014/main" val="19658222"/>
                    </a:ext>
                  </a:extLst>
                </a:gridCol>
                <a:gridCol w="2849880">
                  <a:extLst>
                    <a:ext uri="{9D8B030D-6E8A-4147-A177-3AD203B41FA5}">
                      <a16:colId xmlns:a16="http://schemas.microsoft.com/office/drawing/2014/main" val="104074400"/>
                    </a:ext>
                  </a:extLst>
                </a:gridCol>
                <a:gridCol w="2103120">
                  <a:extLst>
                    <a:ext uri="{9D8B030D-6E8A-4147-A177-3AD203B41FA5}">
                      <a16:colId xmlns:a16="http://schemas.microsoft.com/office/drawing/2014/main" val="30212363"/>
                    </a:ext>
                  </a:extLst>
                </a:gridCol>
              </a:tblGrid>
              <a:tr h="236617">
                <a:tc>
                  <a:txBody>
                    <a:bodyPr/>
                    <a:lstStyle/>
                    <a:p>
                      <a:pPr>
                        <a:buNone/>
                      </a:pPr>
                      <a:r>
                        <a:rPr lang="en-US" sz="1200">
                          <a:effectLst/>
                        </a:rPr>
                        <a:t>Week</a:t>
                      </a:r>
                    </a:p>
                  </a:txBody>
                  <a:tcPr marL="20052" marR="20052" marT="10026" marB="100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effectLst/>
                        </a:rPr>
                        <a:t>Focus</a:t>
                      </a:r>
                    </a:p>
                  </a:txBody>
                  <a:tcPr marL="20052" marR="20052" marT="10026" marB="100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effectLst/>
                        </a:rPr>
                        <a:t>Research Activity</a:t>
                      </a:r>
                    </a:p>
                  </a:txBody>
                  <a:tcPr marL="20052" marR="20052" marT="10026" marB="100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effectLst/>
                        </a:rPr>
                        <a:t>Management Rule Highlight</a:t>
                      </a:r>
                    </a:p>
                  </a:txBody>
                  <a:tcPr marL="20052" marR="20052" marT="10026" marB="100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effectLst/>
                        </a:rPr>
                        <a:t>Leadership Skill</a:t>
                      </a:r>
                    </a:p>
                  </a:txBody>
                  <a:tcPr marL="20052" marR="20052" marT="10026" marB="100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3447226"/>
                  </a:ext>
                </a:extLst>
              </a:tr>
              <a:tr h="685787">
                <a:tc>
                  <a:txBody>
                    <a:bodyPr/>
                    <a:lstStyle/>
                    <a:p>
                      <a:pPr>
                        <a:buNone/>
                      </a:pPr>
                      <a:r>
                        <a:rPr lang="en-US" sz="1200" dirty="0"/>
                        <a:t>1-2</a:t>
                      </a:r>
                    </a:p>
                  </a:txBody>
                  <a:tcPr marL="36094" marR="36094" marT="18047" marB="18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Foundations &amp; Vision</a:t>
                      </a:r>
                    </a:p>
                  </a:txBody>
                  <a:tcPr marL="36094" marR="36094" marT="18047" marB="18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i="1"/>
                        <a:t>Define a research question</a:t>
                      </a:r>
                      <a:r>
                        <a:rPr lang="en-US" sz="1200"/>
                        <a:t> (1–2 h). Create an annotated literature review template.</a:t>
                      </a:r>
                    </a:p>
                  </a:txBody>
                  <a:tcPr marL="36094" marR="36094" marT="18047" marB="18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1: Define a clear vision &amp; success criteria</a:t>
                      </a:r>
                    </a:p>
                  </a:txBody>
                  <a:tcPr marL="36094" marR="36094" marT="18047" marB="18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1-2: Craft a personal GIS vision statement, align with academic goals</a:t>
                      </a:r>
                    </a:p>
                  </a:txBody>
                  <a:tcPr marL="36094" marR="36094" marT="18047" marB="18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4014820"/>
                  </a:ext>
                </a:extLst>
              </a:tr>
              <a:tr h="685787">
                <a:tc>
                  <a:txBody>
                    <a:bodyPr/>
                    <a:lstStyle/>
                    <a:p>
                      <a:pPr>
                        <a:buNone/>
                      </a:pPr>
                      <a:r>
                        <a:rPr lang="en-US" sz="1200" dirty="0"/>
                        <a:t>3-4</a:t>
                      </a:r>
                    </a:p>
                  </a:txBody>
                  <a:tcPr marL="36094" marR="36094" marT="18047" marB="18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Methodology &amp; Requirements</a:t>
                      </a:r>
                    </a:p>
                  </a:txBody>
                  <a:tcPr marL="36094" marR="36094" marT="18047" marB="18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Draft the </a:t>
                      </a:r>
                      <a:r>
                        <a:rPr lang="en-US" sz="1200" i="1"/>
                        <a:t>methodology &amp; data plan</a:t>
                      </a:r>
                      <a:r>
                        <a:rPr lang="en-US" sz="1200"/>
                        <a:t> (maps, data sources, analytic workflow).</a:t>
                      </a:r>
                    </a:p>
                  </a:txBody>
                  <a:tcPr marL="36094" marR="36094" marT="18047" marB="18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2: Involve users &amp; stakeholders early</a:t>
                      </a:r>
                    </a:p>
                  </a:txBody>
                  <a:tcPr marL="36094" marR="36094" marT="18047" marB="18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3-4: Tool strategy, budgeting, stakeholder interviews</a:t>
                      </a:r>
                    </a:p>
                  </a:txBody>
                  <a:tcPr marL="36094" marR="36094" marT="18047" marB="18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4890465"/>
                  </a:ext>
                </a:extLst>
              </a:tr>
              <a:tr h="469223">
                <a:tc>
                  <a:txBody>
                    <a:bodyPr/>
                    <a:lstStyle/>
                    <a:p>
                      <a:pPr>
                        <a:buNone/>
                      </a:pPr>
                      <a:r>
                        <a:rPr lang="en-US" sz="1200" dirty="0"/>
                        <a:t>5-6</a:t>
                      </a:r>
                    </a:p>
                  </a:txBody>
                  <a:tcPr marL="36094" marR="36094" marT="18047" marB="18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Data Management &amp; Governance</a:t>
                      </a:r>
                    </a:p>
                  </a:txBody>
                  <a:tcPr marL="36094" marR="36094" marT="18047" marB="18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Clean &amp; store data, set up a data‑quality audit sheet.</a:t>
                      </a:r>
                    </a:p>
                  </a:txBody>
                  <a:tcPr marL="36094" marR="36094" marT="18047" marB="18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3: Requirements, 5: Identify &amp; monitor risk</a:t>
                      </a:r>
                    </a:p>
                  </a:txBody>
                  <a:tcPr marL="36094" marR="36094" marT="18047" marB="18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5-6: Data quality, privacy, risk mitigation plan</a:t>
                      </a:r>
                    </a:p>
                  </a:txBody>
                  <a:tcPr marL="36094" marR="36094" marT="18047" marB="18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9259282"/>
                  </a:ext>
                </a:extLst>
              </a:tr>
              <a:tr h="685787">
                <a:tc>
                  <a:txBody>
                    <a:bodyPr/>
                    <a:lstStyle/>
                    <a:p>
                      <a:pPr>
                        <a:buNone/>
                      </a:pPr>
                      <a:r>
                        <a:rPr lang="en-US" sz="1200" dirty="0"/>
                        <a:t>7-8</a:t>
                      </a:r>
                    </a:p>
                  </a:txBody>
                  <a:tcPr marL="36094" marR="36094" marT="18047" marB="18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Spatial Analysis &amp; Change</a:t>
                      </a:r>
                    </a:p>
                  </a:txBody>
                  <a:tcPr marL="36094" marR="36094" marT="18047" marB="18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Conduct overlay, buffering, network analysis; document intermediate results.</a:t>
                      </a:r>
                    </a:p>
                  </a:txBody>
                  <a:tcPr marL="36094" marR="36094" marT="18047" marB="18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4: Manage change, 6: Use a phased approach</a:t>
                      </a:r>
                    </a:p>
                  </a:txBody>
                  <a:tcPr marL="36094" marR="36094" marT="18047" marB="18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7-8: Encourage collaboration, conflict resolution</a:t>
                      </a:r>
                    </a:p>
                  </a:txBody>
                  <a:tcPr marL="36094" marR="36094" marT="18047" marB="18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5276308"/>
                  </a:ext>
                </a:extLst>
              </a:tr>
              <a:tr h="794069">
                <a:tc>
                  <a:txBody>
                    <a:bodyPr/>
                    <a:lstStyle/>
                    <a:p>
                      <a:pPr>
                        <a:buNone/>
                      </a:pPr>
                      <a:r>
                        <a:rPr lang="en-US" sz="1200" dirty="0"/>
                        <a:t>9-10</a:t>
                      </a:r>
                    </a:p>
                  </a:txBody>
                  <a:tcPr marL="36094" marR="36094" marT="18047" marB="18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Visualization &amp; AI Forecasting</a:t>
                      </a:r>
                    </a:p>
                  </a:txBody>
                  <a:tcPr marL="36094" marR="36094" marT="18047" marB="18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Build cartographic maps + interactive web map. Experiment with predictive models.</a:t>
                      </a:r>
                    </a:p>
                  </a:txBody>
                  <a:tcPr marL="36094" marR="36094" marT="18047" marB="18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8: Don’t get enamored with tech, 9: Involve IT early</a:t>
                      </a:r>
                    </a:p>
                  </a:txBody>
                  <a:tcPr marL="36094" marR="36094" marT="18047" marB="18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9-10: Advanced analytics, tech‑choice decisions, IT partnership</a:t>
                      </a:r>
                    </a:p>
                  </a:txBody>
                  <a:tcPr marL="36094" marR="36094" marT="18047" marB="18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8207345"/>
                  </a:ext>
                </a:extLst>
              </a:tr>
              <a:tr h="794069">
                <a:tc>
                  <a:txBody>
                    <a:bodyPr/>
                    <a:lstStyle/>
                    <a:p>
                      <a:pPr>
                        <a:buNone/>
                      </a:pPr>
                      <a:r>
                        <a:rPr lang="en-US" sz="1200" dirty="0"/>
                        <a:t>11-15</a:t>
                      </a:r>
                    </a:p>
                  </a:txBody>
                  <a:tcPr marL="36094" marR="36094" marT="18047" marB="18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Capstone Design &amp; Delivery</a:t>
                      </a:r>
                    </a:p>
                  </a:txBody>
                  <a:tcPr marL="36094" marR="36094" marT="18047" marB="18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Design the capstone project thesis, execute, write report, prepare a 10‑minute presentation.</a:t>
                      </a:r>
                    </a:p>
                  </a:txBody>
                  <a:tcPr marL="36094" marR="36094" marT="18047" marB="18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10: Keep it simple, 7: Promote communication</a:t>
                      </a:r>
                    </a:p>
                  </a:txBody>
                  <a:tcPr marL="36094" marR="36094" marT="18047" marB="18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11-15: Executive‑level briefing, poster session, reflective practice</a:t>
                      </a:r>
                    </a:p>
                  </a:txBody>
                  <a:tcPr marL="36094" marR="36094" marT="18047" marB="180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0142162"/>
                  </a:ext>
                </a:extLst>
              </a:tr>
            </a:tbl>
          </a:graphicData>
        </a:graphic>
      </p:graphicFrame>
    </p:spTree>
    <p:extLst>
      <p:ext uri="{BB962C8B-B14F-4D97-AF65-F5344CB8AC3E}">
        <p14:creationId xmlns:p14="http://schemas.microsoft.com/office/powerpoint/2010/main" val="335748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48677-8FAB-8528-C177-5F5221A3F98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920CB92-6FDE-A15E-5246-49F01705896B}"/>
              </a:ext>
            </a:extLst>
          </p:cNvPr>
          <p:cNvSpPr>
            <a:spLocks noGrp="1"/>
          </p:cNvSpPr>
          <p:nvPr>
            <p:ph type="title"/>
          </p:nvPr>
        </p:nvSpPr>
        <p:spPr>
          <a:xfrm>
            <a:off x="838200" y="3810000"/>
            <a:ext cx="10588752" cy="1838519"/>
          </a:xfrm>
        </p:spPr>
        <p:txBody>
          <a:bodyPr>
            <a:normAutofit fontScale="90000"/>
          </a:bodyPr>
          <a:lstStyle/>
          <a:p>
            <a:r>
              <a:rPr lang="en-US" sz="5400" b="1" kern="100" dirty="0">
                <a:latin typeface="Aptos" panose="020B0004020202020204" pitchFamily="34" charset="0"/>
                <a:ea typeface="Aptos" panose="020B0004020202020204" pitchFamily="34" charset="0"/>
                <a:cs typeface="Times New Roman" panose="02020603050405020304" pitchFamily="18" charset="0"/>
              </a:rPr>
              <a:t>15‑Week GIS Leadership Program and Research Project Design Course</a:t>
            </a:r>
            <a:br>
              <a:rPr lang="en-US" sz="5400" b="1" kern="100" dirty="0">
                <a:latin typeface="Aptos" panose="020B0004020202020204" pitchFamily="34" charset="0"/>
                <a:ea typeface="Aptos" panose="020B0004020202020204" pitchFamily="34" charset="0"/>
                <a:cs typeface="Times New Roman" panose="02020603050405020304" pitchFamily="18" charset="0"/>
              </a:rPr>
            </a:br>
            <a:r>
              <a:rPr lang="en-US" sz="4800" b="1" kern="100" dirty="0">
                <a:latin typeface="Aptos" panose="020B0004020202020204" pitchFamily="34" charset="0"/>
                <a:ea typeface="Aptos" panose="020B0004020202020204" pitchFamily="34" charset="0"/>
                <a:cs typeface="Times New Roman" panose="02020603050405020304" pitchFamily="18" charset="0"/>
              </a:rPr>
              <a:t>Detailed Lesson Plan</a:t>
            </a:r>
            <a:endParaRPr lang="en-US" dirty="0"/>
          </a:p>
        </p:txBody>
      </p:sp>
    </p:spTree>
    <p:extLst>
      <p:ext uri="{BB962C8B-B14F-4D97-AF65-F5344CB8AC3E}">
        <p14:creationId xmlns:p14="http://schemas.microsoft.com/office/powerpoint/2010/main" val="426516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DE5BF-D7C6-0C43-32EB-E7CD0930C955}"/>
              </a:ext>
            </a:extLst>
          </p:cNvPr>
          <p:cNvSpPr>
            <a:spLocks noGrp="1"/>
          </p:cNvSpPr>
          <p:nvPr>
            <p:ph type="title"/>
          </p:nvPr>
        </p:nvSpPr>
        <p:spPr/>
        <p:txBody>
          <a:bodyPr/>
          <a:lstStyle/>
          <a:p>
            <a:r>
              <a:rPr lang="en-US" dirty="0"/>
              <a:t>Week 1‑2: Foundations of GIS &amp; Personal Vision Statement</a:t>
            </a:r>
          </a:p>
        </p:txBody>
      </p:sp>
      <p:sp>
        <p:nvSpPr>
          <p:cNvPr id="4" name="TextBox 3">
            <a:extLst>
              <a:ext uri="{FF2B5EF4-FFF2-40B4-BE49-F238E27FC236}">
                <a16:creationId xmlns:a16="http://schemas.microsoft.com/office/drawing/2014/main" id="{5075D723-56B5-E308-E66A-7954EF3A7681}"/>
              </a:ext>
            </a:extLst>
          </p:cNvPr>
          <p:cNvSpPr txBox="1"/>
          <p:nvPr/>
        </p:nvSpPr>
        <p:spPr>
          <a:xfrm>
            <a:off x="838200" y="1600200"/>
            <a:ext cx="10515600" cy="2308324"/>
          </a:xfrm>
          <a:prstGeom prst="rect">
            <a:avLst/>
          </a:prstGeom>
          <a:noFill/>
        </p:spPr>
        <p:txBody>
          <a:bodyPr wrap="square">
            <a:spAutoFit/>
          </a:bodyPr>
          <a:lstStyle/>
          <a:p>
            <a:r>
              <a:rPr lang="en-US" dirty="0"/>
              <a:t>During these first two sessions students immerse themselves in the core concepts that underpin every GIS work: spatial data models, coordinate reference systems, and emerging standards such as the Open Geospatial Consortium’s (OGC) APIs. Concurrently, they craft a personal GIS vision statement, articulating the problems they hope to solve and the values that will guide their research. This exercise encourages a holistic view - seeing the project not just as a set of tasks but as part of a larger purpose. By reflecting on what motivates them, students can more clearly frame their research questions, ensuring that the methodology that follows stays aligned with a coherent objective based framework.</a:t>
            </a:r>
          </a:p>
        </p:txBody>
      </p:sp>
      <p:graphicFrame>
        <p:nvGraphicFramePr>
          <p:cNvPr id="7" name="Table 6">
            <a:extLst>
              <a:ext uri="{FF2B5EF4-FFF2-40B4-BE49-F238E27FC236}">
                <a16:creationId xmlns:a16="http://schemas.microsoft.com/office/drawing/2014/main" id="{3DD722E1-3C3D-B190-B580-FBD148E11E06}"/>
              </a:ext>
            </a:extLst>
          </p:cNvPr>
          <p:cNvGraphicFramePr>
            <a:graphicFrameLocks noGrp="1"/>
          </p:cNvGraphicFramePr>
          <p:nvPr>
            <p:extLst>
              <p:ext uri="{D42A27DB-BD31-4B8C-83A1-F6EECF244321}">
                <p14:modId xmlns:p14="http://schemas.microsoft.com/office/powerpoint/2010/main" val="2961805620"/>
              </p:ext>
            </p:extLst>
          </p:nvPr>
        </p:nvGraphicFramePr>
        <p:xfrm>
          <a:off x="495300" y="4114800"/>
          <a:ext cx="11201400" cy="1850048"/>
        </p:xfrm>
        <a:graphic>
          <a:graphicData uri="http://schemas.openxmlformats.org/drawingml/2006/table">
            <a:tbl>
              <a:tblPr/>
              <a:tblGrid>
                <a:gridCol w="2240280">
                  <a:extLst>
                    <a:ext uri="{9D8B030D-6E8A-4147-A177-3AD203B41FA5}">
                      <a16:colId xmlns:a16="http://schemas.microsoft.com/office/drawing/2014/main" val="4223359690"/>
                    </a:ext>
                  </a:extLst>
                </a:gridCol>
                <a:gridCol w="2240280">
                  <a:extLst>
                    <a:ext uri="{9D8B030D-6E8A-4147-A177-3AD203B41FA5}">
                      <a16:colId xmlns:a16="http://schemas.microsoft.com/office/drawing/2014/main" val="900643801"/>
                    </a:ext>
                  </a:extLst>
                </a:gridCol>
                <a:gridCol w="2240280">
                  <a:extLst>
                    <a:ext uri="{9D8B030D-6E8A-4147-A177-3AD203B41FA5}">
                      <a16:colId xmlns:a16="http://schemas.microsoft.com/office/drawing/2014/main" val="912825342"/>
                    </a:ext>
                  </a:extLst>
                </a:gridCol>
                <a:gridCol w="2240280">
                  <a:extLst>
                    <a:ext uri="{9D8B030D-6E8A-4147-A177-3AD203B41FA5}">
                      <a16:colId xmlns:a16="http://schemas.microsoft.com/office/drawing/2014/main" val="2486438390"/>
                    </a:ext>
                  </a:extLst>
                </a:gridCol>
                <a:gridCol w="2240280">
                  <a:extLst>
                    <a:ext uri="{9D8B030D-6E8A-4147-A177-3AD203B41FA5}">
                      <a16:colId xmlns:a16="http://schemas.microsoft.com/office/drawing/2014/main" val="3458470536"/>
                    </a:ext>
                  </a:extLst>
                </a:gridCol>
              </a:tblGrid>
              <a:tr h="71803">
                <a:tc>
                  <a:txBody>
                    <a:bodyPr/>
                    <a:lstStyle/>
                    <a:p>
                      <a:pPr>
                        <a:buNone/>
                      </a:pPr>
                      <a:r>
                        <a:rPr lang="en-US" sz="1200">
                          <a:effectLst/>
                        </a:rPr>
                        <a:t>Weeks</a:t>
                      </a:r>
                    </a:p>
                  </a:txBody>
                  <a:tcPr marL="7589" marR="7589" marT="3794" marB="37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effectLst/>
                        </a:rPr>
                        <a:t>Leadership Theme</a:t>
                      </a:r>
                    </a:p>
                  </a:txBody>
                  <a:tcPr marL="7589" marR="7589" marT="3794" marB="37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b="1">
                          <a:effectLst/>
                        </a:rPr>
                        <a:t>Objective</a:t>
                      </a:r>
                      <a:endParaRPr lang="en-US" sz="1200">
                        <a:effectLst/>
                      </a:endParaRPr>
                    </a:p>
                  </a:txBody>
                  <a:tcPr marL="7589" marR="7589" marT="3794" marB="37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b="1">
                          <a:effectLst/>
                        </a:rPr>
                        <a:t>Activity</a:t>
                      </a:r>
                      <a:endParaRPr lang="en-US" sz="1200">
                        <a:effectLst/>
                      </a:endParaRPr>
                    </a:p>
                  </a:txBody>
                  <a:tcPr marL="7589" marR="7589" marT="3794" marB="37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b="1">
                          <a:effectLst/>
                        </a:rPr>
                        <a:t>Assessment</a:t>
                      </a:r>
                      <a:endParaRPr lang="en-US" sz="1200">
                        <a:effectLst/>
                      </a:endParaRPr>
                    </a:p>
                  </a:txBody>
                  <a:tcPr marL="7589" marR="7589" marT="3794" marB="37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4656421"/>
                  </a:ext>
                </a:extLst>
              </a:tr>
              <a:tr h="1011929">
                <a:tc>
                  <a:txBody>
                    <a:bodyPr/>
                    <a:lstStyle/>
                    <a:p>
                      <a:pPr>
                        <a:buNone/>
                      </a:pPr>
                      <a:r>
                        <a:rPr lang="en-US" sz="1200" b="1" dirty="0"/>
                        <a:t>1‑2</a:t>
                      </a:r>
                      <a:endParaRPr lang="en-US" sz="1200" dirty="0"/>
                    </a:p>
                  </a:txBody>
                  <a:tcPr marL="13660" marR="13660"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i="1"/>
                        <a:t>Foundations &amp; Vision</a:t>
                      </a:r>
                      <a:endParaRPr lang="en-US" sz="1200"/>
                    </a:p>
                  </a:txBody>
                  <a:tcPr marL="13660" marR="13660"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 Articulate a personal GIS vision that aligns with class goals.</a:t>
                      </a:r>
                      <a:br>
                        <a:rPr lang="en-US" sz="1200"/>
                      </a:br>
                      <a:r>
                        <a:rPr lang="en-US" sz="1200"/>
                        <a:t>• Demonstrate understanding of key GIS concepts (data models, CRS, emerging standards).</a:t>
                      </a:r>
                    </a:p>
                  </a:txBody>
                  <a:tcPr marL="13660" marR="13660"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 </a:t>
                      </a:r>
                      <a:r>
                        <a:rPr lang="en-US" sz="1200" b="1" dirty="0"/>
                        <a:t>Vision‑Statement Workshop</a:t>
                      </a:r>
                      <a:r>
                        <a:rPr lang="en-US" sz="1200" dirty="0"/>
                        <a:t>: Students draft a 300‑word statement and present it to the class, receiving peer feedback. </a:t>
                      </a:r>
                      <a:br>
                        <a:rPr lang="en-US" sz="1200" dirty="0"/>
                      </a:br>
                      <a:r>
                        <a:rPr lang="en-US" sz="1200" dirty="0"/>
                        <a:t>• </a:t>
                      </a:r>
                      <a:r>
                        <a:rPr lang="en-US" sz="1200" b="1" dirty="0"/>
                        <a:t>Concept‑Mapping Exercise</a:t>
                      </a:r>
                      <a:r>
                        <a:rPr lang="en-US" sz="1200" dirty="0"/>
                        <a:t>: Create a mind‑map linking GIS fundamentals to their research question.</a:t>
                      </a:r>
                    </a:p>
                  </a:txBody>
                  <a:tcPr marL="13660" marR="13660"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 </a:t>
                      </a:r>
                      <a:r>
                        <a:rPr lang="en-US" sz="1200" b="1" dirty="0"/>
                        <a:t>Vision‑Statement Rubric</a:t>
                      </a:r>
                      <a:r>
                        <a:rPr lang="en-US" sz="1200" dirty="0"/>
                        <a:t> (clarity, relevance, originality). </a:t>
                      </a:r>
                      <a:br>
                        <a:rPr lang="en-US" sz="1200" dirty="0"/>
                      </a:br>
                      <a:r>
                        <a:rPr lang="en-US" sz="1200" dirty="0"/>
                        <a:t>• </a:t>
                      </a:r>
                      <a:r>
                        <a:rPr lang="en-US" sz="1200" b="1" dirty="0"/>
                        <a:t>Concept‑Map Checklist</a:t>
                      </a:r>
                      <a:r>
                        <a:rPr lang="en-US" sz="1200" dirty="0"/>
                        <a:t> (correct terminology, logical structure).</a:t>
                      </a:r>
                    </a:p>
                  </a:txBody>
                  <a:tcPr marL="13660" marR="13660"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4292636"/>
                  </a:ext>
                </a:extLst>
              </a:tr>
            </a:tbl>
          </a:graphicData>
        </a:graphic>
      </p:graphicFrame>
    </p:spTree>
    <p:extLst>
      <p:ext uri="{BB962C8B-B14F-4D97-AF65-F5344CB8AC3E}">
        <p14:creationId xmlns:p14="http://schemas.microsoft.com/office/powerpoint/2010/main" val="41497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D6D98-8F3D-8DCC-73D9-FD42B34262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723D8C-07D3-6C37-4586-4F21EDBEFC9E}"/>
              </a:ext>
            </a:extLst>
          </p:cNvPr>
          <p:cNvSpPr>
            <a:spLocks noGrp="1"/>
          </p:cNvSpPr>
          <p:nvPr>
            <p:ph type="title"/>
          </p:nvPr>
        </p:nvSpPr>
        <p:spPr/>
        <p:txBody>
          <a:bodyPr/>
          <a:lstStyle/>
          <a:p>
            <a:r>
              <a:rPr lang="en-US" dirty="0"/>
              <a:t>Week 1 - Foundations of GIS Leadership</a:t>
            </a:r>
          </a:p>
        </p:txBody>
      </p:sp>
      <p:graphicFrame>
        <p:nvGraphicFramePr>
          <p:cNvPr id="5" name="Table 4">
            <a:extLst>
              <a:ext uri="{FF2B5EF4-FFF2-40B4-BE49-F238E27FC236}">
                <a16:creationId xmlns:a16="http://schemas.microsoft.com/office/drawing/2014/main" id="{20B43B0E-6692-AF36-1B53-A1B18B5068D0}"/>
              </a:ext>
            </a:extLst>
          </p:cNvPr>
          <p:cNvGraphicFramePr>
            <a:graphicFrameLocks noGrp="1"/>
          </p:cNvGraphicFramePr>
          <p:nvPr/>
        </p:nvGraphicFramePr>
        <p:xfrm>
          <a:off x="838200" y="2908205"/>
          <a:ext cx="10515600" cy="2180146"/>
        </p:xfrm>
        <a:graphic>
          <a:graphicData uri="http://schemas.openxmlformats.org/drawingml/2006/table">
            <a:tbl>
              <a:tblPr firstRow="1" firstCol="1" bandRow="1">
                <a:tableStyleId>{3B4B98B0-60AC-42C2-AFA5-B58CD77FA1E5}</a:tableStyleId>
              </a:tblPr>
              <a:tblGrid>
                <a:gridCol w="2628900">
                  <a:extLst>
                    <a:ext uri="{9D8B030D-6E8A-4147-A177-3AD203B41FA5}">
                      <a16:colId xmlns:a16="http://schemas.microsoft.com/office/drawing/2014/main" val="4148744499"/>
                    </a:ext>
                  </a:extLst>
                </a:gridCol>
                <a:gridCol w="2628900">
                  <a:extLst>
                    <a:ext uri="{9D8B030D-6E8A-4147-A177-3AD203B41FA5}">
                      <a16:colId xmlns:a16="http://schemas.microsoft.com/office/drawing/2014/main" val="1120963629"/>
                    </a:ext>
                  </a:extLst>
                </a:gridCol>
                <a:gridCol w="2628900">
                  <a:extLst>
                    <a:ext uri="{9D8B030D-6E8A-4147-A177-3AD203B41FA5}">
                      <a16:colId xmlns:a16="http://schemas.microsoft.com/office/drawing/2014/main" val="1079100533"/>
                    </a:ext>
                  </a:extLst>
                </a:gridCol>
                <a:gridCol w="2628900">
                  <a:extLst>
                    <a:ext uri="{9D8B030D-6E8A-4147-A177-3AD203B41FA5}">
                      <a16:colId xmlns:a16="http://schemas.microsoft.com/office/drawing/2014/main" val="3412358379"/>
                    </a:ext>
                  </a:extLst>
                </a:gridCol>
              </a:tblGrid>
              <a:tr h="0">
                <a:tc>
                  <a:txBody>
                    <a:bodyPr/>
                    <a:lstStyle/>
                    <a:p>
                      <a:pPr marL="0" marR="0">
                        <a:lnSpc>
                          <a:spcPct val="115000"/>
                        </a:lnSpc>
                        <a:spcAft>
                          <a:spcPts val="800"/>
                        </a:spcAft>
                        <a:buNone/>
                      </a:pPr>
                      <a:r>
                        <a:rPr lang="en-US" sz="1200" kern="100">
                          <a:effectLst/>
                        </a:rPr>
                        <a:t>Session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Objective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Key Activities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Assessment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extLst>
                  <a:ext uri="{0D108BD9-81ED-4DB2-BD59-A6C34878D82A}">
                    <a16:rowId xmlns:a16="http://schemas.microsoft.com/office/drawing/2014/main" val="797905836"/>
                  </a:ext>
                </a:extLst>
              </a:tr>
              <a:tr h="0">
                <a:tc>
                  <a:txBody>
                    <a:bodyPr/>
                    <a:lstStyle/>
                    <a:p>
                      <a:pPr marL="0" marR="0">
                        <a:lnSpc>
                          <a:spcPct val="115000"/>
                        </a:lnSpc>
                        <a:spcAft>
                          <a:spcPts val="800"/>
                        </a:spcAft>
                        <a:buNone/>
                      </a:pPr>
                      <a:r>
                        <a:rPr lang="en-US" sz="1200" kern="100">
                          <a:effectLst/>
                        </a:rPr>
                        <a:t>Mon 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Define GIS leadership vs technical mastery</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 15 min lecture: leadership models (Transformational, Situational). • 10 min Q&amp;A. • 25 min breakout: craft personal leadership mission.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1‑sentence mission submitted on the learning platform.</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568954915"/>
                  </a:ext>
                </a:extLst>
              </a:tr>
              <a:tr h="0">
                <a:tc>
                  <a:txBody>
                    <a:bodyPr/>
                    <a:lstStyle/>
                    <a:p>
                      <a:pPr marL="0" marR="0">
                        <a:lnSpc>
                          <a:spcPct val="115000"/>
                        </a:lnSpc>
                        <a:spcAft>
                          <a:spcPts val="800"/>
                        </a:spcAft>
                        <a:buNone/>
                      </a:pPr>
                      <a:r>
                        <a:rPr lang="en-US" sz="1200" kern="100">
                          <a:effectLst/>
                        </a:rPr>
                        <a:t>Wed 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Map the course architecture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 20 min walkthrough of curriculum timeline. • 15 min group brainstorm: career pathways. • 35 min “Leadership Avatar” exercise: choose style, note strengths/weaknesses.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dirty="0">
                          <a:effectLst/>
                        </a:rPr>
                        <a:t>Avatar diagram + brief reflection.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884993499"/>
                  </a:ext>
                </a:extLst>
              </a:tr>
            </a:tbl>
          </a:graphicData>
        </a:graphic>
      </p:graphicFrame>
    </p:spTree>
    <p:extLst>
      <p:ext uri="{BB962C8B-B14F-4D97-AF65-F5344CB8AC3E}">
        <p14:creationId xmlns:p14="http://schemas.microsoft.com/office/powerpoint/2010/main" val="183133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19359-376F-C48A-9B5C-C55006F713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C8D0E1-1906-45B1-74FD-F584FD45D83B}"/>
              </a:ext>
            </a:extLst>
          </p:cNvPr>
          <p:cNvSpPr>
            <a:spLocks noGrp="1"/>
          </p:cNvSpPr>
          <p:nvPr>
            <p:ph type="title"/>
          </p:nvPr>
        </p:nvSpPr>
        <p:spPr/>
        <p:txBody>
          <a:bodyPr>
            <a:normAutofit/>
          </a:bodyPr>
          <a:lstStyle/>
          <a:p>
            <a:r>
              <a:rPr lang="en-US" dirty="0"/>
              <a:t>Week 2 - Design/Scoping &amp; Data Management</a:t>
            </a:r>
          </a:p>
        </p:txBody>
      </p:sp>
      <p:graphicFrame>
        <p:nvGraphicFramePr>
          <p:cNvPr id="4" name="Table 3">
            <a:extLst>
              <a:ext uri="{FF2B5EF4-FFF2-40B4-BE49-F238E27FC236}">
                <a16:creationId xmlns:a16="http://schemas.microsoft.com/office/drawing/2014/main" id="{442511A2-E811-CD48-675C-68B7602F8977}"/>
              </a:ext>
            </a:extLst>
          </p:cNvPr>
          <p:cNvGraphicFramePr>
            <a:graphicFrameLocks noGrp="1"/>
          </p:cNvGraphicFramePr>
          <p:nvPr>
            <p:extLst>
              <p:ext uri="{D42A27DB-BD31-4B8C-83A1-F6EECF244321}">
                <p14:modId xmlns:p14="http://schemas.microsoft.com/office/powerpoint/2010/main" val="916882386"/>
              </p:ext>
            </p:extLst>
          </p:nvPr>
        </p:nvGraphicFramePr>
        <p:xfrm>
          <a:off x="838200" y="1825625"/>
          <a:ext cx="10515600" cy="4375953"/>
        </p:xfrm>
        <a:graphic>
          <a:graphicData uri="http://schemas.openxmlformats.org/drawingml/2006/table">
            <a:tbl>
              <a:tblPr firstRow="1" firstCol="1" bandRow="1">
                <a:tableStyleId>{3B4B98B0-60AC-42C2-AFA5-B58CD77FA1E5}</a:tableStyleId>
              </a:tblPr>
              <a:tblGrid>
                <a:gridCol w="2628900">
                  <a:extLst>
                    <a:ext uri="{9D8B030D-6E8A-4147-A177-3AD203B41FA5}">
                      <a16:colId xmlns:a16="http://schemas.microsoft.com/office/drawing/2014/main" val="3337782708"/>
                    </a:ext>
                  </a:extLst>
                </a:gridCol>
                <a:gridCol w="2628900">
                  <a:extLst>
                    <a:ext uri="{9D8B030D-6E8A-4147-A177-3AD203B41FA5}">
                      <a16:colId xmlns:a16="http://schemas.microsoft.com/office/drawing/2014/main" val="979833320"/>
                    </a:ext>
                  </a:extLst>
                </a:gridCol>
                <a:gridCol w="2628900">
                  <a:extLst>
                    <a:ext uri="{9D8B030D-6E8A-4147-A177-3AD203B41FA5}">
                      <a16:colId xmlns:a16="http://schemas.microsoft.com/office/drawing/2014/main" val="4237236540"/>
                    </a:ext>
                  </a:extLst>
                </a:gridCol>
                <a:gridCol w="2628900">
                  <a:extLst>
                    <a:ext uri="{9D8B030D-6E8A-4147-A177-3AD203B41FA5}">
                      <a16:colId xmlns:a16="http://schemas.microsoft.com/office/drawing/2014/main" val="3702363407"/>
                    </a:ext>
                  </a:extLst>
                </a:gridCol>
              </a:tblGrid>
              <a:tr h="171057">
                <a:tc>
                  <a:txBody>
                    <a:bodyPr/>
                    <a:lstStyle/>
                    <a:p>
                      <a:pPr marL="0" marR="0">
                        <a:lnSpc>
                          <a:spcPct val="115000"/>
                        </a:lnSpc>
                        <a:spcAft>
                          <a:spcPts val="800"/>
                        </a:spcAft>
                        <a:buNone/>
                      </a:pPr>
                      <a:r>
                        <a:rPr lang="en-US" sz="900" kern="100">
                          <a:effectLst/>
                        </a:rPr>
                        <a:t>Session</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47210" marR="47210" marT="23605" marB="23605" anchor="ctr"/>
                </a:tc>
                <a:tc>
                  <a:txBody>
                    <a:bodyPr/>
                    <a:lstStyle/>
                    <a:p>
                      <a:pPr marL="0" marR="0">
                        <a:lnSpc>
                          <a:spcPct val="115000"/>
                        </a:lnSpc>
                        <a:spcAft>
                          <a:spcPts val="800"/>
                        </a:spcAft>
                        <a:buNone/>
                      </a:pPr>
                      <a:r>
                        <a:rPr lang="en-US" sz="900" kern="100">
                          <a:effectLst/>
                        </a:rPr>
                        <a:t>Learning Objective</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47210" marR="47210" marT="23605" marB="23605" anchor="ctr"/>
                </a:tc>
                <a:tc>
                  <a:txBody>
                    <a:bodyPr/>
                    <a:lstStyle/>
                    <a:p>
                      <a:pPr marL="0" marR="0">
                        <a:lnSpc>
                          <a:spcPct val="115000"/>
                        </a:lnSpc>
                        <a:spcAft>
                          <a:spcPts val="800"/>
                        </a:spcAft>
                        <a:buNone/>
                      </a:pPr>
                      <a:r>
                        <a:rPr lang="en-US" sz="900" kern="100">
                          <a:effectLst/>
                        </a:rPr>
                        <a:t>Key Activities</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47210" marR="47210" marT="23605" marB="23605" anchor="ctr"/>
                </a:tc>
                <a:tc>
                  <a:txBody>
                    <a:bodyPr/>
                    <a:lstStyle/>
                    <a:p>
                      <a:pPr marL="0" marR="0">
                        <a:lnSpc>
                          <a:spcPct val="115000"/>
                        </a:lnSpc>
                        <a:spcAft>
                          <a:spcPts val="800"/>
                        </a:spcAft>
                        <a:buNone/>
                      </a:pPr>
                      <a:r>
                        <a:rPr lang="en-US" sz="900" kern="100">
                          <a:effectLst/>
                        </a:rPr>
                        <a:t>Assessment</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47210" marR="47210" marT="23605" marB="23605" anchor="ctr"/>
                </a:tc>
                <a:extLst>
                  <a:ext uri="{0D108BD9-81ED-4DB2-BD59-A6C34878D82A}">
                    <a16:rowId xmlns:a16="http://schemas.microsoft.com/office/drawing/2014/main" val="1566275849"/>
                  </a:ext>
                </a:extLst>
              </a:tr>
              <a:tr h="1699242">
                <a:tc>
                  <a:txBody>
                    <a:bodyPr/>
                    <a:lstStyle/>
                    <a:p>
                      <a:pPr marL="0" marR="0">
                        <a:lnSpc>
                          <a:spcPct val="115000"/>
                        </a:lnSpc>
                        <a:spcAft>
                          <a:spcPts val="800"/>
                        </a:spcAft>
                        <a:buNone/>
                      </a:pPr>
                      <a:r>
                        <a:rPr lang="en-US" sz="900" kern="100" dirty="0">
                          <a:effectLst/>
                        </a:rPr>
                        <a:t>Mon 2 (Design &amp; Scoping)</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01" marR="5901" marT="5901" marB="5901" anchor="ctr"/>
                </a:tc>
                <a:tc>
                  <a:txBody>
                    <a:bodyPr/>
                    <a:lstStyle/>
                    <a:p>
                      <a:pPr marL="0" marR="0">
                        <a:lnSpc>
                          <a:spcPct val="115000"/>
                        </a:lnSpc>
                        <a:spcAft>
                          <a:spcPts val="800"/>
                        </a:spcAft>
                        <a:buNone/>
                      </a:pPr>
                      <a:r>
                        <a:rPr lang="en-US" sz="900" kern="100">
                          <a:effectLst/>
                        </a:rPr>
                        <a:t>• Define the problem and articulate clear, measurable project objectives.</a:t>
                      </a:r>
                      <a:br>
                        <a:rPr lang="en-US" sz="900" kern="100">
                          <a:effectLst/>
                        </a:rPr>
                      </a:br>
                      <a:r>
                        <a:rPr lang="en-US" sz="900" kern="100">
                          <a:effectLst/>
                        </a:rPr>
                        <a:t>• Align scope with strategic priorities (portfolio, governance, and technical constraints).</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5901" marR="5901" marT="5901" marB="5901" anchor="ctr"/>
                </a:tc>
                <a:tc>
                  <a:txBody>
                    <a:bodyPr/>
                    <a:lstStyle/>
                    <a:p>
                      <a:pPr marL="0" marR="0">
                        <a:lnSpc>
                          <a:spcPct val="115000"/>
                        </a:lnSpc>
                        <a:spcAft>
                          <a:spcPts val="800"/>
                        </a:spcAft>
                        <a:buNone/>
                      </a:pPr>
                      <a:r>
                        <a:rPr lang="en-US" sz="900" kern="100">
                          <a:effectLst/>
                        </a:rPr>
                        <a:t>1. Problem‑definition workshop (30 min). </a:t>
                      </a:r>
                      <a:br>
                        <a:rPr lang="en-US" sz="900" kern="100">
                          <a:effectLst/>
                        </a:rPr>
                      </a:br>
                      <a:r>
                        <a:rPr lang="en-US" sz="900" kern="100">
                          <a:effectLst/>
                        </a:rPr>
                        <a:t>- Students break into pairs and draft a “Problem Statement” template (what, why, stakeholders). </a:t>
                      </a:r>
                      <a:br>
                        <a:rPr lang="en-US" sz="900" kern="100">
                          <a:effectLst/>
                        </a:rPr>
                      </a:br>
                      <a:r>
                        <a:rPr lang="en-US" sz="900" kern="100">
                          <a:effectLst/>
                        </a:rPr>
                        <a:t>2. Use‑case creation (30 min). </a:t>
                      </a:r>
                      <a:br>
                        <a:rPr lang="en-US" sz="900" kern="100">
                          <a:effectLst/>
                        </a:rPr>
                      </a:br>
                      <a:r>
                        <a:rPr lang="en-US" sz="900" kern="100">
                          <a:effectLst/>
                        </a:rPr>
                        <a:t>- Each pair writes a 3‑sentence use case that maps the problem to a concrete GIS solution. </a:t>
                      </a:r>
                      <a:br>
                        <a:rPr lang="en-US" sz="900" kern="100">
                          <a:effectLst/>
                        </a:rPr>
                      </a:br>
                      <a:r>
                        <a:rPr lang="en-US" sz="900" kern="100">
                          <a:effectLst/>
                        </a:rPr>
                        <a:t>3. Stakeholder impact matrix (20 min). </a:t>
                      </a:r>
                      <a:br>
                        <a:rPr lang="en-US" sz="900" kern="100">
                          <a:effectLst/>
                        </a:rPr>
                      </a:br>
                      <a:r>
                        <a:rPr lang="en-US" sz="900" kern="100">
                          <a:effectLst/>
                        </a:rPr>
                        <a:t>- Pairs populate a simple matrix (Stakeholder, Interest, Influence, Expected Benefit).</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5901" marR="5901" marT="5901" marB="5901" anchor="ctr"/>
                </a:tc>
                <a:tc>
                  <a:txBody>
                    <a:bodyPr/>
                    <a:lstStyle/>
                    <a:p>
                      <a:pPr marL="0" marR="0">
                        <a:lnSpc>
                          <a:spcPct val="115000"/>
                        </a:lnSpc>
                        <a:spcAft>
                          <a:spcPts val="800"/>
                        </a:spcAft>
                        <a:buNone/>
                      </a:pPr>
                      <a:r>
                        <a:rPr lang="en-US" sz="900" kern="100">
                          <a:effectLst/>
                        </a:rPr>
                        <a:t>Submit a one‑page Project Charter (Problem Statement, Use Case, Stakeholder Matrix).</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5901" marR="5901" marT="5901" marB="5901" anchor="ctr"/>
                </a:tc>
                <a:extLst>
                  <a:ext uri="{0D108BD9-81ED-4DB2-BD59-A6C34878D82A}">
                    <a16:rowId xmlns:a16="http://schemas.microsoft.com/office/drawing/2014/main" val="2909053808"/>
                  </a:ext>
                </a:extLst>
              </a:tr>
              <a:tr h="2481038">
                <a:tc>
                  <a:txBody>
                    <a:bodyPr/>
                    <a:lstStyle/>
                    <a:p>
                      <a:pPr marL="0" marR="0">
                        <a:lnSpc>
                          <a:spcPct val="115000"/>
                        </a:lnSpc>
                        <a:spcAft>
                          <a:spcPts val="800"/>
                        </a:spcAft>
                        <a:buNone/>
                      </a:pPr>
                      <a:r>
                        <a:rPr lang="en-US" sz="900" kern="100" dirty="0">
                          <a:effectLst/>
                        </a:rPr>
                        <a:t>Wed 2 (Data Architecture &amp; Management)</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01" marR="5901" marT="5901" marB="5901" anchor="ctr"/>
                </a:tc>
                <a:tc>
                  <a:txBody>
                    <a:bodyPr/>
                    <a:lstStyle/>
                    <a:p>
                      <a:pPr marL="0" marR="0">
                        <a:lnSpc>
                          <a:spcPct val="115000"/>
                        </a:lnSpc>
                        <a:spcAft>
                          <a:spcPts val="800"/>
                        </a:spcAft>
                        <a:buNone/>
                      </a:pPr>
                      <a:r>
                        <a:rPr lang="en-US" sz="900" kern="100">
                          <a:effectLst/>
                        </a:rPr>
                        <a:t>• Identify required data assets (sources, formats, quality needs).</a:t>
                      </a:r>
                      <a:br>
                        <a:rPr lang="en-US" sz="900" kern="100">
                          <a:effectLst/>
                        </a:rPr>
                      </a:br>
                      <a:r>
                        <a:rPr lang="en-US" sz="900" kern="100">
                          <a:effectLst/>
                        </a:rPr>
                        <a:t>• Design a sustainable data‑management plan (metadata, storage, versioning, backups).</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5901" marR="5901" marT="5901" marB="5901" anchor="ctr"/>
                </a:tc>
                <a:tc>
                  <a:txBody>
                    <a:bodyPr/>
                    <a:lstStyle/>
                    <a:p>
                      <a:pPr marL="0" marR="0">
                        <a:lnSpc>
                          <a:spcPct val="115000"/>
                        </a:lnSpc>
                        <a:spcAft>
                          <a:spcPts val="800"/>
                        </a:spcAft>
                        <a:buNone/>
                      </a:pPr>
                      <a:r>
                        <a:rPr lang="en-US" sz="900" kern="100" dirty="0">
                          <a:effectLst/>
                        </a:rPr>
                        <a:t>1. Data‑needs questionnaire (15 min). </a:t>
                      </a:r>
                      <a:br>
                        <a:rPr lang="en-US" sz="900" kern="100" dirty="0">
                          <a:effectLst/>
                        </a:rPr>
                      </a:br>
                      <a:r>
                        <a:rPr lang="en-US" sz="900" kern="100" dirty="0">
                          <a:effectLst/>
                        </a:rPr>
                        <a:t>- Students list all spatial and non‑spatial data layers needed, note provenance, common constraints. </a:t>
                      </a:r>
                      <a:br>
                        <a:rPr lang="en-US" sz="900" kern="100" dirty="0">
                          <a:effectLst/>
                        </a:rPr>
                      </a:br>
                      <a:r>
                        <a:rPr lang="en-US" sz="900" kern="100" dirty="0">
                          <a:effectLst/>
                        </a:rPr>
                        <a:t>2. Inventory audit (25 min). </a:t>
                      </a:r>
                      <a:br>
                        <a:rPr lang="en-US" sz="900" kern="100" dirty="0">
                          <a:effectLst/>
                        </a:rPr>
                      </a:br>
                      <a:r>
                        <a:rPr lang="en-US" sz="900" kern="100" dirty="0">
                          <a:effectLst/>
                        </a:rPr>
                        <a:t>- Using 20 minutes of a sample company data catalog, students assess completeness and quality. </a:t>
                      </a:r>
                      <a:br>
                        <a:rPr lang="en-US" sz="900" kern="100" dirty="0">
                          <a:effectLst/>
                        </a:rPr>
                      </a:br>
                      <a:r>
                        <a:rPr lang="en-US" sz="900" kern="100" dirty="0">
                          <a:effectLst/>
                        </a:rPr>
                        <a:t>3. Data‑management blueprint (30 min). </a:t>
                      </a:r>
                      <a:br>
                        <a:rPr lang="en-US" sz="900" kern="100" dirty="0">
                          <a:effectLst/>
                        </a:rPr>
                      </a:br>
                      <a:r>
                        <a:rPr lang="en-US" sz="900" kern="100" dirty="0">
                          <a:effectLst/>
                        </a:rPr>
                        <a:t>- Groups sketch a diagram that shows: </a:t>
                      </a:r>
                      <a:br>
                        <a:rPr lang="en-US" sz="900" kern="100" dirty="0">
                          <a:effectLst/>
                        </a:rPr>
                      </a:br>
                      <a:r>
                        <a:rPr lang="en-US" sz="900" kern="100" dirty="0">
                          <a:effectLst/>
                        </a:rPr>
                        <a:t>* Data storage tier (cloud, on‑prem, hybrid) </a:t>
                      </a:r>
                      <a:br>
                        <a:rPr lang="en-US" sz="900" kern="100" dirty="0">
                          <a:effectLst/>
                        </a:rPr>
                      </a:br>
                      <a:r>
                        <a:rPr lang="en-US" sz="900" kern="100" dirty="0">
                          <a:effectLst/>
                        </a:rPr>
                        <a:t>* Metadata standards (ISO 19115, FGDC) </a:t>
                      </a:r>
                      <a:br>
                        <a:rPr lang="en-US" sz="900" kern="100" dirty="0">
                          <a:effectLst/>
                        </a:rPr>
                      </a:br>
                      <a:r>
                        <a:rPr lang="en-US" sz="900" kern="100" dirty="0">
                          <a:effectLst/>
                        </a:rPr>
                        <a:t>* Versioning workflow (Git, Geospatial version control) </a:t>
                      </a:r>
                      <a:br>
                        <a:rPr lang="en-US" sz="900" kern="100" dirty="0">
                          <a:effectLst/>
                        </a:rPr>
                      </a:br>
                      <a:r>
                        <a:rPr lang="en-US" sz="900" kern="100" dirty="0">
                          <a:effectLst/>
                        </a:rPr>
                        <a:t>* Backup and disaster‑recovery cadence</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01" marR="5901" marT="5901" marB="5901" anchor="ctr"/>
                </a:tc>
                <a:tc>
                  <a:txBody>
                    <a:bodyPr/>
                    <a:lstStyle/>
                    <a:p>
                      <a:pPr marL="0" marR="0">
                        <a:lnSpc>
                          <a:spcPct val="115000"/>
                        </a:lnSpc>
                        <a:spcAft>
                          <a:spcPts val="800"/>
                        </a:spcAft>
                        <a:buNone/>
                      </a:pPr>
                      <a:r>
                        <a:rPr lang="en-US" sz="900" kern="100" dirty="0">
                          <a:effectLst/>
                        </a:rPr>
                        <a:t>Upload a PDF of the Data‑Management Blueprint and a one‑sentence explanation of the chosen storage model.</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901" marR="5901" marT="5901" marB="5901" anchor="ctr"/>
                </a:tc>
                <a:extLst>
                  <a:ext uri="{0D108BD9-81ED-4DB2-BD59-A6C34878D82A}">
                    <a16:rowId xmlns:a16="http://schemas.microsoft.com/office/drawing/2014/main" val="2519991998"/>
                  </a:ext>
                </a:extLst>
              </a:tr>
            </a:tbl>
          </a:graphicData>
        </a:graphic>
      </p:graphicFrame>
    </p:spTree>
    <p:extLst>
      <p:ext uri="{BB962C8B-B14F-4D97-AF65-F5344CB8AC3E}">
        <p14:creationId xmlns:p14="http://schemas.microsoft.com/office/powerpoint/2010/main" val="335108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CAF42-17C5-330E-5308-EFB1B280D2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8BF58C-4D0D-FED2-3F24-C761533E488D}"/>
              </a:ext>
            </a:extLst>
          </p:cNvPr>
          <p:cNvSpPr>
            <a:spLocks noGrp="1"/>
          </p:cNvSpPr>
          <p:nvPr>
            <p:ph type="title"/>
          </p:nvPr>
        </p:nvSpPr>
        <p:spPr/>
        <p:txBody>
          <a:bodyPr/>
          <a:lstStyle/>
          <a:p>
            <a:r>
              <a:rPr lang="en-US" dirty="0"/>
              <a:t>Week 3‑4: Strategic Project &amp; Portfolio Management</a:t>
            </a:r>
          </a:p>
        </p:txBody>
      </p:sp>
      <p:sp>
        <p:nvSpPr>
          <p:cNvPr id="4" name="TextBox 3">
            <a:extLst>
              <a:ext uri="{FF2B5EF4-FFF2-40B4-BE49-F238E27FC236}">
                <a16:creationId xmlns:a16="http://schemas.microsoft.com/office/drawing/2014/main" id="{D0440F4F-CA31-080A-16E5-C202DC72B3F5}"/>
              </a:ext>
            </a:extLst>
          </p:cNvPr>
          <p:cNvSpPr txBox="1"/>
          <p:nvPr/>
        </p:nvSpPr>
        <p:spPr>
          <a:xfrm>
            <a:off x="838200" y="2057400"/>
            <a:ext cx="10515600" cy="2031325"/>
          </a:xfrm>
          <a:prstGeom prst="rect">
            <a:avLst/>
          </a:prstGeom>
          <a:noFill/>
        </p:spPr>
        <p:txBody>
          <a:bodyPr wrap="square">
            <a:spAutoFit/>
          </a:bodyPr>
          <a:lstStyle/>
          <a:p>
            <a:r>
              <a:rPr lang="en-US" dirty="0"/>
              <a:t>Here the leadership module turns to the early phases of project design. Students learn to elicit stakeholder requirements, estimate budgets, and draft risk mitigation plans - all crucial steps that lend credibility to the research proposal. At the same time, they are introduced to portfolio‑level thinking: how a single GIS investigation fits into an organization’s broader data strategy. This dual lens helps them negotiate resource constraints with supervisors and justify time‑allocation decisions, turning what might otherwise be an academic exercise into a portfolio‑ready endeavor.</a:t>
            </a:r>
          </a:p>
        </p:txBody>
      </p:sp>
      <p:graphicFrame>
        <p:nvGraphicFramePr>
          <p:cNvPr id="3" name="Table 2">
            <a:extLst>
              <a:ext uri="{FF2B5EF4-FFF2-40B4-BE49-F238E27FC236}">
                <a16:creationId xmlns:a16="http://schemas.microsoft.com/office/drawing/2014/main" id="{F37F1117-4D18-7CE7-E1E6-AD3BB7DC5AD4}"/>
              </a:ext>
            </a:extLst>
          </p:cNvPr>
          <p:cNvGraphicFramePr>
            <a:graphicFrameLocks noGrp="1"/>
          </p:cNvGraphicFramePr>
          <p:nvPr>
            <p:extLst>
              <p:ext uri="{D42A27DB-BD31-4B8C-83A1-F6EECF244321}">
                <p14:modId xmlns:p14="http://schemas.microsoft.com/office/powerpoint/2010/main" val="325458631"/>
              </p:ext>
            </p:extLst>
          </p:nvPr>
        </p:nvGraphicFramePr>
        <p:xfrm>
          <a:off x="495300" y="4267200"/>
          <a:ext cx="11201400" cy="2032928"/>
        </p:xfrm>
        <a:graphic>
          <a:graphicData uri="http://schemas.openxmlformats.org/drawingml/2006/table">
            <a:tbl>
              <a:tblPr/>
              <a:tblGrid>
                <a:gridCol w="2240280">
                  <a:extLst>
                    <a:ext uri="{9D8B030D-6E8A-4147-A177-3AD203B41FA5}">
                      <a16:colId xmlns:a16="http://schemas.microsoft.com/office/drawing/2014/main" val="4223359690"/>
                    </a:ext>
                  </a:extLst>
                </a:gridCol>
                <a:gridCol w="2240280">
                  <a:extLst>
                    <a:ext uri="{9D8B030D-6E8A-4147-A177-3AD203B41FA5}">
                      <a16:colId xmlns:a16="http://schemas.microsoft.com/office/drawing/2014/main" val="900643801"/>
                    </a:ext>
                  </a:extLst>
                </a:gridCol>
                <a:gridCol w="2240280">
                  <a:extLst>
                    <a:ext uri="{9D8B030D-6E8A-4147-A177-3AD203B41FA5}">
                      <a16:colId xmlns:a16="http://schemas.microsoft.com/office/drawing/2014/main" val="912825342"/>
                    </a:ext>
                  </a:extLst>
                </a:gridCol>
                <a:gridCol w="2240280">
                  <a:extLst>
                    <a:ext uri="{9D8B030D-6E8A-4147-A177-3AD203B41FA5}">
                      <a16:colId xmlns:a16="http://schemas.microsoft.com/office/drawing/2014/main" val="2486438390"/>
                    </a:ext>
                  </a:extLst>
                </a:gridCol>
                <a:gridCol w="2240280">
                  <a:extLst>
                    <a:ext uri="{9D8B030D-6E8A-4147-A177-3AD203B41FA5}">
                      <a16:colId xmlns:a16="http://schemas.microsoft.com/office/drawing/2014/main" val="3458470536"/>
                    </a:ext>
                  </a:extLst>
                </a:gridCol>
              </a:tblGrid>
              <a:tr h="71803">
                <a:tc>
                  <a:txBody>
                    <a:bodyPr/>
                    <a:lstStyle/>
                    <a:p>
                      <a:pPr>
                        <a:buNone/>
                      </a:pPr>
                      <a:r>
                        <a:rPr lang="en-US" sz="1200">
                          <a:effectLst/>
                        </a:rPr>
                        <a:t>Weeks</a:t>
                      </a:r>
                    </a:p>
                  </a:txBody>
                  <a:tcPr marL="7589" marR="7589" marT="3794" marB="37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effectLst/>
                        </a:rPr>
                        <a:t>Leadership Theme</a:t>
                      </a:r>
                    </a:p>
                  </a:txBody>
                  <a:tcPr marL="7589" marR="7589" marT="3794" marB="37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b="1">
                          <a:effectLst/>
                        </a:rPr>
                        <a:t>Objective</a:t>
                      </a:r>
                      <a:endParaRPr lang="en-US" sz="1200">
                        <a:effectLst/>
                      </a:endParaRPr>
                    </a:p>
                  </a:txBody>
                  <a:tcPr marL="7589" marR="7589" marT="3794" marB="37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b="1">
                          <a:effectLst/>
                        </a:rPr>
                        <a:t>Activity</a:t>
                      </a:r>
                      <a:endParaRPr lang="en-US" sz="1200">
                        <a:effectLst/>
                      </a:endParaRPr>
                    </a:p>
                  </a:txBody>
                  <a:tcPr marL="7589" marR="7589" marT="3794" marB="37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b="1">
                          <a:effectLst/>
                        </a:rPr>
                        <a:t>Assessment</a:t>
                      </a:r>
                      <a:endParaRPr lang="en-US" sz="1200">
                        <a:effectLst/>
                      </a:endParaRPr>
                    </a:p>
                  </a:txBody>
                  <a:tcPr marL="7589" marR="7589" marT="3794" marB="37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4656421"/>
                  </a:ext>
                </a:extLst>
              </a:tr>
              <a:tr h="1067126">
                <a:tc>
                  <a:txBody>
                    <a:bodyPr/>
                    <a:lstStyle/>
                    <a:p>
                      <a:pPr>
                        <a:buNone/>
                      </a:pPr>
                      <a:r>
                        <a:rPr lang="en-US" sz="1200" b="1" dirty="0"/>
                        <a:t>3‑4</a:t>
                      </a:r>
                      <a:endParaRPr lang="en-US" sz="1200" dirty="0"/>
                    </a:p>
                  </a:txBody>
                  <a:tcPr marL="13660" marR="13660"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i="1" dirty="0"/>
                        <a:t>Strategic Project &amp; Portfolio Management</a:t>
                      </a:r>
                      <a:endParaRPr lang="en-US" sz="1200" dirty="0"/>
                    </a:p>
                  </a:txBody>
                  <a:tcPr marL="13660" marR="13660"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 Define stakeholder needs and prioritize requirements.</a:t>
                      </a:r>
                      <a:br>
                        <a:rPr lang="en-US" sz="1200" dirty="0"/>
                      </a:br>
                      <a:r>
                        <a:rPr lang="en-US" sz="1200" dirty="0"/>
                        <a:t>• Craft an initial project charter (scope, budget, risk outline).</a:t>
                      </a:r>
                    </a:p>
                  </a:txBody>
                  <a:tcPr marL="13660" marR="13660"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 </a:t>
                      </a:r>
                      <a:r>
                        <a:rPr lang="en-US" sz="1200" b="1"/>
                        <a:t>Stakeholder Interview Simulation</a:t>
                      </a:r>
                      <a:r>
                        <a:rPr lang="en-US" sz="1200"/>
                        <a:t>: Role‑play interviews with a mock stakeholder (peer or instructor). </a:t>
                      </a:r>
                      <a:br>
                        <a:rPr lang="en-US" sz="1200"/>
                      </a:br>
                      <a:r>
                        <a:rPr lang="en-US" sz="1200"/>
                        <a:t>• </a:t>
                      </a:r>
                      <a:r>
                        <a:rPr lang="en-US" sz="1200" b="1"/>
                        <a:t>Project Charter Draft</a:t>
                      </a:r>
                      <a:r>
                        <a:rPr lang="en-US" sz="1200"/>
                        <a:t>: Students fill a template covering vision, objectives, scope, constraints, high‑level risk, and budget.</a:t>
                      </a:r>
                    </a:p>
                  </a:txBody>
                  <a:tcPr marL="13660" marR="13660"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 </a:t>
                      </a:r>
                      <a:r>
                        <a:rPr lang="en-US" sz="1200" b="1" dirty="0"/>
                        <a:t>Charter Peer‑Review</a:t>
                      </a:r>
                      <a:r>
                        <a:rPr lang="en-US" sz="1200" dirty="0"/>
                        <a:t>: Each charter is graded on completeness, realism, and stakeholder alignment. </a:t>
                      </a:r>
                      <a:br>
                        <a:rPr lang="en-US" sz="1200" dirty="0"/>
                      </a:br>
                      <a:r>
                        <a:rPr lang="en-US" sz="1200" dirty="0"/>
                        <a:t>• </a:t>
                      </a:r>
                      <a:r>
                        <a:rPr lang="en-US" sz="1200" b="1" dirty="0"/>
                        <a:t>Stakeholder Interview Summary</a:t>
                      </a:r>
                      <a:r>
                        <a:rPr lang="en-US" sz="1200" dirty="0"/>
                        <a:t>: Students submit a short (≈200 words) reflection on insights gained and how they shape the charter.</a:t>
                      </a:r>
                    </a:p>
                  </a:txBody>
                  <a:tcPr marL="13660" marR="13660"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9565544"/>
                  </a:ext>
                </a:extLst>
              </a:tr>
            </a:tbl>
          </a:graphicData>
        </a:graphic>
      </p:graphicFrame>
    </p:spTree>
    <p:extLst>
      <p:ext uri="{BB962C8B-B14F-4D97-AF65-F5344CB8AC3E}">
        <p14:creationId xmlns:p14="http://schemas.microsoft.com/office/powerpoint/2010/main" val="36133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GIS Leadership Course Outline</a:t>
            </a:r>
          </a:p>
        </p:txBody>
      </p:sp>
      <p:sp>
        <p:nvSpPr>
          <p:cNvPr id="3" name="Content Placeholder 2"/>
          <p:cNvSpPr>
            <a:spLocks noGrp="1"/>
          </p:cNvSpPr>
          <p:nvPr>
            <p:ph idx="1"/>
          </p:nvPr>
        </p:nvSpPr>
        <p:spPr/>
        <p:txBody>
          <a:bodyPr>
            <a:normAutofit/>
          </a:bodyPr>
          <a:lstStyle/>
          <a:p>
            <a:r>
              <a:rPr lang="en-US" dirty="0"/>
              <a:t>WHY? </a:t>
            </a:r>
            <a:br>
              <a:rPr lang="en-US" dirty="0"/>
            </a:br>
            <a:r>
              <a:rPr lang="en-US" dirty="0"/>
              <a:t>“GIS Research + Project Management + Leadership”</a:t>
            </a:r>
          </a:p>
          <a:p>
            <a:r>
              <a:rPr lang="en-US" dirty="0"/>
              <a:t>GIS Leadership Program and Research Project Design Course</a:t>
            </a:r>
          </a:p>
          <a:p>
            <a:r>
              <a:rPr lang="en-US" dirty="0"/>
              <a:t>15‑Week GIS Leadership Program and Research Project Design Course</a:t>
            </a:r>
          </a:p>
          <a:p>
            <a:r>
              <a:rPr lang="en-US" dirty="0"/>
              <a:t>15‑Week GIS Leadership Program and Research Project Design Course</a:t>
            </a:r>
            <a:br>
              <a:rPr lang="en-US" dirty="0"/>
            </a:br>
            <a:r>
              <a:rPr lang="en-US" dirty="0"/>
              <a:t>Detailed Lesson Plan</a:t>
            </a:r>
          </a:p>
          <a:p>
            <a:r>
              <a:rPr lang="en-US" dirty="0"/>
              <a:t>15‑Week GIS Leadership Program - Detailed Lesson Plan Assessment &amp; Outcomes</a:t>
            </a:r>
          </a:p>
          <a:p>
            <a:r>
              <a:rPr lang="en-US" dirty="0"/>
              <a:t>15‑Week GIS Leadership Program - Detailed Lesson Plan Notes</a:t>
            </a:r>
          </a:p>
        </p:txBody>
      </p:sp>
    </p:spTree>
    <p:extLst>
      <p:ext uri="{BB962C8B-B14F-4D97-AF65-F5344CB8AC3E}">
        <p14:creationId xmlns:p14="http://schemas.microsoft.com/office/powerpoint/2010/main" val="68219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F23AA-92DE-670D-3703-F0F4AB0270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24D9EB-A708-8E9B-5745-F2A26ABE8281}"/>
              </a:ext>
            </a:extLst>
          </p:cNvPr>
          <p:cNvSpPr>
            <a:spLocks noGrp="1"/>
          </p:cNvSpPr>
          <p:nvPr>
            <p:ph type="title"/>
          </p:nvPr>
        </p:nvSpPr>
        <p:spPr/>
        <p:txBody>
          <a:bodyPr>
            <a:normAutofit/>
          </a:bodyPr>
          <a:lstStyle/>
          <a:p>
            <a:r>
              <a:rPr lang="en-US" dirty="0"/>
              <a:t>Week 3 - Strategic Project &amp; Portfolio Planning</a:t>
            </a:r>
          </a:p>
        </p:txBody>
      </p:sp>
      <p:graphicFrame>
        <p:nvGraphicFramePr>
          <p:cNvPr id="3" name="Table 2">
            <a:extLst>
              <a:ext uri="{FF2B5EF4-FFF2-40B4-BE49-F238E27FC236}">
                <a16:creationId xmlns:a16="http://schemas.microsoft.com/office/drawing/2014/main" id="{5C944306-A2EB-EFC4-3292-05390C31CE4F}"/>
              </a:ext>
            </a:extLst>
          </p:cNvPr>
          <p:cNvGraphicFramePr>
            <a:graphicFrameLocks noGrp="1"/>
          </p:cNvGraphicFramePr>
          <p:nvPr>
            <p:extLst>
              <p:ext uri="{D42A27DB-BD31-4B8C-83A1-F6EECF244321}">
                <p14:modId xmlns:p14="http://schemas.microsoft.com/office/powerpoint/2010/main" val="4067586780"/>
              </p:ext>
            </p:extLst>
          </p:nvPr>
        </p:nvGraphicFramePr>
        <p:xfrm>
          <a:off x="838200" y="3119247"/>
          <a:ext cx="10515600" cy="2180146"/>
        </p:xfrm>
        <a:graphic>
          <a:graphicData uri="http://schemas.openxmlformats.org/drawingml/2006/table">
            <a:tbl>
              <a:tblPr firstRow="1" firstCol="1" bandRow="1">
                <a:tableStyleId>{3B4B98B0-60AC-42C2-AFA5-B58CD77FA1E5}</a:tableStyleId>
              </a:tblPr>
              <a:tblGrid>
                <a:gridCol w="2628900">
                  <a:extLst>
                    <a:ext uri="{9D8B030D-6E8A-4147-A177-3AD203B41FA5}">
                      <a16:colId xmlns:a16="http://schemas.microsoft.com/office/drawing/2014/main" val="622151570"/>
                    </a:ext>
                  </a:extLst>
                </a:gridCol>
                <a:gridCol w="2628900">
                  <a:extLst>
                    <a:ext uri="{9D8B030D-6E8A-4147-A177-3AD203B41FA5}">
                      <a16:colId xmlns:a16="http://schemas.microsoft.com/office/drawing/2014/main" val="1461851355"/>
                    </a:ext>
                  </a:extLst>
                </a:gridCol>
                <a:gridCol w="2628900">
                  <a:extLst>
                    <a:ext uri="{9D8B030D-6E8A-4147-A177-3AD203B41FA5}">
                      <a16:colId xmlns:a16="http://schemas.microsoft.com/office/drawing/2014/main" val="664445257"/>
                    </a:ext>
                  </a:extLst>
                </a:gridCol>
                <a:gridCol w="2628900">
                  <a:extLst>
                    <a:ext uri="{9D8B030D-6E8A-4147-A177-3AD203B41FA5}">
                      <a16:colId xmlns:a16="http://schemas.microsoft.com/office/drawing/2014/main" val="1439173605"/>
                    </a:ext>
                  </a:extLst>
                </a:gridCol>
              </a:tblGrid>
              <a:tr h="0">
                <a:tc>
                  <a:txBody>
                    <a:bodyPr/>
                    <a:lstStyle/>
                    <a:p>
                      <a:pPr marL="0" marR="0">
                        <a:lnSpc>
                          <a:spcPct val="115000"/>
                        </a:lnSpc>
                        <a:spcAft>
                          <a:spcPts val="800"/>
                        </a:spcAft>
                        <a:buNone/>
                      </a:pPr>
                      <a:r>
                        <a:rPr lang="en-US" sz="1200" kern="100">
                          <a:effectLst/>
                        </a:rPr>
                        <a:t>Session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Objective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Activities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Assessment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extLst>
                  <a:ext uri="{0D108BD9-81ED-4DB2-BD59-A6C34878D82A}">
                    <a16:rowId xmlns:a16="http://schemas.microsoft.com/office/drawing/2014/main" val="1920552598"/>
                  </a:ext>
                </a:extLst>
              </a:tr>
              <a:tr h="0">
                <a:tc>
                  <a:txBody>
                    <a:bodyPr/>
                    <a:lstStyle/>
                    <a:p>
                      <a:pPr marL="0" marR="0">
                        <a:lnSpc>
                          <a:spcPct val="115000"/>
                        </a:lnSpc>
                        <a:spcAft>
                          <a:spcPts val="800"/>
                        </a:spcAft>
                        <a:buNone/>
                      </a:pPr>
                      <a:r>
                        <a:rPr lang="en-US" sz="1200" kern="100" dirty="0">
                          <a:effectLst/>
                        </a:rPr>
                        <a:t>Mon 3</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Select high‑impact GIS projects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 10 min theory: ROI, stakeholder value, feasibility. • 30 min case study: city ticket‑ing system. • 30 min team draft of a portfolio matrix.</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Portfolio matrix (Excel) + justification text.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587441363"/>
                  </a:ext>
                </a:extLst>
              </a:tr>
              <a:tr h="0">
                <a:tc>
                  <a:txBody>
                    <a:bodyPr/>
                    <a:lstStyle/>
                    <a:p>
                      <a:pPr marL="0" marR="0">
                        <a:lnSpc>
                          <a:spcPct val="115000"/>
                        </a:lnSpc>
                        <a:spcAft>
                          <a:spcPts val="800"/>
                        </a:spcAft>
                        <a:buNone/>
                      </a:pPr>
                      <a:r>
                        <a:rPr lang="en-US" sz="1200" kern="100" dirty="0">
                          <a:effectLst/>
                        </a:rPr>
                        <a:t>Wed 3</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Build a project charter</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 20 min template review (Objectives, Scope, Risks). • 40 min collaborative charter writing. • 10 min peer‑share.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dirty="0">
                          <a:effectLst/>
                        </a:rPr>
                        <a:t>Completed charter submitted.</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259048959"/>
                  </a:ext>
                </a:extLst>
              </a:tr>
            </a:tbl>
          </a:graphicData>
        </a:graphic>
      </p:graphicFrame>
    </p:spTree>
    <p:extLst>
      <p:ext uri="{BB962C8B-B14F-4D97-AF65-F5344CB8AC3E}">
        <p14:creationId xmlns:p14="http://schemas.microsoft.com/office/powerpoint/2010/main" val="258882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C9F95-AC92-6B2D-F002-CB974DB0BE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333780-E12F-284A-9EC8-EBCA3503B2A5}"/>
              </a:ext>
            </a:extLst>
          </p:cNvPr>
          <p:cNvSpPr>
            <a:spLocks noGrp="1"/>
          </p:cNvSpPr>
          <p:nvPr>
            <p:ph type="title"/>
          </p:nvPr>
        </p:nvSpPr>
        <p:spPr/>
        <p:txBody>
          <a:bodyPr>
            <a:normAutofit/>
          </a:bodyPr>
          <a:lstStyle/>
          <a:p>
            <a:r>
              <a:rPr lang="en-US" dirty="0"/>
              <a:t>Week 4 - Task Work Order Lifecycle</a:t>
            </a:r>
          </a:p>
        </p:txBody>
      </p:sp>
      <p:graphicFrame>
        <p:nvGraphicFramePr>
          <p:cNvPr id="3" name="Table 2">
            <a:extLst>
              <a:ext uri="{FF2B5EF4-FFF2-40B4-BE49-F238E27FC236}">
                <a16:creationId xmlns:a16="http://schemas.microsoft.com/office/drawing/2014/main" id="{0722601A-0A06-4CF8-FA82-563257980614}"/>
              </a:ext>
            </a:extLst>
          </p:cNvPr>
          <p:cNvGraphicFramePr>
            <a:graphicFrameLocks noGrp="1"/>
          </p:cNvGraphicFramePr>
          <p:nvPr>
            <p:extLst>
              <p:ext uri="{D42A27DB-BD31-4B8C-83A1-F6EECF244321}">
                <p14:modId xmlns:p14="http://schemas.microsoft.com/office/powerpoint/2010/main" val="2798252087"/>
              </p:ext>
            </p:extLst>
          </p:nvPr>
        </p:nvGraphicFramePr>
        <p:xfrm>
          <a:off x="838200" y="1825625"/>
          <a:ext cx="10515600" cy="4351338"/>
        </p:xfrm>
        <a:graphic>
          <a:graphicData uri="http://schemas.openxmlformats.org/drawingml/2006/table">
            <a:tbl>
              <a:tblPr firstRow="1" firstCol="1" bandRow="1">
                <a:tableStyleId>{3B4B98B0-60AC-42C2-AFA5-B58CD77FA1E5}</a:tableStyleId>
              </a:tblPr>
              <a:tblGrid>
                <a:gridCol w="2628900">
                  <a:extLst>
                    <a:ext uri="{9D8B030D-6E8A-4147-A177-3AD203B41FA5}">
                      <a16:colId xmlns:a16="http://schemas.microsoft.com/office/drawing/2014/main" val="679322174"/>
                    </a:ext>
                  </a:extLst>
                </a:gridCol>
                <a:gridCol w="2628900">
                  <a:extLst>
                    <a:ext uri="{9D8B030D-6E8A-4147-A177-3AD203B41FA5}">
                      <a16:colId xmlns:a16="http://schemas.microsoft.com/office/drawing/2014/main" val="2166888449"/>
                    </a:ext>
                  </a:extLst>
                </a:gridCol>
                <a:gridCol w="2628900">
                  <a:extLst>
                    <a:ext uri="{9D8B030D-6E8A-4147-A177-3AD203B41FA5}">
                      <a16:colId xmlns:a16="http://schemas.microsoft.com/office/drawing/2014/main" val="2023100358"/>
                    </a:ext>
                  </a:extLst>
                </a:gridCol>
                <a:gridCol w="2628900">
                  <a:extLst>
                    <a:ext uri="{9D8B030D-6E8A-4147-A177-3AD203B41FA5}">
                      <a16:colId xmlns:a16="http://schemas.microsoft.com/office/drawing/2014/main" val="3092101143"/>
                    </a:ext>
                  </a:extLst>
                </a:gridCol>
              </a:tblGrid>
              <a:tr h="234165">
                <a:tc>
                  <a:txBody>
                    <a:bodyPr/>
                    <a:lstStyle/>
                    <a:p>
                      <a:pPr marL="0" marR="0">
                        <a:lnSpc>
                          <a:spcPct val="115000"/>
                        </a:lnSpc>
                        <a:spcAft>
                          <a:spcPts val="800"/>
                        </a:spcAft>
                        <a:buNone/>
                      </a:pPr>
                      <a:r>
                        <a:rPr lang="en-US" sz="1000" kern="100">
                          <a:effectLst/>
                        </a:rPr>
                        <a:t>Session</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27" marR="64627" marT="32314" marB="32314" anchor="ctr"/>
                </a:tc>
                <a:tc>
                  <a:txBody>
                    <a:bodyPr/>
                    <a:lstStyle/>
                    <a:p>
                      <a:pPr marL="0" marR="0">
                        <a:lnSpc>
                          <a:spcPct val="115000"/>
                        </a:lnSpc>
                        <a:spcAft>
                          <a:spcPts val="800"/>
                        </a:spcAft>
                        <a:buNone/>
                      </a:pPr>
                      <a:r>
                        <a:rPr lang="en-US" sz="1000" kern="100">
                          <a:effectLst/>
                        </a:rPr>
                        <a:t>Learning Objectives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27" marR="64627" marT="32314" marB="32314" anchor="ctr"/>
                </a:tc>
                <a:tc>
                  <a:txBody>
                    <a:bodyPr/>
                    <a:lstStyle/>
                    <a:p>
                      <a:pPr marL="0" marR="0">
                        <a:lnSpc>
                          <a:spcPct val="115000"/>
                        </a:lnSpc>
                        <a:spcAft>
                          <a:spcPts val="800"/>
                        </a:spcAft>
                        <a:buNone/>
                      </a:pPr>
                      <a:r>
                        <a:rPr lang="en-US" sz="1000" kern="100">
                          <a:effectLst/>
                        </a:rPr>
                        <a:t>Key Activities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27" marR="64627" marT="32314" marB="32314" anchor="ctr"/>
                </a:tc>
                <a:tc>
                  <a:txBody>
                    <a:bodyPr/>
                    <a:lstStyle/>
                    <a:p>
                      <a:pPr marL="0" marR="0">
                        <a:lnSpc>
                          <a:spcPct val="115000"/>
                        </a:lnSpc>
                        <a:spcAft>
                          <a:spcPts val="800"/>
                        </a:spcAft>
                        <a:buNone/>
                      </a:pPr>
                      <a:r>
                        <a:rPr lang="en-US" sz="1000" kern="100">
                          <a:effectLst/>
                        </a:rPr>
                        <a:t>Assessment</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27" marR="64627" marT="32314" marB="32314" anchor="ctr"/>
                </a:tc>
                <a:extLst>
                  <a:ext uri="{0D108BD9-81ED-4DB2-BD59-A6C34878D82A}">
                    <a16:rowId xmlns:a16="http://schemas.microsoft.com/office/drawing/2014/main" val="1727940623"/>
                  </a:ext>
                </a:extLst>
              </a:tr>
              <a:tr h="2147772">
                <a:tc>
                  <a:txBody>
                    <a:bodyPr/>
                    <a:lstStyle/>
                    <a:p>
                      <a:pPr marL="0" marR="0">
                        <a:lnSpc>
                          <a:spcPct val="115000"/>
                        </a:lnSpc>
                        <a:spcAft>
                          <a:spcPts val="800"/>
                        </a:spcAft>
                        <a:buNone/>
                      </a:pPr>
                      <a:r>
                        <a:rPr lang="en-US" sz="1000" kern="100" dirty="0">
                          <a:effectLst/>
                        </a:rPr>
                        <a:t>Mon 4</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078" marR="8078" marT="8078" marB="8078" anchor="ctr"/>
                </a:tc>
                <a:tc>
                  <a:txBody>
                    <a:bodyPr/>
                    <a:lstStyle/>
                    <a:p>
                      <a:pPr marL="0" marR="0">
                        <a:lnSpc>
                          <a:spcPct val="115000"/>
                        </a:lnSpc>
                        <a:spcAft>
                          <a:spcPts val="800"/>
                        </a:spcAft>
                        <a:buNone/>
                      </a:pPr>
                      <a:r>
                        <a:rPr lang="en-US" sz="1000" kern="100">
                          <a:effectLst/>
                        </a:rPr>
                        <a:t>• 1) Describe what a Task Work Order (TWO) is and why it matters in a GIS team.</a:t>
                      </a:r>
                      <a:br>
                        <a:rPr lang="en-US" sz="1000" kern="100">
                          <a:effectLst/>
                        </a:rPr>
                      </a:br>
                      <a:r>
                        <a:rPr lang="en-US" sz="1000" kern="100">
                          <a:effectLst/>
                        </a:rPr>
                        <a:t>• 2) Identify the core data elements that must populate every TWO.</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8078" marR="8078" marT="8078" marB="8078" anchor="ctr"/>
                </a:tc>
                <a:tc>
                  <a:txBody>
                    <a:bodyPr/>
                    <a:lstStyle/>
                    <a:p>
                      <a:pPr marL="0" marR="0">
                        <a:lnSpc>
                          <a:spcPct val="115000"/>
                        </a:lnSpc>
                        <a:spcAft>
                          <a:spcPts val="800"/>
                        </a:spcAft>
                        <a:buNone/>
                      </a:pPr>
                      <a:r>
                        <a:rPr lang="en-US" sz="1000" kern="100">
                          <a:effectLst/>
                        </a:rPr>
                        <a:t>• Mini‑lecture (20 min): Anatomy of a TWO (request, description, priority, timeline, assignee, status, attachments, acceptance criteria).</a:t>
                      </a:r>
                      <a:br>
                        <a:rPr lang="en-US" sz="1000" kern="100">
                          <a:effectLst/>
                        </a:rPr>
                      </a:br>
                      <a:r>
                        <a:rPr lang="en-US" sz="1000" kern="100">
                          <a:effectLst/>
                        </a:rPr>
                        <a:t>• Live demo (20 min): Create a TWO in a popular ticketing system (e.g., Jira Service‑Desk, ServiceNow, or a custom SharePoint list).</a:t>
                      </a:r>
                      <a:br>
                        <a:rPr lang="en-US" sz="1000" kern="100">
                          <a:effectLst/>
                        </a:rPr>
                      </a:br>
                      <a:r>
                        <a:rPr lang="en-US" sz="1000" kern="100">
                          <a:effectLst/>
                        </a:rPr>
                        <a:t>• Group exercise (20 min): Map a real‑world GIS request (e.g., “Update flood‑plain shapefile for new zoning district”) to a TWO template.</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8078" marR="8078" marT="8078" marB="8078" anchor="ctr"/>
                </a:tc>
                <a:tc>
                  <a:txBody>
                    <a:bodyPr/>
                    <a:lstStyle/>
                    <a:p>
                      <a:pPr marL="0" marR="0">
                        <a:lnSpc>
                          <a:spcPct val="115000"/>
                        </a:lnSpc>
                        <a:spcAft>
                          <a:spcPts val="800"/>
                        </a:spcAft>
                        <a:buNone/>
                      </a:pPr>
                      <a:r>
                        <a:rPr lang="en-US" sz="1000" kern="100">
                          <a:effectLst/>
                        </a:rPr>
                        <a:t>Submission of a completed TWO template (PDF/Excel) matching the exercise scenario.</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8078" marR="8078" marT="8078" marB="8078" anchor="ctr"/>
                </a:tc>
                <a:extLst>
                  <a:ext uri="{0D108BD9-81ED-4DB2-BD59-A6C34878D82A}">
                    <a16:rowId xmlns:a16="http://schemas.microsoft.com/office/drawing/2014/main" val="2337307489"/>
                  </a:ext>
                </a:extLst>
              </a:tr>
              <a:tr h="1969401">
                <a:tc>
                  <a:txBody>
                    <a:bodyPr/>
                    <a:lstStyle/>
                    <a:p>
                      <a:pPr marL="0" marR="0">
                        <a:lnSpc>
                          <a:spcPct val="115000"/>
                        </a:lnSpc>
                        <a:spcAft>
                          <a:spcPts val="800"/>
                        </a:spcAft>
                        <a:buNone/>
                      </a:pPr>
                      <a:r>
                        <a:rPr lang="en-US" sz="1000" kern="100" dirty="0">
                          <a:effectLst/>
                        </a:rPr>
                        <a:t>Wed 4</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078" marR="8078" marT="8078" marB="8078" anchor="ctr"/>
                </a:tc>
                <a:tc>
                  <a:txBody>
                    <a:bodyPr/>
                    <a:lstStyle/>
                    <a:p>
                      <a:pPr marL="0" marR="0">
                        <a:lnSpc>
                          <a:spcPct val="115000"/>
                        </a:lnSpc>
                        <a:spcAft>
                          <a:spcPts val="800"/>
                        </a:spcAft>
                        <a:buNone/>
                      </a:pPr>
                      <a:r>
                        <a:rPr lang="en-US" sz="1000" kern="100">
                          <a:effectLst/>
                        </a:rPr>
                        <a:t>• 1) Understand the workflow from creation to resolution.</a:t>
                      </a:r>
                      <a:br>
                        <a:rPr lang="en-US" sz="1000" kern="100">
                          <a:effectLst/>
                        </a:rPr>
                      </a:br>
                      <a:r>
                        <a:rPr lang="en-US" sz="1000" kern="100">
                          <a:effectLst/>
                        </a:rPr>
                        <a:t>• 2) Learn best practices for communication, documentation, and quality assurance.</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8078" marR="8078" marT="8078" marB="8078" anchor="ctr"/>
                </a:tc>
                <a:tc>
                  <a:txBody>
                    <a:bodyPr/>
                    <a:lstStyle/>
                    <a:p>
                      <a:pPr marL="0" marR="0">
                        <a:lnSpc>
                          <a:spcPct val="115000"/>
                        </a:lnSpc>
                        <a:spcAft>
                          <a:spcPts val="800"/>
                        </a:spcAft>
                        <a:buNone/>
                      </a:pPr>
                      <a:r>
                        <a:rPr lang="en-US" sz="1000" kern="100">
                          <a:effectLst/>
                        </a:rPr>
                        <a:t>• Role‑play (30 min): Simulate a team meeting where a new TWO is reviewed, tasks are delegated, and acceptance criteria are clarified.</a:t>
                      </a:r>
                      <a:br>
                        <a:rPr lang="en-US" sz="1000" kern="100">
                          <a:effectLst/>
                        </a:rPr>
                      </a:br>
                      <a:r>
                        <a:rPr lang="en-US" sz="1000" kern="100">
                          <a:effectLst/>
                        </a:rPr>
                        <a:t>• Checklist creation (20 min): Draft an internal “TWO Hygiene” checklist that the GIS team will use before approving a new work order.</a:t>
                      </a:r>
                      <a:br>
                        <a:rPr lang="en-US" sz="1000" kern="100">
                          <a:effectLst/>
                        </a:rPr>
                      </a:br>
                      <a:r>
                        <a:rPr lang="en-US" sz="1000" kern="100">
                          <a:effectLst/>
                        </a:rPr>
                        <a:t>• Knowledge‑check (10 min): Quick multiple‑choice quiz on TWO terminology and process.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8078" marR="8078" marT="8078" marB="8078" anchor="ctr"/>
                </a:tc>
                <a:tc>
                  <a:txBody>
                    <a:bodyPr/>
                    <a:lstStyle/>
                    <a:p>
                      <a:pPr marL="0" marR="0">
                        <a:lnSpc>
                          <a:spcPct val="115000"/>
                        </a:lnSpc>
                        <a:spcAft>
                          <a:spcPts val="800"/>
                        </a:spcAft>
                        <a:buNone/>
                      </a:pPr>
                      <a:r>
                        <a:rPr lang="en-US" sz="1000" kern="100" dirty="0">
                          <a:effectLst/>
                        </a:rPr>
                        <a:t>Two deliverables: (a) the “TWO Hygiene” checklist (1 page) and (b) the quiz answer sheet.</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078" marR="8078" marT="8078" marB="8078" anchor="ctr"/>
                </a:tc>
                <a:extLst>
                  <a:ext uri="{0D108BD9-81ED-4DB2-BD59-A6C34878D82A}">
                    <a16:rowId xmlns:a16="http://schemas.microsoft.com/office/drawing/2014/main" val="941930114"/>
                  </a:ext>
                </a:extLst>
              </a:tr>
            </a:tbl>
          </a:graphicData>
        </a:graphic>
      </p:graphicFrame>
    </p:spTree>
    <p:extLst>
      <p:ext uri="{BB962C8B-B14F-4D97-AF65-F5344CB8AC3E}">
        <p14:creationId xmlns:p14="http://schemas.microsoft.com/office/powerpoint/2010/main" val="57352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1EEA3-2FA3-B469-B727-A1F840F7D2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B8A517-C53E-CF75-67D4-14DC38DE1C44}"/>
              </a:ext>
            </a:extLst>
          </p:cNvPr>
          <p:cNvSpPr>
            <a:spLocks noGrp="1"/>
          </p:cNvSpPr>
          <p:nvPr>
            <p:ph type="title"/>
          </p:nvPr>
        </p:nvSpPr>
        <p:spPr/>
        <p:txBody>
          <a:bodyPr/>
          <a:lstStyle/>
          <a:p>
            <a:r>
              <a:rPr lang="en-US" dirty="0"/>
              <a:t>Week 4 - Implementation &amp; Stakeholder Needs</a:t>
            </a:r>
          </a:p>
        </p:txBody>
      </p:sp>
      <p:graphicFrame>
        <p:nvGraphicFramePr>
          <p:cNvPr id="3" name="Table 2">
            <a:extLst>
              <a:ext uri="{FF2B5EF4-FFF2-40B4-BE49-F238E27FC236}">
                <a16:creationId xmlns:a16="http://schemas.microsoft.com/office/drawing/2014/main" id="{596DE8FB-C59A-F293-CA83-5788F0AF7575}"/>
              </a:ext>
            </a:extLst>
          </p:cNvPr>
          <p:cNvGraphicFramePr>
            <a:graphicFrameLocks noGrp="1"/>
          </p:cNvGraphicFramePr>
          <p:nvPr>
            <p:extLst>
              <p:ext uri="{D42A27DB-BD31-4B8C-83A1-F6EECF244321}">
                <p14:modId xmlns:p14="http://schemas.microsoft.com/office/powerpoint/2010/main" val="2834238979"/>
              </p:ext>
            </p:extLst>
          </p:nvPr>
        </p:nvGraphicFramePr>
        <p:xfrm>
          <a:off x="838200" y="1786792"/>
          <a:ext cx="10515600" cy="4388647"/>
        </p:xfrm>
        <a:graphic>
          <a:graphicData uri="http://schemas.openxmlformats.org/drawingml/2006/table">
            <a:tbl>
              <a:tblPr firstRow="1" firstCol="1" bandRow="1">
                <a:tableStyleId>{3B4B98B0-60AC-42C2-AFA5-B58CD77FA1E5}</a:tableStyleId>
              </a:tblPr>
              <a:tblGrid>
                <a:gridCol w="2628900">
                  <a:extLst>
                    <a:ext uri="{9D8B030D-6E8A-4147-A177-3AD203B41FA5}">
                      <a16:colId xmlns:a16="http://schemas.microsoft.com/office/drawing/2014/main" val="1748304131"/>
                    </a:ext>
                  </a:extLst>
                </a:gridCol>
                <a:gridCol w="2628900">
                  <a:extLst>
                    <a:ext uri="{9D8B030D-6E8A-4147-A177-3AD203B41FA5}">
                      <a16:colId xmlns:a16="http://schemas.microsoft.com/office/drawing/2014/main" val="1574552210"/>
                    </a:ext>
                  </a:extLst>
                </a:gridCol>
                <a:gridCol w="2628900">
                  <a:extLst>
                    <a:ext uri="{9D8B030D-6E8A-4147-A177-3AD203B41FA5}">
                      <a16:colId xmlns:a16="http://schemas.microsoft.com/office/drawing/2014/main" val="961443285"/>
                    </a:ext>
                  </a:extLst>
                </a:gridCol>
                <a:gridCol w="2628900">
                  <a:extLst>
                    <a:ext uri="{9D8B030D-6E8A-4147-A177-3AD203B41FA5}">
                      <a16:colId xmlns:a16="http://schemas.microsoft.com/office/drawing/2014/main" val="3727693995"/>
                    </a:ext>
                  </a:extLst>
                </a:gridCol>
              </a:tblGrid>
              <a:tr h="2175669">
                <a:tc>
                  <a:txBody>
                    <a:bodyPr/>
                    <a:lstStyle/>
                    <a:p>
                      <a:pPr marL="0" marR="0">
                        <a:lnSpc>
                          <a:spcPct val="115000"/>
                        </a:lnSpc>
                        <a:spcAft>
                          <a:spcPts val="800"/>
                        </a:spcAft>
                        <a:buNone/>
                      </a:pPr>
                      <a:r>
                        <a:rPr lang="en-US" sz="900" kern="100" dirty="0">
                          <a:effectLst/>
                        </a:rPr>
                        <a:t>Mon 4 (Implementation Planning)</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018" marR="7018" marT="7018" marB="7018" anchor="ctr"/>
                </a:tc>
                <a:tc>
                  <a:txBody>
                    <a:bodyPr/>
                    <a:lstStyle/>
                    <a:p>
                      <a:pPr marL="0" marR="0">
                        <a:lnSpc>
                          <a:spcPct val="115000"/>
                        </a:lnSpc>
                        <a:spcAft>
                          <a:spcPts val="800"/>
                        </a:spcAft>
                        <a:buNone/>
                      </a:pPr>
                      <a:r>
                        <a:rPr lang="en-US" sz="900" kern="100">
                          <a:effectLst/>
                        </a:rPr>
                        <a:t>• Translate design into a phased, deliverable‑focused plan.</a:t>
                      </a:r>
                      <a:br>
                        <a:rPr lang="en-US" sz="900" kern="100">
                          <a:effectLst/>
                        </a:rPr>
                      </a:br>
                      <a:r>
                        <a:rPr lang="en-US" sz="900" kern="100">
                          <a:effectLst/>
                        </a:rPr>
                        <a:t>• Establish success metrics (data quality, timeliness, usability).</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7018" marR="7018" marT="7018" marB="7018" anchor="ctr"/>
                </a:tc>
                <a:tc>
                  <a:txBody>
                    <a:bodyPr/>
                    <a:lstStyle/>
                    <a:p>
                      <a:pPr marL="0" marR="0">
                        <a:lnSpc>
                          <a:spcPct val="115000"/>
                        </a:lnSpc>
                        <a:spcAft>
                          <a:spcPts val="800"/>
                        </a:spcAft>
                        <a:buNone/>
                      </a:pPr>
                      <a:r>
                        <a:rPr lang="en-US" sz="900" kern="100">
                          <a:effectLst/>
                        </a:rPr>
                        <a:t>1. Work‑package decomposition (35 min). </a:t>
                      </a:r>
                      <a:br>
                        <a:rPr lang="en-US" sz="900" kern="100">
                          <a:effectLst/>
                        </a:rPr>
                      </a:br>
                      <a:r>
                        <a:rPr lang="en-US" sz="900" kern="100">
                          <a:effectLst/>
                        </a:rPr>
                        <a:t>- Using the charter, students create a Work‑Package List (WPL) with objectives, deliverables, timelines, and owners. </a:t>
                      </a:r>
                      <a:br>
                        <a:rPr lang="en-US" sz="900" kern="100">
                          <a:effectLst/>
                        </a:rPr>
                      </a:br>
                      <a:r>
                        <a:rPr lang="en-US" sz="900" kern="100">
                          <a:effectLst/>
                        </a:rPr>
                        <a:t>2. Quality gate definition (20 min). </a:t>
                      </a:r>
                      <a:br>
                        <a:rPr lang="en-US" sz="900" kern="100">
                          <a:effectLst/>
                        </a:rPr>
                      </a:br>
                      <a:r>
                        <a:rPr lang="en-US" sz="900" kern="100">
                          <a:effectLst/>
                        </a:rPr>
                        <a:t>- For each deliverable, students specify acceptance criteria and data quality thresholds (e.g., completeness ≥ 95%, positional accuracy ≤ 3 m). </a:t>
                      </a:r>
                      <a:br>
                        <a:rPr lang="en-US" sz="900" kern="100">
                          <a:effectLst/>
                        </a:rPr>
                      </a:br>
                      <a:r>
                        <a:rPr lang="en-US" sz="900" kern="100">
                          <a:effectLst/>
                        </a:rPr>
                        <a:t>3. Risk register (15 min). </a:t>
                      </a:r>
                      <a:br>
                        <a:rPr lang="en-US" sz="900" kern="100">
                          <a:effectLst/>
                        </a:rPr>
                      </a:br>
                      <a:r>
                        <a:rPr lang="en-US" sz="900" kern="100">
                          <a:effectLst/>
                        </a:rPr>
                        <a:t>- Identify at least 3 data‑management risks and mitigation actions.</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7018" marR="7018" marT="7018" marB="7018" anchor="ctr"/>
                </a:tc>
                <a:tc>
                  <a:txBody>
                    <a:bodyPr/>
                    <a:lstStyle/>
                    <a:p>
                      <a:pPr marL="0" marR="0">
                        <a:lnSpc>
                          <a:spcPct val="115000"/>
                        </a:lnSpc>
                        <a:spcAft>
                          <a:spcPts val="800"/>
                        </a:spcAft>
                        <a:buNone/>
                      </a:pPr>
                      <a:r>
                        <a:rPr lang="en-US" sz="900" kern="100">
                          <a:effectLst/>
                        </a:rPr>
                        <a:t>Submit the Work‑Package List (spreadsheet) and the Risk Register (one‑page).</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7018" marR="7018" marT="7018" marB="7018" anchor="ctr"/>
                </a:tc>
                <a:extLst>
                  <a:ext uri="{0D108BD9-81ED-4DB2-BD59-A6C34878D82A}">
                    <a16:rowId xmlns:a16="http://schemas.microsoft.com/office/drawing/2014/main" val="1236847715"/>
                  </a:ext>
                </a:extLst>
              </a:tr>
              <a:tr h="2175669">
                <a:tc>
                  <a:txBody>
                    <a:bodyPr/>
                    <a:lstStyle/>
                    <a:p>
                      <a:pPr marL="0" marR="0">
                        <a:lnSpc>
                          <a:spcPct val="115000"/>
                        </a:lnSpc>
                        <a:spcAft>
                          <a:spcPts val="800"/>
                        </a:spcAft>
                        <a:buNone/>
                      </a:pPr>
                      <a:r>
                        <a:rPr lang="en-US" sz="900" kern="100" dirty="0">
                          <a:effectLst/>
                        </a:rPr>
                        <a:t>Wed 4 (Stakeholder &amp; Budget Alignment)</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018" marR="7018" marT="7018" marB="7018" anchor="ctr"/>
                </a:tc>
                <a:tc>
                  <a:txBody>
                    <a:bodyPr/>
                    <a:lstStyle/>
                    <a:p>
                      <a:pPr marL="0" marR="0">
                        <a:lnSpc>
                          <a:spcPct val="115000"/>
                        </a:lnSpc>
                        <a:spcAft>
                          <a:spcPts val="800"/>
                        </a:spcAft>
                        <a:buNone/>
                      </a:pPr>
                      <a:r>
                        <a:rPr lang="en-US" sz="900" kern="100">
                          <a:effectLst/>
                        </a:rPr>
                        <a:t>• Ensure affordability and resource alignment.</a:t>
                      </a:r>
                      <a:br>
                        <a:rPr lang="en-US" sz="900" kern="100">
                          <a:effectLst/>
                        </a:rPr>
                      </a:br>
                      <a:r>
                        <a:rPr lang="en-US" sz="900" kern="100">
                          <a:effectLst/>
                        </a:rPr>
                        <a:t>• Prepare a concise approval package for governance review.</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7018" marR="7018" marT="7018" marB="7018" anchor="ctr"/>
                </a:tc>
                <a:tc>
                  <a:txBody>
                    <a:bodyPr/>
                    <a:lstStyle/>
                    <a:p>
                      <a:pPr marL="0" marR="0">
                        <a:lnSpc>
                          <a:spcPct val="115000"/>
                        </a:lnSpc>
                        <a:spcAft>
                          <a:spcPts val="800"/>
                        </a:spcAft>
                        <a:buNone/>
                      </a:pPr>
                      <a:r>
                        <a:rPr lang="en-US" sz="900" kern="100">
                          <a:effectLst/>
                        </a:rPr>
                        <a:t>1. Budget approximation (20 min). </a:t>
                      </a:r>
                      <a:br>
                        <a:rPr lang="en-US" sz="900" kern="100">
                          <a:effectLst/>
                        </a:rPr>
                      </a:br>
                      <a:r>
                        <a:rPr lang="en-US" sz="900" kern="100">
                          <a:effectLst/>
                        </a:rPr>
                        <a:t>- Using a simplified cost model, students estimate: </a:t>
                      </a:r>
                      <a:br>
                        <a:rPr lang="en-US" sz="900" kern="100">
                          <a:effectLst/>
                        </a:rPr>
                      </a:br>
                      <a:r>
                        <a:rPr lang="en-US" sz="900" kern="100">
                          <a:effectLst/>
                        </a:rPr>
                        <a:t>* Personnel time (hours × rate) </a:t>
                      </a:r>
                      <a:br>
                        <a:rPr lang="en-US" sz="900" kern="100">
                          <a:effectLst/>
                        </a:rPr>
                      </a:br>
                      <a:r>
                        <a:rPr lang="en-US" sz="900" kern="100">
                          <a:effectLst/>
                        </a:rPr>
                        <a:t>* Software and platform costs </a:t>
                      </a:r>
                      <a:br>
                        <a:rPr lang="en-US" sz="900" kern="100">
                          <a:effectLst/>
                        </a:rPr>
                      </a:br>
                      <a:r>
                        <a:rPr lang="en-US" sz="900" kern="100">
                          <a:effectLst/>
                        </a:rPr>
                        <a:t>* Data acquisition or licensing fees </a:t>
                      </a:r>
                      <a:br>
                        <a:rPr lang="en-US" sz="900" kern="100">
                          <a:effectLst/>
                        </a:rPr>
                      </a:br>
                      <a:r>
                        <a:rPr lang="en-US" sz="900" kern="100">
                          <a:effectLst/>
                        </a:rPr>
                        <a:t>* Contingency (10 % of total). </a:t>
                      </a:r>
                      <a:br>
                        <a:rPr lang="en-US" sz="900" kern="100">
                          <a:effectLst/>
                        </a:rPr>
                      </a:br>
                      <a:r>
                        <a:rPr lang="en-US" sz="900" kern="100">
                          <a:effectLst/>
                        </a:rPr>
                        <a:t>2. Governance deck (30 min). </a:t>
                      </a:r>
                      <a:br>
                        <a:rPr lang="en-US" sz="900" kern="100">
                          <a:effectLst/>
                        </a:rPr>
                      </a:br>
                      <a:r>
                        <a:rPr lang="en-US" sz="900" kern="100">
                          <a:effectLst/>
                        </a:rPr>
                        <a:t>- Draft a 3‑slide deck (Scope, Timeline, Budget) that can be attached to a SharePoint Work Order or email. </a:t>
                      </a:r>
                      <a:br>
                        <a:rPr lang="en-US" sz="900" kern="100">
                          <a:effectLst/>
                        </a:rPr>
                      </a:br>
                      <a:r>
                        <a:rPr lang="en-US" sz="900" kern="100">
                          <a:effectLst/>
                        </a:rPr>
                        <a:t>3. Peer review (20 min). </a:t>
                      </a:r>
                      <a:br>
                        <a:rPr lang="en-US" sz="900" kern="100">
                          <a:effectLst/>
                        </a:rPr>
                      </a:br>
                      <a:r>
                        <a:rPr lang="en-US" sz="900" kern="100">
                          <a:effectLst/>
                        </a:rPr>
                        <a:t>- Groups critique each other’s decks in a rapid “pitch” style.</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7018" marR="7018" marT="7018" marB="7018" anchor="ctr"/>
                </a:tc>
                <a:tc>
                  <a:txBody>
                    <a:bodyPr/>
                    <a:lstStyle/>
                    <a:p>
                      <a:pPr marL="0" marR="0">
                        <a:lnSpc>
                          <a:spcPct val="115000"/>
                        </a:lnSpc>
                        <a:spcAft>
                          <a:spcPts val="800"/>
                        </a:spcAft>
                        <a:buNone/>
                      </a:pPr>
                      <a:r>
                        <a:rPr lang="en-US" sz="900" kern="100" dirty="0">
                          <a:effectLst/>
                        </a:rPr>
                        <a:t>Upload the 3‑slide deck (PDF) and a one‑sentence justification of the budget assumptions.</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018" marR="7018" marT="7018" marB="7018" anchor="ctr"/>
                </a:tc>
                <a:extLst>
                  <a:ext uri="{0D108BD9-81ED-4DB2-BD59-A6C34878D82A}">
                    <a16:rowId xmlns:a16="http://schemas.microsoft.com/office/drawing/2014/main" val="1207993072"/>
                  </a:ext>
                </a:extLst>
              </a:tr>
            </a:tbl>
          </a:graphicData>
        </a:graphic>
      </p:graphicFrame>
    </p:spTree>
    <p:extLst>
      <p:ext uri="{BB962C8B-B14F-4D97-AF65-F5344CB8AC3E}">
        <p14:creationId xmlns:p14="http://schemas.microsoft.com/office/powerpoint/2010/main" val="307125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4B758-60F1-9176-153E-87646C87F7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A10211-320E-C21B-0A3B-36B49B2CE6A6}"/>
              </a:ext>
            </a:extLst>
          </p:cNvPr>
          <p:cNvSpPr>
            <a:spLocks noGrp="1"/>
          </p:cNvSpPr>
          <p:nvPr>
            <p:ph type="title"/>
          </p:nvPr>
        </p:nvSpPr>
        <p:spPr/>
        <p:txBody>
          <a:bodyPr/>
          <a:lstStyle/>
          <a:p>
            <a:r>
              <a:rPr lang="en-US" dirty="0"/>
              <a:t>Week 5‑6: Data Governance &amp; Ethics</a:t>
            </a:r>
          </a:p>
        </p:txBody>
      </p:sp>
      <p:sp>
        <p:nvSpPr>
          <p:cNvPr id="4" name="TextBox 3">
            <a:extLst>
              <a:ext uri="{FF2B5EF4-FFF2-40B4-BE49-F238E27FC236}">
                <a16:creationId xmlns:a16="http://schemas.microsoft.com/office/drawing/2014/main" id="{4880D513-9AF2-4D1E-D906-D55489B6D58D}"/>
              </a:ext>
            </a:extLst>
          </p:cNvPr>
          <p:cNvSpPr txBox="1"/>
          <p:nvPr/>
        </p:nvSpPr>
        <p:spPr>
          <a:xfrm>
            <a:off x="838200" y="2057400"/>
            <a:ext cx="10515600" cy="2031325"/>
          </a:xfrm>
          <a:prstGeom prst="rect">
            <a:avLst/>
          </a:prstGeom>
          <a:noFill/>
        </p:spPr>
        <p:txBody>
          <a:bodyPr wrap="square">
            <a:spAutoFit/>
          </a:bodyPr>
          <a:lstStyle/>
          <a:p>
            <a:r>
              <a:rPr lang="en-US" dirty="0"/>
              <a:t>In these weeks, the course deepens into the stewardship of data. Students explore best practices for versioning, metadata enrichment, and privacy compliance - skills that support the data‑management segment of their project while also satisfying the common “ethical considerations” checkpoint of the 10‑point management guide. They investigate how to embed data governance frameworks (e.g., ISO 19157) into everyday workflows, and think critically about how data decisions influence analytical outcomes. This practice strengthens their ability to lead transparent, responsible projects that stakeholders can trust.</a:t>
            </a:r>
          </a:p>
        </p:txBody>
      </p:sp>
      <p:graphicFrame>
        <p:nvGraphicFramePr>
          <p:cNvPr id="3" name="Table 2">
            <a:extLst>
              <a:ext uri="{FF2B5EF4-FFF2-40B4-BE49-F238E27FC236}">
                <a16:creationId xmlns:a16="http://schemas.microsoft.com/office/drawing/2014/main" id="{611CCAEB-4346-5292-6C6E-9128800086EB}"/>
              </a:ext>
            </a:extLst>
          </p:cNvPr>
          <p:cNvGraphicFramePr>
            <a:graphicFrameLocks noGrp="1"/>
          </p:cNvGraphicFramePr>
          <p:nvPr>
            <p:extLst>
              <p:ext uri="{D42A27DB-BD31-4B8C-83A1-F6EECF244321}">
                <p14:modId xmlns:p14="http://schemas.microsoft.com/office/powerpoint/2010/main" val="2500808356"/>
              </p:ext>
            </p:extLst>
          </p:nvPr>
        </p:nvGraphicFramePr>
        <p:xfrm>
          <a:off x="495300" y="4343400"/>
          <a:ext cx="11201400" cy="1850048"/>
        </p:xfrm>
        <a:graphic>
          <a:graphicData uri="http://schemas.openxmlformats.org/drawingml/2006/table">
            <a:tbl>
              <a:tblPr/>
              <a:tblGrid>
                <a:gridCol w="2240280">
                  <a:extLst>
                    <a:ext uri="{9D8B030D-6E8A-4147-A177-3AD203B41FA5}">
                      <a16:colId xmlns:a16="http://schemas.microsoft.com/office/drawing/2014/main" val="4223359690"/>
                    </a:ext>
                  </a:extLst>
                </a:gridCol>
                <a:gridCol w="2240280">
                  <a:extLst>
                    <a:ext uri="{9D8B030D-6E8A-4147-A177-3AD203B41FA5}">
                      <a16:colId xmlns:a16="http://schemas.microsoft.com/office/drawing/2014/main" val="900643801"/>
                    </a:ext>
                  </a:extLst>
                </a:gridCol>
                <a:gridCol w="2240280">
                  <a:extLst>
                    <a:ext uri="{9D8B030D-6E8A-4147-A177-3AD203B41FA5}">
                      <a16:colId xmlns:a16="http://schemas.microsoft.com/office/drawing/2014/main" val="912825342"/>
                    </a:ext>
                  </a:extLst>
                </a:gridCol>
                <a:gridCol w="2240280">
                  <a:extLst>
                    <a:ext uri="{9D8B030D-6E8A-4147-A177-3AD203B41FA5}">
                      <a16:colId xmlns:a16="http://schemas.microsoft.com/office/drawing/2014/main" val="2486438390"/>
                    </a:ext>
                  </a:extLst>
                </a:gridCol>
                <a:gridCol w="2240280">
                  <a:extLst>
                    <a:ext uri="{9D8B030D-6E8A-4147-A177-3AD203B41FA5}">
                      <a16:colId xmlns:a16="http://schemas.microsoft.com/office/drawing/2014/main" val="3458470536"/>
                    </a:ext>
                  </a:extLst>
                </a:gridCol>
              </a:tblGrid>
              <a:tr h="71803">
                <a:tc>
                  <a:txBody>
                    <a:bodyPr/>
                    <a:lstStyle/>
                    <a:p>
                      <a:pPr>
                        <a:buNone/>
                      </a:pPr>
                      <a:r>
                        <a:rPr lang="en-US" sz="1200">
                          <a:effectLst/>
                        </a:rPr>
                        <a:t>Weeks</a:t>
                      </a:r>
                    </a:p>
                  </a:txBody>
                  <a:tcPr marL="7589" marR="7589" marT="3794" marB="37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effectLst/>
                        </a:rPr>
                        <a:t>Leadership Theme</a:t>
                      </a:r>
                    </a:p>
                  </a:txBody>
                  <a:tcPr marL="7589" marR="7589" marT="3794" marB="37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b="1">
                          <a:effectLst/>
                        </a:rPr>
                        <a:t>Objective</a:t>
                      </a:r>
                      <a:endParaRPr lang="en-US" sz="1200">
                        <a:effectLst/>
                      </a:endParaRPr>
                    </a:p>
                  </a:txBody>
                  <a:tcPr marL="7589" marR="7589" marT="3794" marB="37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b="1">
                          <a:effectLst/>
                        </a:rPr>
                        <a:t>Activity</a:t>
                      </a:r>
                      <a:endParaRPr lang="en-US" sz="1200">
                        <a:effectLst/>
                      </a:endParaRPr>
                    </a:p>
                  </a:txBody>
                  <a:tcPr marL="7589" marR="7589" marT="3794" marB="37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b="1">
                          <a:effectLst/>
                        </a:rPr>
                        <a:t>Assessment</a:t>
                      </a:r>
                      <a:endParaRPr lang="en-US" sz="1200">
                        <a:effectLst/>
                      </a:endParaRPr>
                    </a:p>
                  </a:txBody>
                  <a:tcPr marL="7589" marR="7589" marT="3794" marB="37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4656421"/>
                  </a:ext>
                </a:extLst>
              </a:tr>
              <a:tr h="846341">
                <a:tc>
                  <a:txBody>
                    <a:bodyPr/>
                    <a:lstStyle/>
                    <a:p>
                      <a:pPr>
                        <a:buNone/>
                      </a:pPr>
                      <a:r>
                        <a:rPr lang="en-US" sz="1200" b="1" dirty="0"/>
                        <a:t>5‑6</a:t>
                      </a:r>
                      <a:endParaRPr lang="en-US" sz="1200" dirty="0"/>
                    </a:p>
                  </a:txBody>
                  <a:tcPr marL="13660" marR="13660"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i="1" dirty="0"/>
                        <a:t>Data Governance &amp; Ethics</a:t>
                      </a:r>
                      <a:endParaRPr lang="en-US" sz="1200" dirty="0"/>
                    </a:p>
                  </a:txBody>
                  <a:tcPr marL="13660" marR="13660"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 Apply ISO‑19157/ISO 19115 metadata standards.</a:t>
                      </a:r>
                      <a:br>
                        <a:rPr lang="en-US" sz="1200" dirty="0"/>
                      </a:br>
                      <a:r>
                        <a:rPr lang="en-US" sz="1200" dirty="0"/>
                        <a:t>• Design a data‑governance workflow that records versioning, provenance, and access controls.</a:t>
                      </a:r>
                    </a:p>
                  </a:txBody>
                  <a:tcPr marL="13660" marR="13660"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 </a:t>
                      </a:r>
                      <a:r>
                        <a:rPr lang="en-US" sz="1200" b="1"/>
                        <a:t>Metadata Lab</a:t>
                      </a:r>
                      <a:r>
                        <a:rPr lang="en-US" sz="1200"/>
                        <a:t>: Convert a sample dataset into a compliant JSON‑LD metadata file. </a:t>
                      </a:r>
                      <a:br>
                        <a:rPr lang="en-US" sz="1200"/>
                      </a:br>
                      <a:r>
                        <a:rPr lang="en-US" sz="1200"/>
                        <a:t>• </a:t>
                      </a:r>
                      <a:r>
                        <a:rPr lang="en-US" sz="1200" b="1"/>
                        <a:t>Governance Flowchart Design</a:t>
                      </a:r>
                      <a:r>
                        <a:rPr lang="en-US" sz="1200"/>
                        <a:t>: Using a diagram tool, map out steps for data ingestion → validation → storage → release.</a:t>
                      </a:r>
                    </a:p>
                  </a:txBody>
                  <a:tcPr marL="13660" marR="13660"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 </a:t>
                      </a:r>
                      <a:r>
                        <a:rPr lang="en-US" sz="1200" b="1" dirty="0"/>
                        <a:t>Metadata Quality Check</a:t>
                      </a:r>
                      <a:r>
                        <a:rPr lang="en-US" sz="1200" dirty="0"/>
                        <a:t> (&lt;90 % of required fields present).</a:t>
                      </a:r>
                      <a:br>
                        <a:rPr lang="en-US" sz="1200" dirty="0"/>
                      </a:br>
                      <a:r>
                        <a:rPr lang="en-US" sz="1200" dirty="0"/>
                        <a:t>• </a:t>
                      </a:r>
                      <a:r>
                        <a:rPr lang="en-US" sz="1200" b="1" dirty="0"/>
                        <a:t>Governance Flowchart Peer‑Audit</a:t>
                      </a:r>
                      <a:r>
                        <a:rPr lang="en-US" sz="1200" dirty="0"/>
                        <a:t> (scoring on completeness, clarity, and inclusion of governance checkpoints).</a:t>
                      </a:r>
                    </a:p>
                  </a:txBody>
                  <a:tcPr marL="13660" marR="13660"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7052258"/>
                  </a:ext>
                </a:extLst>
              </a:tr>
            </a:tbl>
          </a:graphicData>
        </a:graphic>
      </p:graphicFrame>
    </p:spTree>
    <p:extLst>
      <p:ext uri="{BB962C8B-B14F-4D97-AF65-F5344CB8AC3E}">
        <p14:creationId xmlns:p14="http://schemas.microsoft.com/office/powerpoint/2010/main" val="39409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0FB8D-1FFC-2D5D-0A65-B9DC55E286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050857-DED1-6AE1-6AFD-925E2CAB50B3}"/>
              </a:ext>
            </a:extLst>
          </p:cNvPr>
          <p:cNvSpPr>
            <a:spLocks noGrp="1"/>
          </p:cNvSpPr>
          <p:nvPr>
            <p:ph type="title"/>
          </p:nvPr>
        </p:nvSpPr>
        <p:spPr/>
        <p:txBody>
          <a:bodyPr/>
          <a:lstStyle/>
          <a:p>
            <a:r>
              <a:rPr lang="en-US" dirty="0"/>
              <a:t>Week 5 - Data Governance Basics</a:t>
            </a:r>
          </a:p>
        </p:txBody>
      </p:sp>
      <p:graphicFrame>
        <p:nvGraphicFramePr>
          <p:cNvPr id="3" name="Table 2">
            <a:extLst>
              <a:ext uri="{FF2B5EF4-FFF2-40B4-BE49-F238E27FC236}">
                <a16:creationId xmlns:a16="http://schemas.microsoft.com/office/drawing/2014/main" id="{FC357FB1-AAC0-7115-F70A-1A3C5F5EAD58}"/>
              </a:ext>
            </a:extLst>
          </p:cNvPr>
          <p:cNvGraphicFramePr>
            <a:graphicFrameLocks noGrp="1"/>
          </p:cNvGraphicFramePr>
          <p:nvPr/>
        </p:nvGraphicFramePr>
        <p:xfrm>
          <a:off x="838200" y="3119247"/>
          <a:ext cx="10515600" cy="1759522"/>
        </p:xfrm>
        <a:graphic>
          <a:graphicData uri="http://schemas.openxmlformats.org/drawingml/2006/table">
            <a:tbl>
              <a:tblPr firstRow="1" firstCol="1" bandRow="1">
                <a:tableStyleId>{3B4B98B0-60AC-42C2-AFA5-B58CD77FA1E5}</a:tableStyleId>
              </a:tblPr>
              <a:tblGrid>
                <a:gridCol w="2628900">
                  <a:extLst>
                    <a:ext uri="{9D8B030D-6E8A-4147-A177-3AD203B41FA5}">
                      <a16:colId xmlns:a16="http://schemas.microsoft.com/office/drawing/2014/main" val="2829202101"/>
                    </a:ext>
                  </a:extLst>
                </a:gridCol>
                <a:gridCol w="2628900">
                  <a:extLst>
                    <a:ext uri="{9D8B030D-6E8A-4147-A177-3AD203B41FA5}">
                      <a16:colId xmlns:a16="http://schemas.microsoft.com/office/drawing/2014/main" val="4115633907"/>
                    </a:ext>
                  </a:extLst>
                </a:gridCol>
                <a:gridCol w="2628900">
                  <a:extLst>
                    <a:ext uri="{9D8B030D-6E8A-4147-A177-3AD203B41FA5}">
                      <a16:colId xmlns:a16="http://schemas.microsoft.com/office/drawing/2014/main" val="4171404627"/>
                    </a:ext>
                  </a:extLst>
                </a:gridCol>
                <a:gridCol w="2628900">
                  <a:extLst>
                    <a:ext uri="{9D8B030D-6E8A-4147-A177-3AD203B41FA5}">
                      <a16:colId xmlns:a16="http://schemas.microsoft.com/office/drawing/2014/main" val="635126018"/>
                    </a:ext>
                  </a:extLst>
                </a:gridCol>
              </a:tblGrid>
              <a:tr h="0">
                <a:tc>
                  <a:txBody>
                    <a:bodyPr/>
                    <a:lstStyle/>
                    <a:p>
                      <a:pPr marL="0" marR="0">
                        <a:lnSpc>
                          <a:spcPct val="115000"/>
                        </a:lnSpc>
                        <a:spcAft>
                          <a:spcPts val="800"/>
                        </a:spcAft>
                        <a:buNone/>
                      </a:pPr>
                      <a:r>
                        <a:rPr lang="en-US" sz="1200" kern="100">
                          <a:effectLst/>
                        </a:rPr>
                        <a:t>Session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Objective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Activities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Assessment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extLst>
                  <a:ext uri="{0D108BD9-81ED-4DB2-BD59-A6C34878D82A}">
                    <a16:rowId xmlns:a16="http://schemas.microsoft.com/office/drawing/2014/main" val="767041225"/>
                  </a:ext>
                </a:extLst>
              </a:tr>
              <a:tr h="0">
                <a:tc>
                  <a:txBody>
                    <a:bodyPr/>
                    <a:lstStyle/>
                    <a:p>
                      <a:pPr marL="0" marR="0">
                        <a:lnSpc>
                          <a:spcPct val="115000"/>
                        </a:lnSpc>
                        <a:spcAft>
                          <a:spcPts val="800"/>
                        </a:spcAft>
                        <a:buNone/>
                      </a:pPr>
                      <a:r>
                        <a:rPr lang="en-US" sz="1200" kern="100">
                          <a:effectLst/>
                        </a:rPr>
                        <a:t>Mon 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dirty="0">
                          <a:effectLst/>
                        </a:rPr>
                        <a:t>Introduce FAIR principles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 30 min lecture + visual guide. • 20 min group mapping of data assets to FAIR levels. • 20 min reflection.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dirty="0">
                          <a:effectLst/>
                        </a:rPr>
                        <a:t>FAIR audit matrix.</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321065036"/>
                  </a:ext>
                </a:extLst>
              </a:tr>
              <a:tr h="0">
                <a:tc>
                  <a:txBody>
                    <a:bodyPr/>
                    <a:lstStyle/>
                    <a:p>
                      <a:pPr marL="0" marR="0">
                        <a:lnSpc>
                          <a:spcPct val="115000"/>
                        </a:lnSpc>
                        <a:spcAft>
                          <a:spcPts val="800"/>
                        </a:spcAft>
                        <a:buNone/>
                      </a:pPr>
                      <a:r>
                        <a:rPr lang="en-US" sz="1200" kern="100">
                          <a:effectLst/>
                        </a:rPr>
                        <a:t>Wed 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Governance board mechanics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 20 min role‑play: board meeting on a data breach case. • 35 min drafting a short governance charter. • 15 min peer feedback.</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dirty="0">
                          <a:effectLst/>
                        </a:rPr>
                        <a:t>Charter (200 words).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662450930"/>
                  </a:ext>
                </a:extLst>
              </a:tr>
            </a:tbl>
          </a:graphicData>
        </a:graphic>
      </p:graphicFrame>
    </p:spTree>
    <p:extLst>
      <p:ext uri="{BB962C8B-B14F-4D97-AF65-F5344CB8AC3E}">
        <p14:creationId xmlns:p14="http://schemas.microsoft.com/office/powerpoint/2010/main" val="319706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418ED-310F-AC25-E226-67B0760B6A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9CE32E-4FC5-8C03-94B9-F2ADB715F32E}"/>
              </a:ext>
            </a:extLst>
          </p:cNvPr>
          <p:cNvSpPr>
            <a:spLocks noGrp="1"/>
          </p:cNvSpPr>
          <p:nvPr>
            <p:ph type="title"/>
          </p:nvPr>
        </p:nvSpPr>
        <p:spPr/>
        <p:txBody>
          <a:bodyPr/>
          <a:lstStyle/>
          <a:p>
            <a:r>
              <a:rPr lang="en-US" dirty="0"/>
              <a:t>Week 6 - Data Governance &amp; Ethics</a:t>
            </a:r>
          </a:p>
        </p:txBody>
      </p:sp>
      <p:graphicFrame>
        <p:nvGraphicFramePr>
          <p:cNvPr id="3" name="Table 2">
            <a:extLst>
              <a:ext uri="{FF2B5EF4-FFF2-40B4-BE49-F238E27FC236}">
                <a16:creationId xmlns:a16="http://schemas.microsoft.com/office/drawing/2014/main" id="{B0FF05A4-38BB-6DB9-EF8F-16F2A94F867C}"/>
              </a:ext>
            </a:extLst>
          </p:cNvPr>
          <p:cNvGraphicFramePr>
            <a:graphicFrameLocks noGrp="1"/>
          </p:cNvGraphicFramePr>
          <p:nvPr/>
        </p:nvGraphicFramePr>
        <p:xfrm>
          <a:off x="838200" y="3013361"/>
          <a:ext cx="10515600" cy="1969834"/>
        </p:xfrm>
        <a:graphic>
          <a:graphicData uri="http://schemas.openxmlformats.org/drawingml/2006/table">
            <a:tbl>
              <a:tblPr firstRow="1" firstCol="1" bandRow="1">
                <a:tableStyleId>{3B4B98B0-60AC-42C2-AFA5-B58CD77FA1E5}</a:tableStyleId>
              </a:tblPr>
              <a:tblGrid>
                <a:gridCol w="2628900">
                  <a:extLst>
                    <a:ext uri="{9D8B030D-6E8A-4147-A177-3AD203B41FA5}">
                      <a16:colId xmlns:a16="http://schemas.microsoft.com/office/drawing/2014/main" val="3636551794"/>
                    </a:ext>
                  </a:extLst>
                </a:gridCol>
                <a:gridCol w="2628900">
                  <a:extLst>
                    <a:ext uri="{9D8B030D-6E8A-4147-A177-3AD203B41FA5}">
                      <a16:colId xmlns:a16="http://schemas.microsoft.com/office/drawing/2014/main" val="3052242204"/>
                    </a:ext>
                  </a:extLst>
                </a:gridCol>
                <a:gridCol w="2628900">
                  <a:extLst>
                    <a:ext uri="{9D8B030D-6E8A-4147-A177-3AD203B41FA5}">
                      <a16:colId xmlns:a16="http://schemas.microsoft.com/office/drawing/2014/main" val="3422460645"/>
                    </a:ext>
                  </a:extLst>
                </a:gridCol>
                <a:gridCol w="2628900">
                  <a:extLst>
                    <a:ext uri="{9D8B030D-6E8A-4147-A177-3AD203B41FA5}">
                      <a16:colId xmlns:a16="http://schemas.microsoft.com/office/drawing/2014/main" val="2873350176"/>
                    </a:ext>
                  </a:extLst>
                </a:gridCol>
              </a:tblGrid>
              <a:tr h="0">
                <a:tc>
                  <a:txBody>
                    <a:bodyPr/>
                    <a:lstStyle/>
                    <a:p>
                      <a:pPr marL="0" marR="0">
                        <a:lnSpc>
                          <a:spcPct val="115000"/>
                        </a:lnSpc>
                        <a:spcAft>
                          <a:spcPts val="800"/>
                        </a:spcAft>
                        <a:buNone/>
                      </a:pPr>
                      <a:r>
                        <a:rPr lang="en-US" sz="1200" kern="100">
                          <a:effectLst/>
                        </a:rPr>
                        <a:t>Session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Objective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Activities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Assessment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extLst>
                  <a:ext uri="{0D108BD9-81ED-4DB2-BD59-A6C34878D82A}">
                    <a16:rowId xmlns:a16="http://schemas.microsoft.com/office/drawing/2014/main" val="323724846"/>
                  </a:ext>
                </a:extLst>
              </a:tr>
              <a:tr h="0">
                <a:tc>
                  <a:txBody>
                    <a:bodyPr/>
                    <a:lstStyle/>
                    <a:p>
                      <a:pPr marL="0" marR="0">
                        <a:lnSpc>
                          <a:spcPct val="115000"/>
                        </a:lnSpc>
                        <a:spcAft>
                          <a:spcPts val="800"/>
                        </a:spcAft>
                        <a:buNone/>
                      </a:pPr>
                      <a:r>
                        <a:rPr lang="en-US" sz="1200" kern="100">
                          <a:effectLst/>
                        </a:rPr>
                        <a:t>Mon 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Privacy &amp; consent in location data</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 25 min review of GDPR/CCPA excerpts. • 15 min case study: mobile‑data heat map. • 20 min break: identify risks.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Risk matrix.</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476905211"/>
                  </a:ext>
                </a:extLst>
              </a:tr>
              <a:tr h="0">
                <a:tc>
                  <a:txBody>
                    <a:bodyPr/>
                    <a:lstStyle/>
                    <a:p>
                      <a:pPr marL="0" marR="0">
                        <a:lnSpc>
                          <a:spcPct val="115000"/>
                        </a:lnSpc>
                        <a:spcAft>
                          <a:spcPts val="800"/>
                        </a:spcAft>
                        <a:buNone/>
                      </a:pPr>
                      <a:r>
                        <a:rPr lang="en-US" sz="1200" kern="100">
                          <a:effectLst/>
                        </a:rPr>
                        <a:t>Wed 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Ethical guidelines drafting</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 20 min interactive workshop: stakeholder values. • 35 min group ethics charter creation. • 15 min presentation.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dirty="0">
                          <a:effectLst/>
                        </a:rPr>
                        <a:t>Ethics charter plus 100‑word reflection.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669422263"/>
                  </a:ext>
                </a:extLst>
              </a:tr>
            </a:tbl>
          </a:graphicData>
        </a:graphic>
      </p:graphicFrame>
    </p:spTree>
    <p:extLst>
      <p:ext uri="{BB962C8B-B14F-4D97-AF65-F5344CB8AC3E}">
        <p14:creationId xmlns:p14="http://schemas.microsoft.com/office/powerpoint/2010/main" val="403295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ED6B1-78CD-D165-7463-A772C95FF9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249B54-7822-35DF-0A77-0233481F3962}"/>
              </a:ext>
            </a:extLst>
          </p:cNvPr>
          <p:cNvSpPr>
            <a:spLocks noGrp="1"/>
          </p:cNvSpPr>
          <p:nvPr>
            <p:ph type="title"/>
          </p:nvPr>
        </p:nvSpPr>
        <p:spPr/>
        <p:txBody>
          <a:bodyPr/>
          <a:lstStyle/>
          <a:p>
            <a:r>
              <a:rPr lang="en-US" dirty="0"/>
              <a:t>Week 7‑8: Leadership &amp; Change Management</a:t>
            </a:r>
          </a:p>
        </p:txBody>
      </p:sp>
      <p:sp>
        <p:nvSpPr>
          <p:cNvPr id="4" name="TextBox 3">
            <a:extLst>
              <a:ext uri="{FF2B5EF4-FFF2-40B4-BE49-F238E27FC236}">
                <a16:creationId xmlns:a16="http://schemas.microsoft.com/office/drawing/2014/main" id="{A0903F07-5903-6B58-AD3D-39E0216F4CDC}"/>
              </a:ext>
            </a:extLst>
          </p:cNvPr>
          <p:cNvSpPr txBox="1"/>
          <p:nvPr/>
        </p:nvSpPr>
        <p:spPr>
          <a:xfrm>
            <a:off x="838200" y="2057400"/>
            <a:ext cx="10515600" cy="1754326"/>
          </a:xfrm>
          <a:prstGeom prst="rect">
            <a:avLst/>
          </a:prstGeom>
          <a:noFill/>
        </p:spPr>
        <p:txBody>
          <a:bodyPr wrap="square">
            <a:spAutoFit/>
          </a:bodyPr>
          <a:lstStyle/>
          <a:p>
            <a:r>
              <a:rPr lang="en-US" dirty="0"/>
              <a:t>By now, students have a working prototype and data set in hand. The leadership module challenges them to manage the inevitable shifts that unfold while the project progresses. They explore motivators for a diverse team, techniques for remote collaboration, and strategies for resolving conflict when analytical assumptions diverge. These skills dovetail with the project‑management rules on “manage change” and “promote communication,” enabling students to keep the research team cohesive and productive even when priorities shift.</a:t>
            </a:r>
          </a:p>
        </p:txBody>
      </p:sp>
      <p:graphicFrame>
        <p:nvGraphicFramePr>
          <p:cNvPr id="3" name="Table 2">
            <a:extLst>
              <a:ext uri="{FF2B5EF4-FFF2-40B4-BE49-F238E27FC236}">
                <a16:creationId xmlns:a16="http://schemas.microsoft.com/office/drawing/2014/main" id="{8CEECE08-B76B-CB43-3F3F-4A7F41C724CC}"/>
              </a:ext>
            </a:extLst>
          </p:cNvPr>
          <p:cNvGraphicFramePr>
            <a:graphicFrameLocks noGrp="1"/>
          </p:cNvGraphicFramePr>
          <p:nvPr>
            <p:extLst>
              <p:ext uri="{D42A27DB-BD31-4B8C-83A1-F6EECF244321}">
                <p14:modId xmlns:p14="http://schemas.microsoft.com/office/powerpoint/2010/main" val="1967455389"/>
              </p:ext>
            </p:extLst>
          </p:nvPr>
        </p:nvGraphicFramePr>
        <p:xfrm>
          <a:off x="457200" y="4191000"/>
          <a:ext cx="11201400" cy="1850048"/>
        </p:xfrm>
        <a:graphic>
          <a:graphicData uri="http://schemas.openxmlformats.org/drawingml/2006/table">
            <a:tbl>
              <a:tblPr/>
              <a:tblGrid>
                <a:gridCol w="2240280">
                  <a:extLst>
                    <a:ext uri="{9D8B030D-6E8A-4147-A177-3AD203B41FA5}">
                      <a16:colId xmlns:a16="http://schemas.microsoft.com/office/drawing/2014/main" val="4223359690"/>
                    </a:ext>
                  </a:extLst>
                </a:gridCol>
                <a:gridCol w="2240280">
                  <a:extLst>
                    <a:ext uri="{9D8B030D-6E8A-4147-A177-3AD203B41FA5}">
                      <a16:colId xmlns:a16="http://schemas.microsoft.com/office/drawing/2014/main" val="900643801"/>
                    </a:ext>
                  </a:extLst>
                </a:gridCol>
                <a:gridCol w="2240280">
                  <a:extLst>
                    <a:ext uri="{9D8B030D-6E8A-4147-A177-3AD203B41FA5}">
                      <a16:colId xmlns:a16="http://schemas.microsoft.com/office/drawing/2014/main" val="912825342"/>
                    </a:ext>
                  </a:extLst>
                </a:gridCol>
                <a:gridCol w="2240280">
                  <a:extLst>
                    <a:ext uri="{9D8B030D-6E8A-4147-A177-3AD203B41FA5}">
                      <a16:colId xmlns:a16="http://schemas.microsoft.com/office/drawing/2014/main" val="2486438390"/>
                    </a:ext>
                  </a:extLst>
                </a:gridCol>
                <a:gridCol w="2240280">
                  <a:extLst>
                    <a:ext uri="{9D8B030D-6E8A-4147-A177-3AD203B41FA5}">
                      <a16:colId xmlns:a16="http://schemas.microsoft.com/office/drawing/2014/main" val="3458470536"/>
                    </a:ext>
                  </a:extLst>
                </a:gridCol>
              </a:tblGrid>
              <a:tr h="71803">
                <a:tc>
                  <a:txBody>
                    <a:bodyPr/>
                    <a:lstStyle/>
                    <a:p>
                      <a:pPr>
                        <a:buNone/>
                      </a:pPr>
                      <a:r>
                        <a:rPr lang="en-US" sz="1200">
                          <a:effectLst/>
                        </a:rPr>
                        <a:t>Weeks</a:t>
                      </a:r>
                    </a:p>
                  </a:txBody>
                  <a:tcPr marL="7589" marR="7589" marT="3794" marB="37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effectLst/>
                        </a:rPr>
                        <a:t>Leadership Theme</a:t>
                      </a:r>
                    </a:p>
                  </a:txBody>
                  <a:tcPr marL="7589" marR="7589" marT="3794" marB="37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b="1">
                          <a:effectLst/>
                        </a:rPr>
                        <a:t>Objective</a:t>
                      </a:r>
                      <a:endParaRPr lang="en-US" sz="1200">
                        <a:effectLst/>
                      </a:endParaRPr>
                    </a:p>
                  </a:txBody>
                  <a:tcPr marL="7589" marR="7589" marT="3794" marB="37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b="1">
                          <a:effectLst/>
                        </a:rPr>
                        <a:t>Activity</a:t>
                      </a:r>
                      <a:endParaRPr lang="en-US" sz="1200">
                        <a:effectLst/>
                      </a:endParaRPr>
                    </a:p>
                  </a:txBody>
                  <a:tcPr marL="7589" marR="7589" marT="3794" marB="37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b="1">
                          <a:effectLst/>
                        </a:rPr>
                        <a:t>Assessment</a:t>
                      </a:r>
                      <a:endParaRPr lang="en-US" sz="1200">
                        <a:effectLst/>
                      </a:endParaRPr>
                    </a:p>
                  </a:txBody>
                  <a:tcPr marL="7589" marR="7589" marT="3794" marB="37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4656421"/>
                  </a:ext>
                </a:extLst>
              </a:tr>
              <a:tr h="1122322">
                <a:tc>
                  <a:txBody>
                    <a:bodyPr/>
                    <a:lstStyle/>
                    <a:p>
                      <a:pPr>
                        <a:buNone/>
                      </a:pPr>
                      <a:r>
                        <a:rPr lang="en-US" sz="1200" b="1" dirty="0"/>
                        <a:t>7‑8</a:t>
                      </a:r>
                      <a:endParaRPr lang="en-US" sz="1200" dirty="0"/>
                    </a:p>
                  </a:txBody>
                  <a:tcPr marL="13660" marR="13660"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i="1"/>
                        <a:t>Leadership &amp; Change Management</a:t>
                      </a:r>
                      <a:endParaRPr lang="en-US" sz="1200" dirty="0"/>
                    </a:p>
                  </a:txBody>
                  <a:tcPr marL="13660" marR="13660"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 Foster inclusive team leadership and manage conflicts.</a:t>
                      </a:r>
                      <a:br>
                        <a:rPr lang="en-US" sz="1200" dirty="0"/>
                      </a:br>
                      <a:r>
                        <a:rPr lang="en-US" sz="1200" dirty="0"/>
                        <a:t>• Develop a change‑management plan for evolving project scope.</a:t>
                      </a:r>
                    </a:p>
                  </a:txBody>
                  <a:tcPr marL="13660" marR="13660"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 </a:t>
                      </a:r>
                      <a:r>
                        <a:rPr lang="en-US" sz="1200" b="1"/>
                        <a:t>Team‑Building Activity</a:t>
                      </a:r>
                      <a:r>
                        <a:rPr lang="en-US" sz="1200"/>
                        <a:t>: Students split into diverse groups; each group negotiates a mock scope change (e.g., adding a new analysis). </a:t>
                      </a:r>
                      <a:br>
                        <a:rPr lang="en-US" sz="1200"/>
                      </a:br>
                      <a:r>
                        <a:rPr lang="en-US" sz="1200"/>
                        <a:t>• </a:t>
                      </a:r>
                      <a:r>
                        <a:rPr lang="en-US" sz="1200" b="1"/>
                        <a:t>Change‑Management Log</a:t>
                      </a:r>
                      <a:r>
                        <a:rPr lang="en-US" sz="1200"/>
                        <a:t>: Students record decision points, stakeholder approvals, and timeline adjustments.</a:t>
                      </a:r>
                    </a:p>
                  </a:txBody>
                  <a:tcPr marL="13660" marR="13660"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 </a:t>
                      </a:r>
                      <a:r>
                        <a:rPr lang="en-US" sz="1200" b="1" dirty="0"/>
                        <a:t>Group Reflection Essay</a:t>
                      </a:r>
                      <a:r>
                        <a:rPr lang="en-US" sz="1200" dirty="0"/>
                        <a:t> (≈250 words) on maintaining cohesion during change. </a:t>
                      </a:r>
                      <a:br>
                        <a:rPr lang="en-US" sz="1200" dirty="0"/>
                      </a:br>
                      <a:r>
                        <a:rPr lang="en-US" sz="1200" dirty="0"/>
                        <a:t>• </a:t>
                      </a:r>
                      <a:r>
                        <a:rPr lang="en-US" sz="1200" b="1" dirty="0"/>
                        <a:t>Change‑Log Accuracy Rubric</a:t>
                      </a:r>
                      <a:r>
                        <a:rPr lang="en-US" sz="1200" dirty="0"/>
                        <a:t> (timeliness, documentation, approvals).</a:t>
                      </a:r>
                    </a:p>
                  </a:txBody>
                  <a:tcPr marL="13660" marR="13660"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6216460"/>
                  </a:ext>
                </a:extLst>
              </a:tr>
            </a:tbl>
          </a:graphicData>
        </a:graphic>
      </p:graphicFrame>
    </p:spTree>
    <p:extLst>
      <p:ext uri="{BB962C8B-B14F-4D97-AF65-F5344CB8AC3E}">
        <p14:creationId xmlns:p14="http://schemas.microsoft.com/office/powerpoint/2010/main" val="318010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A88AB-E1F1-5DB9-A64F-F56A2AE811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A069D8-496B-85FE-23BF-DF84A55DAFE3}"/>
              </a:ext>
            </a:extLst>
          </p:cNvPr>
          <p:cNvSpPr>
            <a:spLocks noGrp="1"/>
          </p:cNvSpPr>
          <p:nvPr>
            <p:ph type="title"/>
          </p:nvPr>
        </p:nvSpPr>
        <p:spPr/>
        <p:txBody>
          <a:bodyPr>
            <a:normAutofit/>
          </a:bodyPr>
          <a:lstStyle/>
          <a:p>
            <a:r>
              <a:rPr lang="en-US" dirty="0"/>
              <a:t>Week 7 - Stakeholder Mapping &amp; Communication</a:t>
            </a:r>
          </a:p>
        </p:txBody>
      </p:sp>
      <p:graphicFrame>
        <p:nvGraphicFramePr>
          <p:cNvPr id="3" name="Table 2">
            <a:extLst>
              <a:ext uri="{FF2B5EF4-FFF2-40B4-BE49-F238E27FC236}">
                <a16:creationId xmlns:a16="http://schemas.microsoft.com/office/drawing/2014/main" id="{B834A61B-98B9-E9F7-CA3B-558EF752B222}"/>
              </a:ext>
            </a:extLst>
          </p:cNvPr>
          <p:cNvGraphicFramePr>
            <a:graphicFrameLocks noGrp="1"/>
          </p:cNvGraphicFramePr>
          <p:nvPr/>
        </p:nvGraphicFramePr>
        <p:xfrm>
          <a:off x="838200" y="3224403"/>
          <a:ext cx="10515600" cy="1759522"/>
        </p:xfrm>
        <a:graphic>
          <a:graphicData uri="http://schemas.openxmlformats.org/drawingml/2006/table">
            <a:tbl>
              <a:tblPr firstRow="1" firstCol="1" bandRow="1">
                <a:tableStyleId>{3B4B98B0-60AC-42C2-AFA5-B58CD77FA1E5}</a:tableStyleId>
              </a:tblPr>
              <a:tblGrid>
                <a:gridCol w="2628900">
                  <a:extLst>
                    <a:ext uri="{9D8B030D-6E8A-4147-A177-3AD203B41FA5}">
                      <a16:colId xmlns:a16="http://schemas.microsoft.com/office/drawing/2014/main" val="278081422"/>
                    </a:ext>
                  </a:extLst>
                </a:gridCol>
                <a:gridCol w="2628900">
                  <a:extLst>
                    <a:ext uri="{9D8B030D-6E8A-4147-A177-3AD203B41FA5}">
                      <a16:colId xmlns:a16="http://schemas.microsoft.com/office/drawing/2014/main" val="2994605806"/>
                    </a:ext>
                  </a:extLst>
                </a:gridCol>
                <a:gridCol w="2628900">
                  <a:extLst>
                    <a:ext uri="{9D8B030D-6E8A-4147-A177-3AD203B41FA5}">
                      <a16:colId xmlns:a16="http://schemas.microsoft.com/office/drawing/2014/main" val="3029151578"/>
                    </a:ext>
                  </a:extLst>
                </a:gridCol>
                <a:gridCol w="2628900">
                  <a:extLst>
                    <a:ext uri="{9D8B030D-6E8A-4147-A177-3AD203B41FA5}">
                      <a16:colId xmlns:a16="http://schemas.microsoft.com/office/drawing/2014/main" val="3466094882"/>
                    </a:ext>
                  </a:extLst>
                </a:gridCol>
              </a:tblGrid>
              <a:tr h="0">
                <a:tc>
                  <a:txBody>
                    <a:bodyPr/>
                    <a:lstStyle/>
                    <a:p>
                      <a:pPr marL="0" marR="0">
                        <a:lnSpc>
                          <a:spcPct val="115000"/>
                        </a:lnSpc>
                        <a:spcAft>
                          <a:spcPts val="800"/>
                        </a:spcAft>
                        <a:buNone/>
                      </a:pPr>
                      <a:r>
                        <a:rPr lang="en-US" sz="1200" kern="100">
                          <a:effectLst/>
                        </a:rPr>
                        <a:t>Session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Objective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Activities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Assessment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extLst>
                  <a:ext uri="{0D108BD9-81ED-4DB2-BD59-A6C34878D82A}">
                    <a16:rowId xmlns:a16="http://schemas.microsoft.com/office/drawing/2014/main" val="679352625"/>
                  </a:ext>
                </a:extLst>
              </a:tr>
              <a:tr h="0">
                <a:tc>
                  <a:txBody>
                    <a:bodyPr/>
                    <a:lstStyle/>
                    <a:p>
                      <a:pPr marL="0" marR="0">
                        <a:lnSpc>
                          <a:spcPct val="115000"/>
                        </a:lnSpc>
                        <a:spcAft>
                          <a:spcPts val="800"/>
                        </a:spcAft>
                        <a:buNone/>
                      </a:pPr>
                      <a:r>
                        <a:rPr lang="en-US" sz="1200" kern="100">
                          <a:effectLst/>
                        </a:rPr>
                        <a:t>Mon 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Identify stakeholders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 30 min brainstorming matrix (powers, interests). • 20 min mapping exercise in Miro. • 20 min discussion on engagement tactics.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Stakeholder map (PDF).</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060718991"/>
                  </a:ext>
                </a:extLst>
              </a:tr>
              <a:tr h="0">
                <a:tc>
                  <a:txBody>
                    <a:bodyPr/>
                    <a:lstStyle/>
                    <a:p>
                      <a:pPr marL="0" marR="0">
                        <a:lnSpc>
                          <a:spcPct val="115000"/>
                        </a:lnSpc>
                        <a:spcAft>
                          <a:spcPts val="800"/>
                        </a:spcAft>
                        <a:buNone/>
                      </a:pPr>
                      <a:r>
                        <a:rPr lang="en-US" sz="1200" kern="100">
                          <a:effectLst/>
                        </a:rPr>
                        <a:t>Wed 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Executive briefing creation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 15 min pitch template. • 45 min write 3‑slide deck. • 10 min peer critique.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dirty="0">
                          <a:effectLst/>
                        </a:rPr>
                        <a:t>3‑slide deck + concise narrative (≤200 words).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15707248"/>
                  </a:ext>
                </a:extLst>
              </a:tr>
            </a:tbl>
          </a:graphicData>
        </a:graphic>
      </p:graphicFrame>
    </p:spTree>
    <p:extLst>
      <p:ext uri="{BB962C8B-B14F-4D97-AF65-F5344CB8AC3E}">
        <p14:creationId xmlns:p14="http://schemas.microsoft.com/office/powerpoint/2010/main" val="166602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04BEA-1A91-AE55-6BA4-6161539540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5C9A23-B673-B3C2-E057-EBEC5FDB9C5E}"/>
              </a:ext>
            </a:extLst>
          </p:cNvPr>
          <p:cNvSpPr>
            <a:spLocks noGrp="1"/>
          </p:cNvSpPr>
          <p:nvPr>
            <p:ph type="title"/>
          </p:nvPr>
        </p:nvSpPr>
        <p:spPr/>
        <p:txBody>
          <a:bodyPr/>
          <a:lstStyle/>
          <a:p>
            <a:r>
              <a:rPr lang="en-US" dirty="0"/>
              <a:t>Week 8 - Team Leadership &amp; Dynamics</a:t>
            </a:r>
          </a:p>
        </p:txBody>
      </p:sp>
      <p:graphicFrame>
        <p:nvGraphicFramePr>
          <p:cNvPr id="3" name="Table 2">
            <a:extLst>
              <a:ext uri="{FF2B5EF4-FFF2-40B4-BE49-F238E27FC236}">
                <a16:creationId xmlns:a16="http://schemas.microsoft.com/office/drawing/2014/main" id="{05634681-6CD2-4907-0E99-C8CED1E908F4}"/>
              </a:ext>
            </a:extLst>
          </p:cNvPr>
          <p:cNvGraphicFramePr>
            <a:graphicFrameLocks noGrp="1"/>
          </p:cNvGraphicFramePr>
          <p:nvPr/>
        </p:nvGraphicFramePr>
        <p:xfrm>
          <a:off x="838200" y="3225133"/>
          <a:ext cx="10515600" cy="1759522"/>
        </p:xfrm>
        <a:graphic>
          <a:graphicData uri="http://schemas.openxmlformats.org/drawingml/2006/table">
            <a:tbl>
              <a:tblPr firstRow="1" firstCol="1" bandRow="1">
                <a:tableStyleId>{3B4B98B0-60AC-42C2-AFA5-B58CD77FA1E5}</a:tableStyleId>
              </a:tblPr>
              <a:tblGrid>
                <a:gridCol w="2628900">
                  <a:extLst>
                    <a:ext uri="{9D8B030D-6E8A-4147-A177-3AD203B41FA5}">
                      <a16:colId xmlns:a16="http://schemas.microsoft.com/office/drawing/2014/main" val="798628086"/>
                    </a:ext>
                  </a:extLst>
                </a:gridCol>
                <a:gridCol w="2628900">
                  <a:extLst>
                    <a:ext uri="{9D8B030D-6E8A-4147-A177-3AD203B41FA5}">
                      <a16:colId xmlns:a16="http://schemas.microsoft.com/office/drawing/2014/main" val="3170349391"/>
                    </a:ext>
                  </a:extLst>
                </a:gridCol>
                <a:gridCol w="2628900">
                  <a:extLst>
                    <a:ext uri="{9D8B030D-6E8A-4147-A177-3AD203B41FA5}">
                      <a16:colId xmlns:a16="http://schemas.microsoft.com/office/drawing/2014/main" val="2620338756"/>
                    </a:ext>
                  </a:extLst>
                </a:gridCol>
                <a:gridCol w="2628900">
                  <a:extLst>
                    <a:ext uri="{9D8B030D-6E8A-4147-A177-3AD203B41FA5}">
                      <a16:colId xmlns:a16="http://schemas.microsoft.com/office/drawing/2014/main" val="2141255124"/>
                    </a:ext>
                  </a:extLst>
                </a:gridCol>
              </a:tblGrid>
              <a:tr h="0">
                <a:tc>
                  <a:txBody>
                    <a:bodyPr/>
                    <a:lstStyle/>
                    <a:p>
                      <a:pPr marL="0" marR="0">
                        <a:lnSpc>
                          <a:spcPct val="115000"/>
                        </a:lnSpc>
                        <a:spcAft>
                          <a:spcPts val="800"/>
                        </a:spcAft>
                        <a:buNone/>
                      </a:pPr>
                      <a:r>
                        <a:rPr lang="en-US" sz="1200" kern="100">
                          <a:effectLst/>
                        </a:rPr>
                        <a:t>Session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Objective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Activities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Assessment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extLst>
                  <a:ext uri="{0D108BD9-81ED-4DB2-BD59-A6C34878D82A}">
                    <a16:rowId xmlns:a16="http://schemas.microsoft.com/office/drawing/2014/main" val="2282873717"/>
                  </a:ext>
                </a:extLst>
              </a:tr>
              <a:tr h="0">
                <a:tc>
                  <a:txBody>
                    <a:bodyPr/>
                    <a:lstStyle/>
                    <a:p>
                      <a:pPr marL="0" marR="0">
                        <a:lnSpc>
                          <a:spcPct val="115000"/>
                        </a:lnSpc>
                        <a:spcAft>
                          <a:spcPts val="800"/>
                        </a:spcAft>
                        <a:buNone/>
                      </a:pPr>
                      <a:r>
                        <a:rPr lang="en-US" sz="1200" kern="100">
                          <a:effectLst/>
                        </a:rPr>
                        <a:t>Mon 8</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Motivation &amp; inclusion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dirty="0">
                          <a:effectLst/>
                        </a:rPr>
                        <a:t>• 20 min talk on EQ, diversity, remote collaboration. • 30 min role‑play conflict resolution. • 20 min reflection.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Team charter (2 pages).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51200813"/>
                  </a:ext>
                </a:extLst>
              </a:tr>
              <a:tr h="0">
                <a:tc>
                  <a:txBody>
                    <a:bodyPr/>
                    <a:lstStyle/>
                    <a:p>
                      <a:pPr marL="0" marR="0">
                        <a:lnSpc>
                          <a:spcPct val="115000"/>
                        </a:lnSpc>
                        <a:spcAft>
                          <a:spcPts val="800"/>
                        </a:spcAft>
                        <a:buNone/>
                      </a:pPr>
                      <a:r>
                        <a:rPr lang="en-US" sz="1200" kern="100">
                          <a:effectLst/>
                        </a:rPr>
                        <a:t>Wed 8</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Tactical delegation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 15 min delegation matrix. • 45 min build a rotation schedule for GIS specialists. • 15 min discuss ROI.</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dirty="0">
                          <a:effectLst/>
                        </a:rPr>
                        <a:t>Draft schedule (Excel).</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55837526"/>
                  </a:ext>
                </a:extLst>
              </a:tr>
            </a:tbl>
          </a:graphicData>
        </a:graphic>
      </p:graphicFrame>
    </p:spTree>
    <p:extLst>
      <p:ext uri="{BB962C8B-B14F-4D97-AF65-F5344CB8AC3E}">
        <p14:creationId xmlns:p14="http://schemas.microsoft.com/office/powerpoint/2010/main" val="82046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49AED-96C6-B586-42E4-6D96061EA9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CBEB0F-226E-C828-A284-631658B7B0BE}"/>
              </a:ext>
            </a:extLst>
          </p:cNvPr>
          <p:cNvSpPr>
            <a:spLocks noGrp="1"/>
          </p:cNvSpPr>
          <p:nvPr>
            <p:ph type="title"/>
          </p:nvPr>
        </p:nvSpPr>
        <p:spPr/>
        <p:txBody>
          <a:bodyPr/>
          <a:lstStyle/>
          <a:p>
            <a:r>
              <a:rPr lang="en-US" dirty="0"/>
              <a:t>Week 9‑10: Advanced Spatial Analytics for Decision Making</a:t>
            </a:r>
          </a:p>
        </p:txBody>
      </p:sp>
      <p:sp>
        <p:nvSpPr>
          <p:cNvPr id="4" name="TextBox 3">
            <a:extLst>
              <a:ext uri="{FF2B5EF4-FFF2-40B4-BE49-F238E27FC236}">
                <a16:creationId xmlns:a16="http://schemas.microsoft.com/office/drawing/2014/main" id="{B9E7AFDD-EAEC-55E8-40B8-E4BF6016CEF7}"/>
              </a:ext>
            </a:extLst>
          </p:cNvPr>
          <p:cNvSpPr txBox="1"/>
          <p:nvPr/>
        </p:nvSpPr>
        <p:spPr>
          <a:xfrm>
            <a:off x="838200" y="2057400"/>
            <a:ext cx="10515600" cy="2031325"/>
          </a:xfrm>
          <a:prstGeom prst="rect">
            <a:avLst/>
          </a:prstGeom>
          <a:noFill/>
        </p:spPr>
        <p:txBody>
          <a:bodyPr wrap="square">
            <a:spAutoFit/>
          </a:bodyPr>
          <a:lstStyle/>
          <a:p>
            <a:r>
              <a:rPr lang="en-US" dirty="0"/>
              <a:t>The spotlight shifts to the analytical heart of GIS. Students are introduced to predictive modeling, spatial econometrics, and AI integration - tools that add sophistication to the research outputs. More importantly, the leadership module encourages them to evaluate whether the chosen technology truly supports the research hypothesis once more, guarding against the temptation to “enamor” themselves in tools at the expense of clarity. Coupled with earlier data‑governance drills, they learn to align analytical depth with the project’s overall ethical and narrative coherence.</a:t>
            </a:r>
          </a:p>
        </p:txBody>
      </p:sp>
      <p:graphicFrame>
        <p:nvGraphicFramePr>
          <p:cNvPr id="3" name="Table 2">
            <a:extLst>
              <a:ext uri="{FF2B5EF4-FFF2-40B4-BE49-F238E27FC236}">
                <a16:creationId xmlns:a16="http://schemas.microsoft.com/office/drawing/2014/main" id="{6B012970-9888-234D-D6FE-12BF8EAE731D}"/>
              </a:ext>
            </a:extLst>
          </p:cNvPr>
          <p:cNvGraphicFramePr>
            <a:graphicFrameLocks noGrp="1"/>
          </p:cNvGraphicFramePr>
          <p:nvPr>
            <p:extLst>
              <p:ext uri="{D42A27DB-BD31-4B8C-83A1-F6EECF244321}">
                <p14:modId xmlns:p14="http://schemas.microsoft.com/office/powerpoint/2010/main" val="1720586151"/>
              </p:ext>
            </p:extLst>
          </p:nvPr>
        </p:nvGraphicFramePr>
        <p:xfrm>
          <a:off x="457200" y="4267200"/>
          <a:ext cx="11201400" cy="1850048"/>
        </p:xfrm>
        <a:graphic>
          <a:graphicData uri="http://schemas.openxmlformats.org/drawingml/2006/table">
            <a:tbl>
              <a:tblPr/>
              <a:tblGrid>
                <a:gridCol w="2240280">
                  <a:extLst>
                    <a:ext uri="{9D8B030D-6E8A-4147-A177-3AD203B41FA5}">
                      <a16:colId xmlns:a16="http://schemas.microsoft.com/office/drawing/2014/main" val="4223359690"/>
                    </a:ext>
                  </a:extLst>
                </a:gridCol>
                <a:gridCol w="2240280">
                  <a:extLst>
                    <a:ext uri="{9D8B030D-6E8A-4147-A177-3AD203B41FA5}">
                      <a16:colId xmlns:a16="http://schemas.microsoft.com/office/drawing/2014/main" val="900643801"/>
                    </a:ext>
                  </a:extLst>
                </a:gridCol>
                <a:gridCol w="2240280">
                  <a:extLst>
                    <a:ext uri="{9D8B030D-6E8A-4147-A177-3AD203B41FA5}">
                      <a16:colId xmlns:a16="http://schemas.microsoft.com/office/drawing/2014/main" val="912825342"/>
                    </a:ext>
                  </a:extLst>
                </a:gridCol>
                <a:gridCol w="2240280">
                  <a:extLst>
                    <a:ext uri="{9D8B030D-6E8A-4147-A177-3AD203B41FA5}">
                      <a16:colId xmlns:a16="http://schemas.microsoft.com/office/drawing/2014/main" val="2486438390"/>
                    </a:ext>
                  </a:extLst>
                </a:gridCol>
                <a:gridCol w="2240280">
                  <a:extLst>
                    <a:ext uri="{9D8B030D-6E8A-4147-A177-3AD203B41FA5}">
                      <a16:colId xmlns:a16="http://schemas.microsoft.com/office/drawing/2014/main" val="3458470536"/>
                    </a:ext>
                  </a:extLst>
                </a:gridCol>
              </a:tblGrid>
              <a:tr h="71803">
                <a:tc>
                  <a:txBody>
                    <a:bodyPr/>
                    <a:lstStyle/>
                    <a:p>
                      <a:pPr>
                        <a:buNone/>
                      </a:pPr>
                      <a:r>
                        <a:rPr lang="en-US" sz="1200">
                          <a:effectLst/>
                        </a:rPr>
                        <a:t>Weeks</a:t>
                      </a:r>
                    </a:p>
                  </a:txBody>
                  <a:tcPr marL="7589" marR="7589" marT="3794" marB="37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effectLst/>
                        </a:rPr>
                        <a:t>Leadership Theme</a:t>
                      </a:r>
                    </a:p>
                  </a:txBody>
                  <a:tcPr marL="7589" marR="7589" marT="3794" marB="37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b="1">
                          <a:effectLst/>
                        </a:rPr>
                        <a:t>Objective</a:t>
                      </a:r>
                      <a:endParaRPr lang="en-US" sz="1200">
                        <a:effectLst/>
                      </a:endParaRPr>
                    </a:p>
                  </a:txBody>
                  <a:tcPr marL="7589" marR="7589" marT="3794" marB="37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b="1">
                          <a:effectLst/>
                        </a:rPr>
                        <a:t>Activity</a:t>
                      </a:r>
                      <a:endParaRPr lang="en-US" sz="1200">
                        <a:effectLst/>
                      </a:endParaRPr>
                    </a:p>
                  </a:txBody>
                  <a:tcPr marL="7589" marR="7589" marT="3794" marB="37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b="1">
                          <a:effectLst/>
                        </a:rPr>
                        <a:t>Assessment</a:t>
                      </a:r>
                      <a:endParaRPr lang="en-US" sz="1200">
                        <a:effectLst/>
                      </a:endParaRPr>
                    </a:p>
                  </a:txBody>
                  <a:tcPr marL="7589" marR="7589" marT="3794" marB="37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4656421"/>
                  </a:ext>
                </a:extLst>
              </a:tr>
              <a:tr h="901537">
                <a:tc>
                  <a:txBody>
                    <a:bodyPr/>
                    <a:lstStyle/>
                    <a:p>
                      <a:pPr>
                        <a:buNone/>
                      </a:pPr>
                      <a:r>
                        <a:rPr lang="en-US" sz="1200" b="1" dirty="0"/>
                        <a:t>9‑10</a:t>
                      </a:r>
                      <a:endParaRPr lang="en-US" sz="1200" dirty="0"/>
                    </a:p>
                  </a:txBody>
                  <a:tcPr marL="13660" marR="13660"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i="1"/>
                        <a:t>Advanced Spatial Analytics for Decision Making</a:t>
                      </a:r>
                      <a:endParaRPr lang="en-US" sz="1200"/>
                    </a:p>
                  </a:txBody>
                  <a:tcPr marL="13660" marR="13660"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 Evaluate technology fit for project objectives.</a:t>
                      </a:r>
                      <a:br>
                        <a:rPr lang="en-US" sz="1200"/>
                      </a:br>
                      <a:r>
                        <a:rPr lang="en-US" sz="1200"/>
                        <a:t>• Present analytical findings using dashboards or StoryMaps.</a:t>
                      </a:r>
                      <a:endParaRPr lang="en-US" sz="1200" dirty="0"/>
                    </a:p>
                  </a:txBody>
                  <a:tcPr marL="13660" marR="13660"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 </a:t>
                      </a:r>
                      <a:r>
                        <a:rPr lang="en-US" sz="1200" b="1" dirty="0"/>
                        <a:t>Tech‑Fit Debate</a:t>
                      </a:r>
                      <a:r>
                        <a:rPr lang="en-US" sz="1200" dirty="0"/>
                        <a:t>: Two teams argue for/against a chosen analytics tool (e.g., AI vs statistical). </a:t>
                      </a:r>
                      <a:br>
                        <a:rPr lang="en-US" sz="1200" dirty="0"/>
                      </a:br>
                      <a:r>
                        <a:rPr lang="en-US" sz="1200" dirty="0"/>
                        <a:t>• </a:t>
                      </a:r>
                      <a:r>
                        <a:rPr lang="en-US" sz="1200" b="1" dirty="0"/>
                        <a:t>Interactive Dashboard Prototype</a:t>
                      </a:r>
                      <a:r>
                        <a:rPr lang="en-US" sz="1200" dirty="0"/>
                        <a:t>: Using ArcGIS Online, or a web‑mapping library, deliver a public data story.</a:t>
                      </a:r>
                    </a:p>
                  </a:txBody>
                  <a:tcPr marL="13660" marR="13660"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 </a:t>
                      </a:r>
                      <a:r>
                        <a:rPr lang="en-US" sz="1200" b="1" dirty="0"/>
                        <a:t>Debate Evaluation</a:t>
                      </a:r>
                      <a:r>
                        <a:rPr lang="en-US" sz="1200" dirty="0"/>
                        <a:t> (argument structure, evidence usage). </a:t>
                      </a:r>
                      <a:br>
                        <a:rPr lang="en-US" sz="1200" dirty="0"/>
                      </a:br>
                      <a:r>
                        <a:rPr lang="en-US" sz="1200" dirty="0"/>
                        <a:t>• </a:t>
                      </a:r>
                      <a:r>
                        <a:rPr lang="en-US" sz="1200" b="1" dirty="0"/>
                        <a:t>Dashboard Peer‑Score</a:t>
                      </a:r>
                      <a:r>
                        <a:rPr lang="en-US" sz="1200" dirty="0"/>
                        <a:t> (visual clarity, interactivity, storytelling).</a:t>
                      </a:r>
                    </a:p>
                  </a:txBody>
                  <a:tcPr marL="13660" marR="13660"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5501783"/>
                  </a:ext>
                </a:extLst>
              </a:tr>
            </a:tbl>
          </a:graphicData>
        </a:graphic>
      </p:graphicFrame>
    </p:spTree>
    <p:extLst>
      <p:ext uri="{BB962C8B-B14F-4D97-AF65-F5344CB8AC3E}">
        <p14:creationId xmlns:p14="http://schemas.microsoft.com/office/powerpoint/2010/main" val="200962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15000"/>
              </a:lnSpc>
              <a:spcAft>
                <a:spcPts val="800"/>
              </a:spcAft>
            </a:pPr>
            <a:r>
              <a:rPr lang="en-US" sz="3600" kern="100" dirty="0">
                <a:latin typeface="Aptos" panose="020B0004020202020204" pitchFamily="34" charset="0"/>
                <a:ea typeface="Aptos" panose="020B0004020202020204" pitchFamily="34" charset="0"/>
                <a:cs typeface="Times New Roman" panose="02020603050405020304" pitchFamily="18" charset="0"/>
              </a:rPr>
              <a:t>15‑Week GIS Leadership Program</a:t>
            </a:r>
          </a:p>
        </p:txBody>
      </p:sp>
      <p:sp>
        <p:nvSpPr>
          <p:cNvPr id="4" name="TextBox 3">
            <a:extLst>
              <a:ext uri="{FF2B5EF4-FFF2-40B4-BE49-F238E27FC236}">
                <a16:creationId xmlns:a16="http://schemas.microsoft.com/office/drawing/2014/main" id="{4114CE11-3053-FB51-0F95-9D6A0F107D71}"/>
              </a:ext>
            </a:extLst>
          </p:cNvPr>
          <p:cNvSpPr txBox="1"/>
          <p:nvPr/>
        </p:nvSpPr>
        <p:spPr>
          <a:xfrm>
            <a:off x="838200" y="1752600"/>
            <a:ext cx="10515600" cy="4154984"/>
          </a:xfrm>
          <a:prstGeom prst="rect">
            <a:avLst/>
          </a:prstGeom>
          <a:noFill/>
        </p:spPr>
        <p:txBody>
          <a:bodyPr wrap="square">
            <a:spAutoFit/>
          </a:bodyPr>
          <a:lstStyle/>
          <a:p>
            <a:r>
              <a:rPr lang="en-US" sz="2200" dirty="0"/>
              <a:t>“A GIS leadership course should blend technical mastery with strategic, managerial, and ethical acumen. It starts with core GIS knowledge - data modeling, spatial analysis, and technology trends - then moves into project - and portfolio management, enabling leaders to scope, budget, and deliver complex spatial initiatives. Next, students learn stakeholder‑centric communication, policy and regulatory literacy, and data governance principles so they can align GIS efforts with broader organizational goals and governance frameworks. Finally, the curriculum emphasizes people leadership, change‑management skills, and ethical decision‑making to cultivate leaders who can inspire teams, navigate interdepartmental collaboration, and steward GIS resources responsibly.”</a:t>
            </a:r>
          </a:p>
          <a:p>
            <a:r>
              <a:rPr lang="en-US" sz="2200" dirty="0"/>
              <a:t>UF Navigator</a:t>
            </a:r>
          </a:p>
        </p:txBody>
      </p:sp>
    </p:spTree>
    <p:extLst>
      <p:ext uri="{BB962C8B-B14F-4D97-AF65-F5344CB8AC3E}">
        <p14:creationId xmlns:p14="http://schemas.microsoft.com/office/powerpoint/2010/main" val="344050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B40E9-B3A7-B250-B341-B7F1F0E4A86B}"/>
              </a:ext>
            </a:extLst>
          </p:cNvPr>
          <p:cNvSpPr>
            <a:spLocks noGrp="1"/>
          </p:cNvSpPr>
          <p:nvPr>
            <p:ph type="title"/>
          </p:nvPr>
        </p:nvSpPr>
        <p:spPr/>
        <p:txBody>
          <a:bodyPr>
            <a:normAutofit/>
          </a:bodyPr>
          <a:lstStyle/>
          <a:p>
            <a:r>
              <a:rPr lang="en-US" dirty="0"/>
              <a:t>Week 9 - KPI Design &amp; Performance Measurement</a:t>
            </a:r>
          </a:p>
        </p:txBody>
      </p:sp>
      <p:graphicFrame>
        <p:nvGraphicFramePr>
          <p:cNvPr id="3" name="Table 2">
            <a:extLst>
              <a:ext uri="{FF2B5EF4-FFF2-40B4-BE49-F238E27FC236}">
                <a16:creationId xmlns:a16="http://schemas.microsoft.com/office/drawing/2014/main" id="{6856DEB9-BA32-EECE-EF48-4FC86595B3C0}"/>
              </a:ext>
            </a:extLst>
          </p:cNvPr>
          <p:cNvGraphicFramePr>
            <a:graphicFrameLocks noGrp="1"/>
          </p:cNvGraphicFramePr>
          <p:nvPr>
            <p:extLst>
              <p:ext uri="{D42A27DB-BD31-4B8C-83A1-F6EECF244321}">
                <p14:modId xmlns:p14="http://schemas.microsoft.com/office/powerpoint/2010/main" val="390793565"/>
              </p:ext>
            </p:extLst>
          </p:nvPr>
        </p:nvGraphicFramePr>
        <p:xfrm>
          <a:off x="838200" y="3224403"/>
          <a:ext cx="10515600" cy="1759522"/>
        </p:xfrm>
        <a:graphic>
          <a:graphicData uri="http://schemas.openxmlformats.org/drawingml/2006/table">
            <a:tbl>
              <a:tblPr firstRow="1" firstCol="1" bandRow="1">
                <a:tableStyleId>{3B4B98B0-60AC-42C2-AFA5-B58CD77FA1E5}</a:tableStyleId>
              </a:tblPr>
              <a:tblGrid>
                <a:gridCol w="2628900">
                  <a:extLst>
                    <a:ext uri="{9D8B030D-6E8A-4147-A177-3AD203B41FA5}">
                      <a16:colId xmlns:a16="http://schemas.microsoft.com/office/drawing/2014/main" val="2227581767"/>
                    </a:ext>
                  </a:extLst>
                </a:gridCol>
                <a:gridCol w="2628900">
                  <a:extLst>
                    <a:ext uri="{9D8B030D-6E8A-4147-A177-3AD203B41FA5}">
                      <a16:colId xmlns:a16="http://schemas.microsoft.com/office/drawing/2014/main" val="406309836"/>
                    </a:ext>
                  </a:extLst>
                </a:gridCol>
                <a:gridCol w="2628900">
                  <a:extLst>
                    <a:ext uri="{9D8B030D-6E8A-4147-A177-3AD203B41FA5}">
                      <a16:colId xmlns:a16="http://schemas.microsoft.com/office/drawing/2014/main" val="1662545744"/>
                    </a:ext>
                  </a:extLst>
                </a:gridCol>
                <a:gridCol w="2628900">
                  <a:extLst>
                    <a:ext uri="{9D8B030D-6E8A-4147-A177-3AD203B41FA5}">
                      <a16:colId xmlns:a16="http://schemas.microsoft.com/office/drawing/2014/main" val="1928268435"/>
                    </a:ext>
                  </a:extLst>
                </a:gridCol>
              </a:tblGrid>
              <a:tr h="0">
                <a:tc>
                  <a:txBody>
                    <a:bodyPr/>
                    <a:lstStyle/>
                    <a:p>
                      <a:pPr marL="0" marR="0">
                        <a:lnSpc>
                          <a:spcPct val="115000"/>
                        </a:lnSpc>
                        <a:spcAft>
                          <a:spcPts val="800"/>
                        </a:spcAft>
                        <a:buNone/>
                      </a:pPr>
                      <a:r>
                        <a:rPr lang="en-US" sz="1200" kern="100">
                          <a:effectLst/>
                        </a:rPr>
                        <a:t>Session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Objective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Activities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Assessment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extLst>
                  <a:ext uri="{0D108BD9-81ED-4DB2-BD59-A6C34878D82A}">
                    <a16:rowId xmlns:a16="http://schemas.microsoft.com/office/drawing/2014/main" val="2692383651"/>
                  </a:ext>
                </a:extLst>
              </a:tr>
              <a:tr h="0">
                <a:tc>
                  <a:txBody>
                    <a:bodyPr/>
                    <a:lstStyle/>
                    <a:p>
                      <a:pPr marL="0" marR="0">
                        <a:lnSpc>
                          <a:spcPct val="115000"/>
                        </a:lnSpc>
                        <a:spcAft>
                          <a:spcPts val="800"/>
                        </a:spcAft>
                        <a:buNone/>
                      </a:pPr>
                      <a:r>
                        <a:rPr lang="en-US" sz="1200" kern="100" dirty="0">
                          <a:effectLst/>
                        </a:rPr>
                        <a:t>Mon 9</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Define SMART KPIs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 20 min workshop: transformation of project goals into metrics. • 30 min peer brainstorm. • 10 min refine.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Five KPI list with definitions.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98098851"/>
                  </a:ext>
                </a:extLst>
              </a:tr>
              <a:tr h="0">
                <a:tc>
                  <a:txBody>
                    <a:bodyPr/>
                    <a:lstStyle/>
                    <a:p>
                      <a:pPr marL="0" marR="0">
                        <a:lnSpc>
                          <a:spcPct val="115000"/>
                        </a:lnSpc>
                        <a:spcAft>
                          <a:spcPts val="800"/>
                        </a:spcAft>
                        <a:buNone/>
                      </a:pPr>
                      <a:r>
                        <a:rPr lang="en-US" sz="1200" kern="100" dirty="0">
                          <a:effectLst/>
                        </a:rPr>
                        <a:t>Wed 9</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Dashboard prototype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 20 min intro to ArcGIS Dashboards. • 45 min build quick dashboard using sample KPIs.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dirty="0">
                          <a:effectLst/>
                        </a:rPr>
                        <a:t>Dashboard snapshot + short rationale.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69342454"/>
                  </a:ext>
                </a:extLst>
              </a:tr>
            </a:tbl>
          </a:graphicData>
        </a:graphic>
      </p:graphicFrame>
    </p:spTree>
    <p:extLst>
      <p:ext uri="{BB962C8B-B14F-4D97-AF65-F5344CB8AC3E}">
        <p14:creationId xmlns:p14="http://schemas.microsoft.com/office/powerpoint/2010/main" val="151692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9FC2C-4159-D1A9-0F31-F131A3876AC3}"/>
              </a:ext>
            </a:extLst>
          </p:cNvPr>
          <p:cNvSpPr>
            <a:spLocks noGrp="1"/>
          </p:cNvSpPr>
          <p:nvPr>
            <p:ph type="title"/>
          </p:nvPr>
        </p:nvSpPr>
        <p:spPr/>
        <p:txBody>
          <a:bodyPr>
            <a:normAutofit/>
          </a:bodyPr>
          <a:lstStyle/>
          <a:p>
            <a:r>
              <a:rPr lang="en-US" dirty="0"/>
              <a:t>Week 10 - Community &amp; Stakeholder Engagement</a:t>
            </a:r>
          </a:p>
        </p:txBody>
      </p:sp>
      <p:graphicFrame>
        <p:nvGraphicFramePr>
          <p:cNvPr id="3" name="Table 2">
            <a:extLst>
              <a:ext uri="{FF2B5EF4-FFF2-40B4-BE49-F238E27FC236}">
                <a16:creationId xmlns:a16="http://schemas.microsoft.com/office/drawing/2014/main" id="{7D0153BD-2E95-AE0E-2675-A86A3D7DDDB1}"/>
              </a:ext>
            </a:extLst>
          </p:cNvPr>
          <p:cNvGraphicFramePr>
            <a:graphicFrameLocks noGrp="1"/>
          </p:cNvGraphicFramePr>
          <p:nvPr>
            <p:extLst>
              <p:ext uri="{D42A27DB-BD31-4B8C-83A1-F6EECF244321}">
                <p14:modId xmlns:p14="http://schemas.microsoft.com/office/powerpoint/2010/main" val="2930311122"/>
              </p:ext>
            </p:extLst>
          </p:nvPr>
        </p:nvGraphicFramePr>
        <p:xfrm>
          <a:off x="838200" y="3225133"/>
          <a:ext cx="10515600" cy="1759522"/>
        </p:xfrm>
        <a:graphic>
          <a:graphicData uri="http://schemas.openxmlformats.org/drawingml/2006/table">
            <a:tbl>
              <a:tblPr firstRow="1" firstCol="1" bandRow="1">
                <a:tableStyleId>{3B4B98B0-60AC-42C2-AFA5-B58CD77FA1E5}</a:tableStyleId>
              </a:tblPr>
              <a:tblGrid>
                <a:gridCol w="2628900">
                  <a:extLst>
                    <a:ext uri="{9D8B030D-6E8A-4147-A177-3AD203B41FA5}">
                      <a16:colId xmlns:a16="http://schemas.microsoft.com/office/drawing/2014/main" val="2896076671"/>
                    </a:ext>
                  </a:extLst>
                </a:gridCol>
                <a:gridCol w="2628900">
                  <a:extLst>
                    <a:ext uri="{9D8B030D-6E8A-4147-A177-3AD203B41FA5}">
                      <a16:colId xmlns:a16="http://schemas.microsoft.com/office/drawing/2014/main" val="263718879"/>
                    </a:ext>
                  </a:extLst>
                </a:gridCol>
                <a:gridCol w="2628900">
                  <a:extLst>
                    <a:ext uri="{9D8B030D-6E8A-4147-A177-3AD203B41FA5}">
                      <a16:colId xmlns:a16="http://schemas.microsoft.com/office/drawing/2014/main" val="846149602"/>
                    </a:ext>
                  </a:extLst>
                </a:gridCol>
                <a:gridCol w="2628900">
                  <a:extLst>
                    <a:ext uri="{9D8B030D-6E8A-4147-A177-3AD203B41FA5}">
                      <a16:colId xmlns:a16="http://schemas.microsoft.com/office/drawing/2014/main" val="1113073087"/>
                    </a:ext>
                  </a:extLst>
                </a:gridCol>
              </a:tblGrid>
              <a:tr h="0">
                <a:tc>
                  <a:txBody>
                    <a:bodyPr/>
                    <a:lstStyle/>
                    <a:p>
                      <a:pPr marL="0" marR="0">
                        <a:lnSpc>
                          <a:spcPct val="115000"/>
                        </a:lnSpc>
                        <a:spcAft>
                          <a:spcPts val="800"/>
                        </a:spcAft>
                        <a:buNone/>
                      </a:pPr>
                      <a:r>
                        <a:rPr lang="en-US" sz="1200" kern="100">
                          <a:effectLst/>
                        </a:rPr>
                        <a:t>Session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Objective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Activities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Assessment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extLst>
                  <a:ext uri="{0D108BD9-81ED-4DB2-BD59-A6C34878D82A}">
                    <a16:rowId xmlns:a16="http://schemas.microsoft.com/office/drawing/2014/main" val="2928492406"/>
                  </a:ext>
                </a:extLst>
              </a:tr>
              <a:tr h="0">
                <a:tc>
                  <a:txBody>
                    <a:bodyPr/>
                    <a:lstStyle/>
                    <a:p>
                      <a:pPr marL="0" marR="0">
                        <a:lnSpc>
                          <a:spcPct val="115000"/>
                        </a:lnSpc>
                        <a:spcAft>
                          <a:spcPts val="800"/>
                        </a:spcAft>
                        <a:buNone/>
                      </a:pPr>
                      <a:r>
                        <a:rPr lang="en-US" sz="1200" kern="100" dirty="0">
                          <a:effectLst/>
                        </a:rPr>
                        <a:t>Mon 10</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Participatory GIS workshop design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 20 min principles of P‑GIS. • 40 min design an engagement event (survey + map tools). • 10 min critique.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Workshop plan (PDF).</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78683160"/>
                  </a:ext>
                </a:extLst>
              </a:tr>
              <a:tr h="0">
                <a:tc>
                  <a:txBody>
                    <a:bodyPr/>
                    <a:lstStyle/>
                    <a:p>
                      <a:pPr marL="0" marR="0">
                        <a:lnSpc>
                          <a:spcPct val="115000"/>
                        </a:lnSpc>
                        <a:spcAft>
                          <a:spcPts val="800"/>
                        </a:spcAft>
                        <a:buNone/>
                      </a:pPr>
                      <a:r>
                        <a:rPr lang="en-US" sz="1200" kern="100" dirty="0">
                          <a:effectLst/>
                        </a:rPr>
                        <a:t>Wed 10</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Feedback analysis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 30 min collect sample responses. • 30 min data cleaning &amp; thematic coding. • 10 min write brief report.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dirty="0">
                          <a:effectLst/>
                        </a:rPr>
                        <a:t>Feedback synthesis report (≤500 words).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10149744"/>
                  </a:ext>
                </a:extLst>
              </a:tr>
            </a:tbl>
          </a:graphicData>
        </a:graphic>
      </p:graphicFrame>
    </p:spTree>
    <p:extLst>
      <p:ext uri="{BB962C8B-B14F-4D97-AF65-F5344CB8AC3E}">
        <p14:creationId xmlns:p14="http://schemas.microsoft.com/office/powerpoint/2010/main" val="124101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4F200-01BE-6E19-9497-1BE01743F2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4D0381-B8E1-035E-E77A-FD4D2BA89869}"/>
              </a:ext>
            </a:extLst>
          </p:cNvPr>
          <p:cNvSpPr>
            <a:spLocks noGrp="1"/>
          </p:cNvSpPr>
          <p:nvPr>
            <p:ph type="title"/>
          </p:nvPr>
        </p:nvSpPr>
        <p:spPr/>
        <p:txBody>
          <a:bodyPr/>
          <a:lstStyle/>
          <a:p>
            <a:r>
              <a:rPr lang="en-US" dirty="0"/>
              <a:t>Week 11‑15: Capstone Project &amp; Executive Briefing</a:t>
            </a:r>
          </a:p>
        </p:txBody>
      </p:sp>
      <p:sp>
        <p:nvSpPr>
          <p:cNvPr id="4" name="TextBox 3">
            <a:extLst>
              <a:ext uri="{FF2B5EF4-FFF2-40B4-BE49-F238E27FC236}">
                <a16:creationId xmlns:a16="http://schemas.microsoft.com/office/drawing/2014/main" id="{46522B9E-3BDB-930E-F7DC-D138E1ED9E94}"/>
              </a:ext>
            </a:extLst>
          </p:cNvPr>
          <p:cNvSpPr txBox="1"/>
          <p:nvPr/>
        </p:nvSpPr>
        <p:spPr>
          <a:xfrm>
            <a:off x="838200" y="2057400"/>
            <a:ext cx="10515600" cy="2308324"/>
          </a:xfrm>
          <a:prstGeom prst="rect">
            <a:avLst/>
          </a:prstGeom>
          <a:noFill/>
        </p:spPr>
        <p:txBody>
          <a:bodyPr wrap="square">
            <a:spAutoFit/>
          </a:bodyPr>
          <a:lstStyle/>
          <a:p>
            <a:r>
              <a:rPr lang="en-US" dirty="0"/>
              <a:t>The final five weeks pace students toward a polished, stakeholder‑ready product. The leadership curriculum now focuses on storytelling: designing a concise executive summary, crafting a visual dashboard that speaks to non‑technical audiences, and delivering a 10‑minute pitch that articulates the problem, the methodology, the insights, and the next steps. Students practice framing their results in decision‑making terms - reduced to metrics, KPI dashboards, or scenario projections - which mirrors the “keep it simple” rule of the project‑management overlay. The capstone thereby demonstrates that the hard science, the disciplined management process, and the soft‑skill leadership have all coalesced into a coherent, actionable GIS solution.</a:t>
            </a:r>
          </a:p>
        </p:txBody>
      </p:sp>
      <p:sp>
        <p:nvSpPr>
          <p:cNvPr id="5" name="TextBox 4">
            <a:extLst>
              <a:ext uri="{FF2B5EF4-FFF2-40B4-BE49-F238E27FC236}">
                <a16:creationId xmlns:a16="http://schemas.microsoft.com/office/drawing/2014/main" id="{82386A69-4C53-E4B7-EE16-AEFD8278E283}"/>
              </a:ext>
            </a:extLst>
          </p:cNvPr>
          <p:cNvSpPr txBox="1"/>
          <p:nvPr/>
        </p:nvSpPr>
        <p:spPr>
          <a:xfrm>
            <a:off x="625642" y="6262041"/>
            <a:ext cx="11201400" cy="461665"/>
          </a:xfrm>
          <a:prstGeom prst="rect">
            <a:avLst/>
          </a:prstGeom>
          <a:noFill/>
        </p:spPr>
        <p:txBody>
          <a:bodyPr wrap="square">
            <a:spAutoFit/>
          </a:bodyPr>
          <a:lstStyle/>
          <a:p>
            <a:r>
              <a:rPr lang="en-US" sz="1200" dirty="0"/>
              <a:t>By pairing each research step with a leadership lesson that directly supports the corresponding project‑management rule, the semester creates a closed feedback loop: concepts learn in practice, practice informs theory, and theory informs practice - each reinforcing the others throughout the course.</a:t>
            </a:r>
          </a:p>
        </p:txBody>
      </p:sp>
      <p:graphicFrame>
        <p:nvGraphicFramePr>
          <p:cNvPr id="6" name="Table 5">
            <a:extLst>
              <a:ext uri="{FF2B5EF4-FFF2-40B4-BE49-F238E27FC236}">
                <a16:creationId xmlns:a16="http://schemas.microsoft.com/office/drawing/2014/main" id="{57FE146A-1252-A40C-E6A1-ED3A81FC64AD}"/>
              </a:ext>
            </a:extLst>
          </p:cNvPr>
          <p:cNvGraphicFramePr>
            <a:graphicFrameLocks noGrp="1"/>
          </p:cNvGraphicFramePr>
          <p:nvPr>
            <p:extLst>
              <p:ext uri="{D42A27DB-BD31-4B8C-83A1-F6EECF244321}">
                <p14:modId xmlns:p14="http://schemas.microsoft.com/office/powerpoint/2010/main" val="3904569922"/>
              </p:ext>
            </p:extLst>
          </p:nvPr>
        </p:nvGraphicFramePr>
        <p:xfrm>
          <a:off x="625642" y="4468266"/>
          <a:ext cx="11201400" cy="1667168"/>
        </p:xfrm>
        <a:graphic>
          <a:graphicData uri="http://schemas.openxmlformats.org/drawingml/2006/table">
            <a:tbl>
              <a:tblPr/>
              <a:tblGrid>
                <a:gridCol w="2240280">
                  <a:extLst>
                    <a:ext uri="{9D8B030D-6E8A-4147-A177-3AD203B41FA5}">
                      <a16:colId xmlns:a16="http://schemas.microsoft.com/office/drawing/2014/main" val="4223359690"/>
                    </a:ext>
                  </a:extLst>
                </a:gridCol>
                <a:gridCol w="2240280">
                  <a:extLst>
                    <a:ext uri="{9D8B030D-6E8A-4147-A177-3AD203B41FA5}">
                      <a16:colId xmlns:a16="http://schemas.microsoft.com/office/drawing/2014/main" val="900643801"/>
                    </a:ext>
                  </a:extLst>
                </a:gridCol>
                <a:gridCol w="2240280">
                  <a:extLst>
                    <a:ext uri="{9D8B030D-6E8A-4147-A177-3AD203B41FA5}">
                      <a16:colId xmlns:a16="http://schemas.microsoft.com/office/drawing/2014/main" val="912825342"/>
                    </a:ext>
                  </a:extLst>
                </a:gridCol>
                <a:gridCol w="2240280">
                  <a:extLst>
                    <a:ext uri="{9D8B030D-6E8A-4147-A177-3AD203B41FA5}">
                      <a16:colId xmlns:a16="http://schemas.microsoft.com/office/drawing/2014/main" val="2486438390"/>
                    </a:ext>
                  </a:extLst>
                </a:gridCol>
                <a:gridCol w="2240280">
                  <a:extLst>
                    <a:ext uri="{9D8B030D-6E8A-4147-A177-3AD203B41FA5}">
                      <a16:colId xmlns:a16="http://schemas.microsoft.com/office/drawing/2014/main" val="3458470536"/>
                    </a:ext>
                  </a:extLst>
                </a:gridCol>
              </a:tblGrid>
              <a:tr h="71803">
                <a:tc>
                  <a:txBody>
                    <a:bodyPr/>
                    <a:lstStyle/>
                    <a:p>
                      <a:pPr>
                        <a:buNone/>
                      </a:pPr>
                      <a:r>
                        <a:rPr lang="en-US" sz="1200">
                          <a:effectLst/>
                        </a:rPr>
                        <a:t>Weeks</a:t>
                      </a:r>
                    </a:p>
                  </a:txBody>
                  <a:tcPr marL="7589" marR="7589" marT="3794" marB="37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effectLst/>
                        </a:rPr>
                        <a:t>Leadership Theme</a:t>
                      </a:r>
                    </a:p>
                  </a:txBody>
                  <a:tcPr marL="7589" marR="7589" marT="3794" marB="37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b="1">
                          <a:effectLst/>
                        </a:rPr>
                        <a:t>Objective</a:t>
                      </a:r>
                      <a:endParaRPr lang="en-US" sz="1200">
                        <a:effectLst/>
                      </a:endParaRPr>
                    </a:p>
                  </a:txBody>
                  <a:tcPr marL="7589" marR="7589" marT="3794" marB="37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b="1">
                          <a:effectLst/>
                        </a:rPr>
                        <a:t>Activity</a:t>
                      </a:r>
                      <a:endParaRPr lang="en-US" sz="1200">
                        <a:effectLst/>
                      </a:endParaRPr>
                    </a:p>
                  </a:txBody>
                  <a:tcPr marL="7589" marR="7589" marT="3794" marB="37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b="1">
                          <a:effectLst/>
                        </a:rPr>
                        <a:t>Assessment</a:t>
                      </a:r>
                      <a:endParaRPr lang="en-US" sz="1200">
                        <a:effectLst/>
                      </a:endParaRPr>
                    </a:p>
                  </a:txBody>
                  <a:tcPr marL="7589" marR="7589" marT="3794" marB="37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4656421"/>
                  </a:ext>
                </a:extLst>
              </a:tr>
              <a:tr h="846341">
                <a:tc>
                  <a:txBody>
                    <a:bodyPr/>
                    <a:lstStyle/>
                    <a:p>
                      <a:pPr>
                        <a:buNone/>
                      </a:pPr>
                      <a:r>
                        <a:rPr lang="en-US" sz="1200" b="1" dirty="0"/>
                        <a:t>11‑15</a:t>
                      </a:r>
                      <a:endParaRPr lang="en-US" sz="1200" dirty="0"/>
                    </a:p>
                  </a:txBody>
                  <a:tcPr marL="13660" marR="13660"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i="1"/>
                        <a:t>Capstone Project &amp; Executive Briefing</a:t>
                      </a:r>
                      <a:endParaRPr lang="en-US" sz="1200"/>
                    </a:p>
                  </a:txBody>
                  <a:tcPr marL="13660" marR="13660"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 Translate technical results into executive‑level insights.</a:t>
                      </a:r>
                      <a:br>
                        <a:rPr lang="en-US" sz="1200" dirty="0"/>
                      </a:br>
                      <a:r>
                        <a:rPr lang="en-US" sz="1200" dirty="0"/>
                        <a:t>• Deliver a concise, persuasive presentation to a panel.</a:t>
                      </a:r>
                    </a:p>
                  </a:txBody>
                  <a:tcPr marL="13660" marR="13660"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 </a:t>
                      </a:r>
                      <a:r>
                        <a:rPr lang="en-US" sz="1200" b="1"/>
                        <a:t>Executive Briefing Prep</a:t>
                      </a:r>
                      <a:r>
                        <a:rPr lang="en-US" sz="1200"/>
                        <a:t>: Students craft a 5‑slide deck summarizing problem, methodology, key findings, and recommendations. </a:t>
                      </a:r>
                      <a:br>
                        <a:rPr lang="en-US" sz="1200"/>
                      </a:br>
                      <a:r>
                        <a:rPr lang="en-US" sz="1200"/>
                        <a:t>• </a:t>
                      </a:r>
                      <a:r>
                        <a:rPr lang="en-US" sz="1200" b="1"/>
                        <a:t>Mock Presentation</a:t>
                      </a:r>
                      <a:r>
                        <a:rPr lang="en-US" sz="1200"/>
                        <a:t>: 10 min oral with Q&amp;A simulated by peers.</a:t>
                      </a:r>
                      <a:endParaRPr lang="en-US" sz="1200" dirty="0"/>
                    </a:p>
                  </a:txBody>
                  <a:tcPr marL="13660" marR="13660"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 </a:t>
                      </a:r>
                      <a:r>
                        <a:rPr lang="en-US" sz="1200" b="1" dirty="0"/>
                        <a:t>Presentation Rubric</a:t>
                      </a:r>
                      <a:r>
                        <a:rPr lang="en-US" sz="1200" dirty="0"/>
                        <a:t> (content depth, communication, use of visuals). </a:t>
                      </a:r>
                      <a:br>
                        <a:rPr lang="en-US" sz="1200" dirty="0"/>
                      </a:br>
                      <a:r>
                        <a:rPr lang="en-US" sz="1200" dirty="0"/>
                        <a:t>• </a:t>
                      </a:r>
                      <a:r>
                        <a:rPr lang="en-US" sz="1200" b="1" dirty="0"/>
                        <a:t>Panel Feedback Form</a:t>
                      </a:r>
                      <a:r>
                        <a:rPr lang="en-US" sz="1200" dirty="0"/>
                        <a:t> (four rating points: relevance, clarity, impact, professionalism).</a:t>
                      </a:r>
                    </a:p>
                  </a:txBody>
                  <a:tcPr marL="13660" marR="13660" marT="6830" marB="68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8338928"/>
                  </a:ext>
                </a:extLst>
              </a:tr>
            </a:tbl>
          </a:graphicData>
        </a:graphic>
      </p:graphicFrame>
    </p:spTree>
    <p:extLst>
      <p:ext uri="{BB962C8B-B14F-4D97-AF65-F5344CB8AC3E}">
        <p14:creationId xmlns:p14="http://schemas.microsoft.com/office/powerpoint/2010/main" val="348257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D1F81-1CA3-4055-0A69-660F42398E4D}"/>
              </a:ext>
            </a:extLst>
          </p:cNvPr>
          <p:cNvSpPr>
            <a:spLocks noGrp="1"/>
          </p:cNvSpPr>
          <p:nvPr>
            <p:ph type="title"/>
          </p:nvPr>
        </p:nvSpPr>
        <p:spPr/>
        <p:txBody>
          <a:bodyPr>
            <a:normAutofit/>
          </a:bodyPr>
          <a:lstStyle/>
          <a:p>
            <a:r>
              <a:rPr lang="en-US" dirty="0"/>
              <a:t>Week 11 - Change Management in GIS Projects</a:t>
            </a:r>
          </a:p>
        </p:txBody>
      </p:sp>
      <p:graphicFrame>
        <p:nvGraphicFramePr>
          <p:cNvPr id="3" name="Table 2">
            <a:extLst>
              <a:ext uri="{FF2B5EF4-FFF2-40B4-BE49-F238E27FC236}">
                <a16:creationId xmlns:a16="http://schemas.microsoft.com/office/drawing/2014/main" id="{71205769-2B0F-CD6D-F418-33BC8CDD25AF}"/>
              </a:ext>
            </a:extLst>
          </p:cNvPr>
          <p:cNvGraphicFramePr>
            <a:graphicFrameLocks noGrp="1"/>
          </p:cNvGraphicFramePr>
          <p:nvPr>
            <p:extLst>
              <p:ext uri="{D42A27DB-BD31-4B8C-83A1-F6EECF244321}">
                <p14:modId xmlns:p14="http://schemas.microsoft.com/office/powerpoint/2010/main" val="744885773"/>
              </p:ext>
            </p:extLst>
          </p:nvPr>
        </p:nvGraphicFramePr>
        <p:xfrm>
          <a:off x="838200" y="3223673"/>
          <a:ext cx="10515600" cy="1338898"/>
        </p:xfrm>
        <a:graphic>
          <a:graphicData uri="http://schemas.openxmlformats.org/drawingml/2006/table">
            <a:tbl>
              <a:tblPr firstRow="1" firstCol="1" bandRow="1">
                <a:tableStyleId>{3B4B98B0-60AC-42C2-AFA5-B58CD77FA1E5}</a:tableStyleId>
              </a:tblPr>
              <a:tblGrid>
                <a:gridCol w="2628900">
                  <a:extLst>
                    <a:ext uri="{9D8B030D-6E8A-4147-A177-3AD203B41FA5}">
                      <a16:colId xmlns:a16="http://schemas.microsoft.com/office/drawing/2014/main" val="1903116093"/>
                    </a:ext>
                  </a:extLst>
                </a:gridCol>
                <a:gridCol w="2628900">
                  <a:extLst>
                    <a:ext uri="{9D8B030D-6E8A-4147-A177-3AD203B41FA5}">
                      <a16:colId xmlns:a16="http://schemas.microsoft.com/office/drawing/2014/main" val="3281806863"/>
                    </a:ext>
                  </a:extLst>
                </a:gridCol>
                <a:gridCol w="2628900">
                  <a:extLst>
                    <a:ext uri="{9D8B030D-6E8A-4147-A177-3AD203B41FA5}">
                      <a16:colId xmlns:a16="http://schemas.microsoft.com/office/drawing/2014/main" val="4229337494"/>
                    </a:ext>
                  </a:extLst>
                </a:gridCol>
                <a:gridCol w="2628900">
                  <a:extLst>
                    <a:ext uri="{9D8B030D-6E8A-4147-A177-3AD203B41FA5}">
                      <a16:colId xmlns:a16="http://schemas.microsoft.com/office/drawing/2014/main" val="3859006243"/>
                    </a:ext>
                  </a:extLst>
                </a:gridCol>
              </a:tblGrid>
              <a:tr h="0">
                <a:tc>
                  <a:txBody>
                    <a:bodyPr/>
                    <a:lstStyle/>
                    <a:p>
                      <a:pPr marL="0" marR="0">
                        <a:lnSpc>
                          <a:spcPct val="115000"/>
                        </a:lnSpc>
                        <a:spcAft>
                          <a:spcPts val="800"/>
                        </a:spcAft>
                        <a:buNone/>
                      </a:pPr>
                      <a:r>
                        <a:rPr lang="en-US" sz="1200" kern="100">
                          <a:effectLst/>
                        </a:rPr>
                        <a:t>Session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Objective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Activities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Assessment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extLst>
                  <a:ext uri="{0D108BD9-81ED-4DB2-BD59-A6C34878D82A}">
                    <a16:rowId xmlns:a16="http://schemas.microsoft.com/office/drawing/2014/main" val="1744723397"/>
                  </a:ext>
                </a:extLst>
              </a:tr>
              <a:tr h="0">
                <a:tc>
                  <a:txBody>
                    <a:bodyPr/>
                    <a:lstStyle/>
                    <a:p>
                      <a:pPr marL="0" marR="0">
                        <a:lnSpc>
                          <a:spcPct val="115000"/>
                        </a:lnSpc>
                        <a:spcAft>
                          <a:spcPts val="800"/>
                        </a:spcAft>
                        <a:buNone/>
                      </a:pPr>
                      <a:r>
                        <a:rPr lang="en-US" sz="1200" kern="100" dirty="0">
                          <a:effectLst/>
                        </a:rPr>
                        <a:t>Mon 11</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Kotter’s 8‑step model</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dirty="0">
                          <a:effectLst/>
                        </a:rPr>
                        <a:t>• 25 min lecture. • 10 min discussion on resistance triggers.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Change‑plan timeline (Word).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8139200"/>
                  </a:ext>
                </a:extLst>
              </a:tr>
              <a:tr h="0">
                <a:tc>
                  <a:txBody>
                    <a:bodyPr/>
                    <a:lstStyle/>
                    <a:p>
                      <a:pPr marL="0" marR="0">
                        <a:lnSpc>
                          <a:spcPct val="115000"/>
                        </a:lnSpc>
                        <a:spcAft>
                          <a:spcPts val="800"/>
                        </a:spcAft>
                        <a:buNone/>
                      </a:pPr>
                      <a:r>
                        <a:rPr lang="en-US" sz="1200" kern="100" dirty="0">
                          <a:effectLst/>
                        </a:rPr>
                        <a:t>Wed 11</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Communication plan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 30 min stakeholder‑specific messaging matrix. • 45 min craft a 1‑page communication brief.</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dirty="0">
                          <a:effectLst/>
                        </a:rPr>
                        <a:t>Communication brief.</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88943406"/>
                  </a:ext>
                </a:extLst>
              </a:tr>
            </a:tbl>
          </a:graphicData>
        </a:graphic>
      </p:graphicFrame>
    </p:spTree>
    <p:extLst>
      <p:ext uri="{BB962C8B-B14F-4D97-AF65-F5344CB8AC3E}">
        <p14:creationId xmlns:p14="http://schemas.microsoft.com/office/powerpoint/2010/main" val="125985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070B0-E35F-8753-20C9-37118248C0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0A971D-132A-D8A6-03FD-04B7F4BFCC32}"/>
              </a:ext>
            </a:extLst>
          </p:cNvPr>
          <p:cNvSpPr>
            <a:spLocks noGrp="1"/>
          </p:cNvSpPr>
          <p:nvPr>
            <p:ph type="title"/>
          </p:nvPr>
        </p:nvSpPr>
        <p:spPr/>
        <p:txBody>
          <a:bodyPr/>
          <a:lstStyle/>
          <a:p>
            <a:r>
              <a:rPr lang="en-US" dirty="0"/>
              <a:t>Week 12 - Innovation Lab – Future GIS</a:t>
            </a:r>
          </a:p>
        </p:txBody>
      </p:sp>
      <p:graphicFrame>
        <p:nvGraphicFramePr>
          <p:cNvPr id="3" name="Table 2">
            <a:extLst>
              <a:ext uri="{FF2B5EF4-FFF2-40B4-BE49-F238E27FC236}">
                <a16:creationId xmlns:a16="http://schemas.microsoft.com/office/drawing/2014/main" id="{71536AD9-322A-0C0A-4D79-BC93E08CFCEF}"/>
              </a:ext>
            </a:extLst>
          </p:cNvPr>
          <p:cNvGraphicFramePr>
            <a:graphicFrameLocks noGrp="1"/>
          </p:cNvGraphicFramePr>
          <p:nvPr>
            <p:extLst>
              <p:ext uri="{D42A27DB-BD31-4B8C-83A1-F6EECF244321}">
                <p14:modId xmlns:p14="http://schemas.microsoft.com/office/powerpoint/2010/main" val="1264825254"/>
              </p:ext>
            </p:extLst>
          </p:nvPr>
        </p:nvGraphicFramePr>
        <p:xfrm>
          <a:off x="838200" y="3013361"/>
          <a:ext cx="10515600" cy="1969834"/>
        </p:xfrm>
        <a:graphic>
          <a:graphicData uri="http://schemas.openxmlformats.org/drawingml/2006/table">
            <a:tbl>
              <a:tblPr firstRow="1" firstCol="1" bandRow="1">
                <a:tableStyleId>{3B4B98B0-60AC-42C2-AFA5-B58CD77FA1E5}</a:tableStyleId>
              </a:tblPr>
              <a:tblGrid>
                <a:gridCol w="2628900">
                  <a:extLst>
                    <a:ext uri="{9D8B030D-6E8A-4147-A177-3AD203B41FA5}">
                      <a16:colId xmlns:a16="http://schemas.microsoft.com/office/drawing/2014/main" val="2285690144"/>
                    </a:ext>
                  </a:extLst>
                </a:gridCol>
                <a:gridCol w="2628900">
                  <a:extLst>
                    <a:ext uri="{9D8B030D-6E8A-4147-A177-3AD203B41FA5}">
                      <a16:colId xmlns:a16="http://schemas.microsoft.com/office/drawing/2014/main" val="3545295214"/>
                    </a:ext>
                  </a:extLst>
                </a:gridCol>
                <a:gridCol w="2628900">
                  <a:extLst>
                    <a:ext uri="{9D8B030D-6E8A-4147-A177-3AD203B41FA5}">
                      <a16:colId xmlns:a16="http://schemas.microsoft.com/office/drawing/2014/main" val="274691855"/>
                    </a:ext>
                  </a:extLst>
                </a:gridCol>
                <a:gridCol w="2628900">
                  <a:extLst>
                    <a:ext uri="{9D8B030D-6E8A-4147-A177-3AD203B41FA5}">
                      <a16:colId xmlns:a16="http://schemas.microsoft.com/office/drawing/2014/main" val="3948983738"/>
                    </a:ext>
                  </a:extLst>
                </a:gridCol>
              </a:tblGrid>
              <a:tr h="0">
                <a:tc>
                  <a:txBody>
                    <a:bodyPr/>
                    <a:lstStyle/>
                    <a:p>
                      <a:pPr marL="0" marR="0">
                        <a:lnSpc>
                          <a:spcPct val="115000"/>
                        </a:lnSpc>
                        <a:spcAft>
                          <a:spcPts val="800"/>
                        </a:spcAft>
                        <a:buNone/>
                      </a:pPr>
                      <a:r>
                        <a:rPr lang="en-US" sz="1200" kern="100">
                          <a:effectLst/>
                        </a:rPr>
                        <a:t>Session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Objective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Activities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Assessment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extLst>
                  <a:ext uri="{0D108BD9-81ED-4DB2-BD59-A6C34878D82A}">
                    <a16:rowId xmlns:a16="http://schemas.microsoft.com/office/drawing/2014/main" val="1871997488"/>
                  </a:ext>
                </a:extLst>
              </a:tr>
              <a:tr h="0">
                <a:tc>
                  <a:txBody>
                    <a:bodyPr/>
                    <a:lstStyle/>
                    <a:p>
                      <a:pPr marL="0" marR="0">
                        <a:lnSpc>
                          <a:spcPct val="115000"/>
                        </a:lnSpc>
                        <a:spcAft>
                          <a:spcPts val="800"/>
                        </a:spcAft>
                        <a:buNone/>
                      </a:pPr>
                      <a:r>
                        <a:rPr lang="en-US" sz="1200" kern="100" dirty="0">
                          <a:effectLst/>
                        </a:rPr>
                        <a:t>Mon 12</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Machine‑learning for planning</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 30 min demo: spatial clustering for amenity placement. • 30 min hands‑on small ML model in Python. • 15 min ethical reflection.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Model output + 150‑word reflection.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878456639"/>
                  </a:ext>
                </a:extLst>
              </a:tr>
              <a:tr h="0">
                <a:tc>
                  <a:txBody>
                    <a:bodyPr/>
                    <a:lstStyle/>
                    <a:p>
                      <a:pPr marL="0" marR="0">
                        <a:lnSpc>
                          <a:spcPct val="115000"/>
                        </a:lnSpc>
                        <a:spcAft>
                          <a:spcPts val="800"/>
                        </a:spcAft>
                        <a:buNone/>
                      </a:pPr>
                      <a:r>
                        <a:rPr lang="en-US" sz="1200" kern="100" dirty="0">
                          <a:effectLst/>
                        </a:rPr>
                        <a:t>Wed 12</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Blue‑sky proposal</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 20 min brainstorming tech trends (AI, satellite constellations). • 60 min write a 300‑word proposal. • 10 min peer feedback.</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dirty="0">
                          <a:effectLst/>
                        </a:rPr>
                        <a:t>Proposal text.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25061992"/>
                  </a:ext>
                </a:extLst>
              </a:tr>
            </a:tbl>
          </a:graphicData>
        </a:graphic>
      </p:graphicFrame>
    </p:spTree>
    <p:extLst>
      <p:ext uri="{BB962C8B-B14F-4D97-AF65-F5344CB8AC3E}">
        <p14:creationId xmlns:p14="http://schemas.microsoft.com/office/powerpoint/2010/main" val="392061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256F2-E8AD-1B76-CFB2-5F8479A66D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84C206-6162-D0A1-CD4E-83196E9EEF0C}"/>
              </a:ext>
            </a:extLst>
          </p:cNvPr>
          <p:cNvSpPr>
            <a:spLocks noGrp="1"/>
          </p:cNvSpPr>
          <p:nvPr>
            <p:ph type="title"/>
          </p:nvPr>
        </p:nvSpPr>
        <p:spPr/>
        <p:txBody>
          <a:bodyPr/>
          <a:lstStyle/>
          <a:p>
            <a:r>
              <a:rPr lang="en-US" dirty="0"/>
              <a:t>Weeks 13, 14, 15 - Capstone &amp; Showcase</a:t>
            </a:r>
          </a:p>
        </p:txBody>
      </p:sp>
      <p:graphicFrame>
        <p:nvGraphicFramePr>
          <p:cNvPr id="3" name="Table 2">
            <a:extLst>
              <a:ext uri="{FF2B5EF4-FFF2-40B4-BE49-F238E27FC236}">
                <a16:creationId xmlns:a16="http://schemas.microsoft.com/office/drawing/2014/main" id="{F813AAF0-1177-BB74-F9BA-A2B726BD45BA}"/>
              </a:ext>
            </a:extLst>
          </p:cNvPr>
          <p:cNvGraphicFramePr>
            <a:graphicFrameLocks noGrp="1"/>
          </p:cNvGraphicFramePr>
          <p:nvPr>
            <p:extLst>
              <p:ext uri="{D42A27DB-BD31-4B8C-83A1-F6EECF244321}">
                <p14:modId xmlns:p14="http://schemas.microsoft.com/office/powerpoint/2010/main" val="3874373035"/>
              </p:ext>
            </p:extLst>
          </p:nvPr>
        </p:nvGraphicFramePr>
        <p:xfrm>
          <a:off x="838200" y="3223673"/>
          <a:ext cx="10515600" cy="1549210"/>
        </p:xfrm>
        <a:graphic>
          <a:graphicData uri="http://schemas.openxmlformats.org/drawingml/2006/table">
            <a:tbl>
              <a:tblPr firstRow="1" firstCol="1" bandRow="1">
                <a:tableStyleId>{3B4B98B0-60AC-42C2-AFA5-B58CD77FA1E5}</a:tableStyleId>
              </a:tblPr>
              <a:tblGrid>
                <a:gridCol w="2628900">
                  <a:extLst>
                    <a:ext uri="{9D8B030D-6E8A-4147-A177-3AD203B41FA5}">
                      <a16:colId xmlns:a16="http://schemas.microsoft.com/office/drawing/2014/main" val="648197668"/>
                    </a:ext>
                  </a:extLst>
                </a:gridCol>
                <a:gridCol w="2628900">
                  <a:extLst>
                    <a:ext uri="{9D8B030D-6E8A-4147-A177-3AD203B41FA5}">
                      <a16:colId xmlns:a16="http://schemas.microsoft.com/office/drawing/2014/main" val="2680968210"/>
                    </a:ext>
                  </a:extLst>
                </a:gridCol>
                <a:gridCol w="2628900">
                  <a:extLst>
                    <a:ext uri="{9D8B030D-6E8A-4147-A177-3AD203B41FA5}">
                      <a16:colId xmlns:a16="http://schemas.microsoft.com/office/drawing/2014/main" val="3202546983"/>
                    </a:ext>
                  </a:extLst>
                </a:gridCol>
                <a:gridCol w="2628900">
                  <a:extLst>
                    <a:ext uri="{9D8B030D-6E8A-4147-A177-3AD203B41FA5}">
                      <a16:colId xmlns:a16="http://schemas.microsoft.com/office/drawing/2014/main" val="627033288"/>
                    </a:ext>
                  </a:extLst>
                </a:gridCol>
              </a:tblGrid>
              <a:tr h="0">
                <a:tc>
                  <a:txBody>
                    <a:bodyPr/>
                    <a:lstStyle/>
                    <a:p>
                      <a:pPr marL="0" marR="0">
                        <a:lnSpc>
                          <a:spcPct val="115000"/>
                        </a:lnSpc>
                        <a:spcAft>
                          <a:spcPts val="800"/>
                        </a:spcAft>
                        <a:buNone/>
                      </a:pPr>
                      <a:r>
                        <a:rPr lang="en-US" sz="1200" kern="100">
                          <a:effectLst/>
                        </a:rPr>
                        <a:t>Session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Objective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Activities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tc>
                  <a:txBody>
                    <a:bodyPr/>
                    <a:lstStyle/>
                    <a:p>
                      <a:pPr marL="0" marR="0">
                        <a:lnSpc>
                          <a:spcPct val="115000"/>
                        </a:lnSpc>
                        <a:spcAft>
                          <a:spcPts val="800"/>
                        </a:spcAft>
                        <a:buNone/>
                      </a:pPr>
                      <a:r>
                        <a:rPr lang="en-US" sz="1200" kern="100">
                          <a:effectLst/>
                        </a:rPr>
                        <a:t>Assessment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38100" marB="38100" anchor="ctr"/>
                </a:tc>
                <a:extLst>
                  <a:ext uri="{0D108BD9-81ED-4DB2-BD59-A6C34878D82A}">
                    <a16:rowId xmlns:a16="http://schemas.microsoft.com/office/drawing/2014/main" val="1543629582"/>
                  </a:ext>
                </a:extLst>
              </a:tr>
              <a:tr h="0">
                <a:tc>
                  <a:txBody>
                    <a:bodyPr/>
                    <a:lstStyle/>
                    <a:p>
                      <a:pPr marL="0" marR="0">
                        <a:lnSpc>
                          <a:spcPct val="115000"/>
                        </a:lnSpc>
                        <a:spcAft>
                          <a:spcPts val="800"/>
                        </a:spcAft>
                        <a:buNone/>
                      </a:pPr>
                      <a:r>
                        <a:rPr lang="en-US" sz="1200" kern="100" dirty="0">
                          <a:effectLst/>
                        </a:rPr>
                        <a:t>Mon 13</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Integrate learning into real problem</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 90‑min project development sprint (no on‑site instructor). • 30‑min coaching echo sessions.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Draft project report (5 pages).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7212924"/>
                  </a:ext>
                </a:extLst>
              </a:tr>
              <a:tr h="0">
                <a:tc>
                  <a:txBody>
                    <a:bodyPr/>
                    <a:lstStyle/>
                    <a:p>
                      <a:pPr marL="0" marR="0">
                        <a:lnSpc>
                          <a:spcPct val="115000"/>
                        </a:lnSpc>
                        <a:spcAft>
                          <a:spcPts val="800"/>
                        </a:spcAft>
                        <a:buNone/>
                      </a:pPr>
                      <a:r>
                        <a:rPr lang="en-US" sz="1200" kern="100" dirty="0">
                          <a:effectLst/>
                        </a:rPr>
                        <a:t>Wed 15</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Showcase &amp; debrief</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 10 min logistics. • 45 min 10‑minute presentations (slides + demo). • 35 min peer &amp; faculty Q&amp;A.</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dirty="0">
                          <a:effectLst/>
                        </a:rPr>
                        <a:t>Final capstone report + reflective portfolio.</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261779225"/>
                  </a:ext>
                </a:extLst>
              </a:tr>
            </a:tbl>
          </a:graphicData>
        </a:graphic>
      </p:graphicFrame>
    </p:spTree>
    <p:extLst>
      <p:ext uri="{BB962C8B-B14F-4D97-AF65-F5344CB8AC3E}">
        <p14:creationId xmlns:p14="http://schemas.microsoft.com/office/powerpoint/2010/main" val="54487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27B7A-67EA-9D97-976B-A175B4F2070E}"/>
              </a:ext>
            </a:extLst>
          </p:cNvPr>
          <p:cNvSpPr>
            <a:spLocks noGrp="1"/>
          </p:cNvSpPr>
          <p:nvPr>
            <p:ph type="title"/>
          </p:nvPr>
        </p:nvSpPr>
        <p:spPr/>
        <p:txBody>
          <a:bodyPr/>
          <a:lstStyle/>
          <a:p>
            <a:r>
              <a:rPr lang="en-US" dirty="0"/>
              <a:t>Closing the Loop</a:t>
            </a:r>
          </a:p>
        </p:txBody>
      </p:sp>
      <p:sp>
        <p:nvSpPr>
          <p:cNvPr id="4" name="TextBox 3">
            <a:extLst>
              <a:ext uri="{FF2B5EF4-FFF2-40B4-BE49-F238E27FC236}">
                <a16:creationId xmlns:a16="http://schemas.microsoft.com/office/drawing/2014/main" id="{642B7BA6-BA1A-08D5-D9E4-E48426F55D70}"/>
              </a:ext>
            </a:extLst>
          </p:cNvPr>
          <p:cNvSpPr txBox="1"/>
          <p:nvPr/>
        </p:nvSpPr>
        <p:spPr>
          <a:xfrm>
            <a:off x="838200" y="1676400"/>
            <a:ext cx="10515600" cy="4154984"/>
          </a:xfrm>
          <a:prstGeom prst="rect">
            <a:avLst/>
          </a:prstGeom>
          <a:noFill/>
        </p:spPr>
        <p:txBody>
          <a:bodyPr wrap="square">
            <a:spAutoFit/>
          </a:bodyPr>
          <a:lstStyle/>
          <a:p>
            <a:pPr>
              <a:buNone/>
            </a:pPr>
            <a:r>
              <a:rPr lang="en-US" sz="2400" dirty="0"/>
              <a:t>By week 15, each student has:</a:t>
            </a:r>
          </a:p>
          <a:p>
            <a:pPr>
              <a:buFont typeface="+mj-lt"/>
              <a:buAutoNum type="arabicPeriod"/>
            </a:pPr>
            <a:r>
              <a:rPr lang="en-US" sz="2400" dirty="0"/>
              <a:t> Formulated a clear GIS research question.</a:t>
            </a:r>
          </a:p>
          <a:p>
            <a:pPr>
              <a:buFont typeface="+mj-lt"/>
              <a:buAutoNum type="arabicPeriod"/>
            </a:pPr>
            <a:r>
              <a:rPr lang="en-US" sz="2400" dirty="0"/>
              <a:t> Followed the 10‑point project‑management template to steer the project.</a:t>
            </a:r>
          </a:p>
          <a:p>
            <a:pPr>
              <a:buFont typeface="+mj-lt"/>
              <a:buAutoNum type="arabicPeriod"/>
            </a:pPr>
            <a:r>
              <a:rPr lang="en-US" sz="2400" dirty="0"/>
              <a:t> Developed leadership skills - vision‑casting, stakeholder dialogue, risk awareness, and executive communication.</a:t>
            </a:r>
          </a:p>
          <a:p>
            <a:pPr>
              <a:buFont typeface="+mj-lt"/>
              <a:buAutoNum type="arabicPeriod"/>
            </a:pPr>
            <a:r>
              <a:rPr lang="en-US" sz="2400" dirty="0"/>
              <a:t> Delivered a capstone that showcases knowledge, disciplined project execution, and leadership impact.</a:t>
            </a:r>
          </a:p>
          <a:p>
            <a:pPr>
              <a:buNone/>
            </a:pPr>
            <a:endParaRPr lang="en-US" sz="2400" dirty="0"/>
          </a:p>
          <a:p>
            <a:pPr>
              <a:buNone/>
            </a:pPr>
            <a:r>
              <a:rPr lang="en-US" sz="2400" dirty="0"/>
              <a:t>This integrated lesson plan turns a semester into a coherent practice of </a:t>
            </a:r>
            <a:r>
              <a:rPr lang="en-US" sz="2400" i="1" dirty="0"/>
              <a:t>thinking, doing, leading,</a:t>
            </a:r>
            <a:r>
              <a:rPr lang="en-US" sz="2400" dirty="0"/>
              <a:t> and </a:t>
            </a:r>
            <a:r>
              <a:rPr lang="en-US" sz="2400" i="1" dirty="0"/>
              <a:t>reflecting</a:t>
            </a:r>
            <a:r>
              <a:rPr lang="en-US" sz="2400" dirty="0"/>
              <a:t> in GIS work.</a:t>
            </a:r>
          </a:p>
        </p:txBody>
      </p:sp>
    </p:spTree>
    <p:extLst>
      <p:ext uri="{BB962C8B-B14F-4D97-AF65-F5344CB8AC3E}">
        <p14:creationId xmlns:p14="http://schemas.microsoft.com/office/powerpoint/2010/main" val="416269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50C63-D54C-60B3-2622-67FB16709A4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7964A5-3B01-BBD2-6764-D849EA91B54A}"/>
              </a:ext>
            </a:extLst>
          </p:cNvPr>
          <p:cNvSpPr>
            <a:spLocks noGrp="1"/>
          </p:cNvSpPr>
          <p:nvPr>
            <p:ph type="title"/>
          </p:nvPr>
        </p:nvSpPr>
        <p:spPr>
          <a:xfrm>
            <a:off x="838200" y="3810000"/>
            <a:ext cx="9601200" cy="1838519"/>
          </a:xfrm>
        </p:spPr>
        <p:txBody>
          <a:bodyPr>
            <a:normAutofit fontScale="90000"/>
          </a:bodyPr>
          <a:lstStyle/>
          <a:p>
            <a:r>
              <a:rPr lang="en-US" sz="5400" b="1" kern="100" dirty="0">
                <a:latin typeface="Aptos" panose="020B0004020202020204" pitchFamily="34" charset="0"/>
                <a:ea typeface="Aptos" panose="020B0004020202020204" pitchFamily="34" charset="0"/>
                <a:cs typeface="Times New Roman" panose="02020603050405020304" pitchFamily="18" charset="0"/>
              </a:rPr>
              <a:t>15‑Week GIS Leadership Program</a:t>
            </a:r>
            <a:br>
              <a:rPr lang="en-US" sz="5400" b="1" kern="100" dirty="0">
                <a:latin typeface="Aptos" panose="020B0004020202020204" pitchFamily="34" charset="0"/>
                <a:ea typeface="Aptos" panose="020B0004020202020204" pitchFamily="34" charset="0"/>
                <a:cs typeface="Times New Roman" panose="02020603050405020304" pitchFamily="18" charset="0"/>
              </a:rPr>
            </a:br>
            <a:r>
              <a:rPr lang="en-US" sz="5400" b="1" kern="100" dirty="0">
                <a:latin typeface="Aptos" panose="020B0004020202020204" pitchFamily="34" charset="0"/>
                <a:ea typeface="Aptos" panose="020B0004020202020204" pitchFamily="34" charset="0"/>
                <a:cs typeface="Times New Roman" panose="02020603050405020304" pitchFamily="18" charset="0"/>
              </a:rPr>
              <a:t>Detailed Lesson Plan Assessment &amp; Outcomes</a:t>
            </a:r>
            <a:endParaRPr lang="en-US" dirty="0"/>
          </a:p>
        </p:txBody>
      </p:sp>
    </p:spTree>
    <p:extLst>
      <p:ext uri="{BB962C8B-B14F-4D97-AF65-F5344CB8AC3E}">
        <p14:creationId xmlns:p14="http://schemas.microsoft.com/office/powerpoint/2010/main" val="378259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D0BDC-03E4-82E3-3D8C-3B0235FFF348}"/>
              </a:ext>
            </a:extLst>
          </p:cNvPr>
          <p:cNvSpPr>
            <a:spLocks noGrp="1"/>
          </p:cNvSpPr>
          <p:nvPr>
            <p:ph type="title"/>
          </p:nvPr>
        </p:nvSpPr>
        <p:spPr/>
        <p:txBody>
          <a:bodyPr/>
          <a:lstStyle/>
          <a:p>
            <a:r>
              <a:rPr lang="en-US" dirty="0"/>
              <a:t>Assessment Strategy</a:t>
            </a:r>
          </a:p>
        </p:txBody>
      </p:sp>
      <p:graphicFrame>
        <p:nvGraphicFramePr>
          <p:cNvPr id="3" name="Table 2">
            <a:extLst>
              <a:ext uri="{FF2B5EF4-FFF2-40B4-BE49-F238E27FC236}">
                <a16:creationId xmlns:a16="http://schemas.microsoft.com/office/drawing/2014/main" id="{F322EA4A-C2ED-4F4E-FE1F-9DBF475F701A}"/>
              </a:ext>
            </a:extLst>
          </p:cNvPr>
          <p:cNvGraphicFramePr>
            <a:graphicFrameLocks noGrp="1"/>
          </p:cNvGraphicFramePr>
          <p:nvPr>
            <p:extLst>
              <p:ext uri="{D42A27DB-BD31-4B8C-83A1-F6EECF244321}">
                <p14:modId xmlns:p14="http://schemas.microsoft.com/office/powerpoint/2010/main" val="1966099600"/>
              </p:ext>
            </p:extLst>
          </p:nvPr>
        </p:nvGraphicFramePr>
        <p:xfrm>
          <a:off x="838200" y="1964214"/>
          <a:ext cx="10515600" cy="4074160"/>
        </p:xfrm>
        <a:graphic>
          <a:graphicData uri="http://schemas.openxmlformats.org/drawingml/2006/table">
            <a:tbl>
              <a:tblPr/>
              <a:tblGrid>
                <a:gridCol w="3505200">
                  <a:extLst>
                    <a:ext uri="{9D8B030D-6E8A-4147-A177-3AD203B41FA5}">
                      <a16:colId xmlns:a16="http://schemas.microsoft.com/office/drawing/2014/main" val="1011901468"/>
                    </a:ext>
                  </a:extLst>
                </a:gridCol>
                <a:gridCol w="3505200">
                  <a:extLst>
                    <a:ext uri="{9D8B030D-6E8A-4147-A177-3AD203B41FA5}">
                      <a16:colId xmlns:a16="http://schemas.microsoft.com/office/drawing/2014/main" val="1209783782"/>
                    </a:ext>
                  </a:extLst>
                </a:gridCol>
                <a:gridCol w="3505200">
                  <a:extLst>
                    <a:ext uri="{9D8B030D-6E8A-4147-A177-3AD203B41FA5}">
                      <a16:colId xmlns:a16="http://schemas.microsoft.com/office/drawing/2014/main" val="3167948736"/>
                    </a:ext>
                  </a:extLst>
                </a:gridCol>
              </a:tblGrid>
              <a:tr h="0">
                <a:tc>
                  <a:txBody>
                    <a:bodyPr/>
                    <a:lstStyle/>
                    <a:p>
                      <a:pPr>
                        <a:buNone/>
                      </a:pPr>
                      <a:r>
                        <a:rPr lang="en-US">
                          <a:effectLst/>
                        </a:rPr>
                        <a:t>Type</a:t>
                      </a:r>
                    </a:p>
                  </a:txBody>
                  <a:tcPr marL="50800" marR="508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effectLst/>
                        </a:rPr>
                        <a:t>Description</a:t>
                      </a:r>
                    </a:p>
                  </a:txBody>
                  <a:tcPr marL="50800" marR="508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effectLst/>
                        </a:rPr>
                        <a:t>Alignment</a:t>
                      </a:r>
                    </a:p>
                  </a:txBody>
                  <a:tcPr marL="50800" marR="508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9374302"/>
                  </a:ext>
                </a:extLst>
              </a:tr>
              <a:tr h="0">
                <a:tc>
                  <a:txBody>
                    <a:bodyPr/>
                    <a:lstStyle/>
                    <a:p>
                      <a:pPr>
                        <a:buNone/>
                      </a:pPr>
                      <a:r>
                        <a:rPr lang="en-US" b="1"/>
                        <a:t>Research worksheet sets</a:t>
                      </a:r>
                      <a:r>
                        <a:rPr lang="en-US"/>
                        <a:t> (weekly)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Templates for question framing, data plan, analysis logs, map drafts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Captures the research workflow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9930469"/>
                  </a:ext>
                </a:extLst>
              </a:tr>
              <a:tr h="0">
                <a:tc>
                  <a:txBody>
                    <a:bodyPr/>
                    <a:lstStyle/>
                    <a:p>
                      <a:pPr>
                        <a:buNone/>
                      </a:pPr>
                      <a:r>
                        <a:rPr lang="en-US" b="1"/>
                        <a:t>Project‑management log</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Students record requirements, risk logs, change requests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Demonstrates application of the rules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3890213"/>
                  </a:ext>
                </a:extLst>
              </a:tr>
              <a:tr h="0">
                <a:tc>
                  <a:txBody>
                    <a:bodyPr/>
                    <a:lstStyle/>
                    <a:p>
                      <a:pPr>
                        <a:buNone/>
                      </a:pPr>
                      <a:r>
                        <a:rPr lang="en-US" b="1"/>
                        <a:t>Leadership reflection journal</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Short (≈150 words) entry after each workshop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Shows integration of leadership concepts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7369073"/>
                  </a:ext>
                </a:extLst>
              </a:tr>
              <a:tr h="0">
                <a:tc>
                  <a:txBody>
                    <a:bodyPr/>
                    <a:lstStyle/>
                    <a:p>
                      <a:pPr>
                        <a:buNone/>
                      </a:pPr>
                      <a:r>
                        <a:rPr lang="en-US" b="1"/>
                        <a:t>Capstone deliverables</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Proposal, final report, 10‑min presentation, briefing deck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Blends all strands into a cohesive output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9662393"/>
                  </a:ext>
                </a:extLst>
              </a:tr>
              <a:tr h="0">
                <a:tc>
                  <a:txBody>
                    <a:bodyPr/>
                    <a:lstStyle/>
                    <a:p>
                      <a:pPr>
                        <a:buNone/>
                      </a:pPr>
                      <a:r>
                        <a:rPr lang="en-US" b="1"/>
                        <a:t>Peer‑review feedback</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Structured rubric (clarity, methodology, risk handling, leadership presence)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t>Provides formative assessment across strands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347884"/>
                  </a:ext>
                </a:extLst>
              </a:tr>
            </a:tbl>
          </a:graphicData>
        </a:graphic>
      </p:graphicFrame>
    </p:spTree>
    <p:extLst>
      <p:ext uri="{BB962C8B-B14F-4D97-AF65-F5344CB8AC3E}">
        <p14:creationId xmlns:p14="http://schemas.microsoft.com/office/powerpoint/2010/main" val="100414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0CE4-98D7-7623-D8FE-5674897CB278}"/>
              </a:ext>
            </a:extLst>
          </p:cNvPr>
          <p:cNvSpPr>
            <a:spLocks noGrp="1"/>
          </p:cNvSpPr>
          <p:nvPr>
            <p:ph type="title"/>
          </p:nvPr>
        </p:nvSpPr>
        <p:spPr/>
        <p:txBody>
          <a:bodyPr/>
          <a:lstStyle/>
          <a:p>
            <a:r>
              <a:rPr lang="en-US" dirty="0"/>
              <a:t>How to Use This Plan</a:t>
            </a:r>
          </a:p>
        </p:txBody>
      </p:sp>
      <p:sp>
        <p:nvSpPr>
          <p:cNvPr id="4" name="TextBox 3">
            <a:extLst>
              <a:ext uri="{FF2B5EF4-FFF2-40B4-BE49-F238E27FC236}">
                <a16:creationId xmlns:a16="http://schemas.microsoft.com/office/drawing/2014/main" id="{CADCCFE6-5CDE-882C-F3BF-2FC58CB7CC75}"/>
              </a:ext>
            </a:extLst>
          </p:cNvPr>
          <p:cNvSpPr txBox="1"/>
          <p:nvPr/>
        </p:nvSpPr>
        <p:spPr>
          <a:xfrm>
            <a:off x="838200" y="1980069"/>
            <a:ext cx="10515600" cy="3353931"/>
          </a:xfrm>
          <a:prstGeom prst="rect">
            <a:avLst/>
          </a:prstGeom>
          <a:noFill/>
        </p:spPr>
        <p:txBody>
          <a:bodyPr wrap="square">
            <a:spAutoFit/>
          </a:bodyPr>
          <a:lstStyle/>
          <a:p>
            <a:pPr marL="342900" marR="0" lvl="0" indent="-342900">
              <a:lnSpc>
                <a:spcPct val="115000"/>
              </a:lnSpc>
              <a:spcAft>
                <a:spcPts val="800"/>
              </a:spcAft>
              <a:buFont typeface="+mj-lt"/>
              <a:buAutoNum type="arabicPeriod"/>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Pre‑class prep:</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Upload learning objectives &amp; reading lists to the LMS five days before each week. </a:t>
            </a:r>
          </a:p>
          <a:p>
            <a:pPr marL="342900" marR="0" lvl="0" indent="-342900">
              <a:lnSpc>
                <a:spcPct val="115000"/>
              </a:lnSpc>
              <a:spcAft>
                <a:spcPts val="800"/>
              </a:spcAft>
              <a:buFont typeface="+mj-lt"/>
              <a:buAutoNum type="arabicPeriod"/>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In‑class facilitation: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Stick to the timed blocks; use the 30‑min reflective lab to cement learning and address questions. </a:t>
            </a:r>
          </a:p>
          <a:p>
            <a:pPr marL="342900" marR="0" lvl="0" indent="-342900">
              <a:lnSpc>
                <a:spcPct val="115000"/>
              </a:lnSpc>
              <a:spcAft>
                <a:spcPts val="800"/>
              </a:spcAft>
              <a:buFont typeface="+mj-lt"/>
              <a:buAutoNum type="arabicPeriod"/>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Continuous assessment: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Assign peer‑review rubrics and automatic submission deadlines. </a:t>
            </a:r>
          </a:p>
          <a:p>
            <a:pPr marL="342900" marR="0" lvl="0" indent="-342900">
              <a:lnSpc>
                <a:spcPct val="115000"/>
              </a:lnSpc>
              <a:spcAft>
                <a:spcPts val="800"/>
              </a:spcAft>
              <a:buFont typeface="+mj-lt"/>
              <a:buAutoNum type="arabicPeriod"/>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Capstone scaffolding: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first 12 weeks provide all tools; weeks 13‑15 are “innovation sprint” where the capstone topic gets refined.</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Feel free to adjust depth if your cohort is unusually senior or junior, but each week’s learning objectives should align tightly with the overall theme. Good luck guiding leaders to make spaces smarter, more inclusive, and ethically grounded!</a:t>
            </a:r>
          </a:p>
        </p:txBody>
      </p:sp>
    </p:spTree>
    <p:extLst>
      <p:ext uri="{BB962C8B-B14F-4D97-AF65-F5344CB8AC3E}">
        <p14:creationId xmlns:p14="http://schemas.microsoft.com/office/powerpoint/2010/main" val="381271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DF272-2168-0C4E-F7EC-4E6F835514C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4165073-BD4D-665E-5BCB-1B6E9F3BADED}"/>
              </a:ext>
            </a:extLst>
          </p:cNvPr>
          <p:cNvSpPr>
            <a:spLocks noGrp="1"/>
          </p:cNvSpPr>
          <p:nvPr>
            <p:ph type="title"/>
          </p:nvPr>
        </p:nvSpPr>
        <p:spPr>
          <a:xfrm>
            <a:off x="838200" y="3886200"/>
            <a:ext cx="9601200" cy="1838519"/>
          </a:xfrm>
        </p:spPr>
        <p:txBody>
          <a:bodyPr>
            <a:normAutofit fontScale="90000"/>
          </a:bodyPr>
          <a:lstStyle/>
          <a:p>
            <a:r>
              <a:rPr lang="en-US" sz="5400" b="1" kern="100" dirty="0">
                <a:latin typeface="Aptos" panose="020B0004020202020204" pitchFamily="34" charset="0"/>
                <a:ea typeface="Aptos" panose="020B0004020202020204" pitchFamily="34" charset="0"/>
                <a:cs typeface="Times New Roman" panose="02020603050405020304" pitchFamily="18" charset="0"/>
              </a:rPr>
              <a:t>WHY? </a:t>
            </a:r>
            <a:br>
              <a:rPr lang="en-US" sz="5400" b="1" kern="100" dirty="0">
                <a:latin typeface="Aptos" panose="020B0004020202020204" pitchFamily="34" charset="0"/>
                <a:ea typeface="Aptos" panose="020B0004020202020204" pitchFamily="34" charset="0"/>
                <a:cs typeface="Times New Roman" panose="02020603050405020304" pitchFamily="18" charset="0"/>
              </a:rPr>
            </a:br>
            <a:r>
              <a:rPr lang="en-US" sz="5400" b="1" kern="100" dirty="0">
                <a:latin typeface="Aptos" panose="020B0004020202020204" pitchFamily="34" charset="0"/>
                <a:ea typeface="Aptos" panose="020B0004020202020204" pitchFamily="34" charset="0"/>
                <a:cs typeface="Times New Roman" panose="02020603050405020304" pitchFamily="18" charset="0"/>
              </a:rPr>
              <a:t>“GIS Research + Project Management + Leadership”</a:t>
            </a:r>
            <a:endParaRPr lang="en-US" dirty="0"/>
          </a:p>
        </p:txBody>
      </p:sp>
    </p:spTree>
    <p:extLst>
      <p:ext uri="{BB962C8B-B14F-4D97-AF65-F5344CB8AC3E}">
        <p14:creationId xmlns:p14="http://schemas.microsoft.com/office/powerpoint/2010/main" val="27595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A9827-6A20-F99E-2A63-FDA02D9CC691}"/>
              </a:ext>
            </a:extLst>
          </p:cNvPr>
          <p:cNvSpPr>
            <a:spLocks noGrp="1"/>
          </p:cNvSpPr>
          <p:nvPr>
            <p:ph type="title"/>
          </p:nvPr>
        </p:nvSpPr>
        <p:spPr>
          <a:xfrm>
            <a:off x="838200" y="365126"/>
            <a:ext cx="10515600" cy="1387474"/>
          </a:xfrm>
        </p:spPr>
        <p:txBody>
          <a:bodyPr>
            <a:normAutofit/>
          </a:bodyPr>
          <a:lstStyle/>
          <a:p>
            <a:r>
              <a:rPr lang="en-US" dirty="0"/>
              <a:t>Primary Learning Outcomes for the 15‑week GIS Leadership Program</a:t>
            </a:r>
          </a:p>
        </p:txBody>
      </p:sp>
      <p:sp>
        <p:nvSpPr>
          <p:cNvPr id="4" name="TextBox 3">
            <a:extLst>
              <a:ext uri="{FF2B5EF4-FFF2-40B4-BE49-F238E27FC236}">
                <a16:creationId xmlns:a16="http://schemas.microsoft.com/office/drawing/2014/main" id="{DD719697-6075-FEAE-B41D-2CF68127CB7D}"/>
              </a:ext>
            </a:extLst>
          </p:cNvPr>
          <p:cNvSpPr txBox="1"/>
          <p:nvPr/>
        </p:nvSpPr>
        <p:spPr>
          <a:xfrm>
            <a:off x="381000" y="1981200"/>
            <a:ext cx="11277600" cy="4169796"/>
          </a:xfrm>
          <a:prstGeom prst="rect">
            <a:avLst/>
          </a:prstGeom>
          <a:noFill/>
        </p:spPr>
        <p:txBody>
          <a:bodyPr wrap="square">
            <a:spAutoFit/>
          </a:bodyPr>
          <a:lstStyle/>
          <a:p>
            <a:pPr marL="342900" marR="0" lvl="0" indent="-342900">
              <a:lnSpc>
                <a:spcPct val="115000"/>
              </a:lnSpc>
              <a:spcAft>
                <a:spcPts val="800"/>
              </a:spcAft>
              <a:buFont typeface="Arial" panose="020B0604020202020204" pitchFamily="34" charset="0"/>
              <a:buChar char="•"/>
              <a:tabLst>
                <a:tab pos="457200" algn="l"/>
              </a:tabLst>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Lead GIS initiatives that align vision, strategy, and data‑quality standards</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 participants will articulate a clear, purpose‑driven GIS strategy and translate it into measurable milestones. </a:t>
            </a:r>
          </a:p>
          <a:p>
            <a:pPr marL="342900" marR="0" lvl="0" indent="-342900">
              <a:lnSpc>
                <a:spcPct val="115000"/>
              </a:lnSpc>
              <a:spcAft>
                <a:spcPts val="800"/>
              </a:spcAft>
              <a:buFont typeface="Arial" panose="020B0604020202020204" pitchFamily="34" charset="0"/>
              <a:buChar char="•"/>
              <a:tabLst>
                <a:tab pos="457200" algn="l"/>
              </a:tabLst>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Create, manage, and close task‑work‑orders (TWOs) that drive accountability and traceability</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 learners will draft TWOs using a standard template, establish ownership, set acceptance criteria, and audit completion to guarantee visibility across the organization. </a:t>
            </a:r>
          </a:p>
          <a:p>
            <a:pPr marL="342900" marR="0" lvl="0" indent="-342900">
              <a:lnSpc>
                <a:spcPct val="115000"/>
              </a:lnSpc>
              <a:spcAft>
                <a:spcPts val="800"/>
              </a:spcAft>
              <a:buFont typeface="Arial" panose="020B0604020202020204" pitchFamily="34" charset="0"/>
              <a:buChar char="•"/>
              <a:tabLst>
                <a:tab pos="457200" algn="l"/>
              </a:tabLst>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Design GIS projects from problem definition to data‑management architecture</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 students will produce a project charter, stakeholder impact matrix, data‑needs inventory, and a sustainable data‑management blueprint that satisfies governance, security, and scalability requirements. </a:t>
            </a:r>
          </a:p>
          <a:p>
            <a:pPr marL="342900" marR="0" lvl="0" indent="-342900">
              <a:lnSpc>
                <a:spcPct val="115000"/>
              </a:lnSpc>
              <a:spcAft>
                <a:spcPts val="800"/>
              </a:spcAft>
              <a:buFont typeface="Arial" panose="020B0604020202020204" pitchFamily="34" charset="0"/>
              <a:buChar char="•"/>
              <a:tabLst>
                <a:tab pos="457200" algn="l"/>
              </a:tabLst>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Apply SMART KPI systems to policy‑governed GIS programs</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 participants will formulate, monitor, and adjust KPIs that are Specific, Measurable, Achievable, Relevant, and Time‑bound, thereby linking delivery performance to organizational objectives. </a:t>
            </a:r>
          </a:p>
          <a:p>
            <a:pPr marL="342900" marR="0" lvl="0" indent="-342900">
              <a:lnSpc>
                <a:spcPct val="115000"/>
              </a:lnSpc>
              <a:spcAft>
                <a:spcPts val="800"/>
              </a:spcAft>
              <a:buFont typeface="Arial" panose="020B0604020202020204" pitchFamily="34" charset="0"/>
              <a:buChar char="•"/>
              <a:tabLst>
                <a:tab pos="457200" algn="l"/>
              </a:tabLst>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Execute change management using Kotter’s 8‑step framework</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 learners will construct a change roadmap, secure buy‑in, seal early wins, and institutionalize new practices within the firm or agency culture. </a:t>
            </a:r>
          </a:p>
        </p:txBody>
      </p:sp>
    </p:spTree>
    <p:extLst>
      <p:ext uri="{BB962C8B-B14F-4D97-AF65-F5344CB8AC3E}">
        <p14:creationId xmlns:p14="http://schemas.microsoft.com/office/powerpoint/2010/main" val="257262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61393-D38B-F440-6F2A-E457C5C8CB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B23365-4B35-8152-F27A-8804A9801963}"/>
              </a:ext>
            </a:extLst>
          </p:cNvPr>
          <p:cNvSpPr>
            <a:spLocks noGrp="1"/>
          </p:cNvSpPr>
          <p:nvPr>
            <p:ph type="title"/>
          </p:nvPr>
        </p:nvSpPr>
        <p:spPr>
          <a:xfrm>
            <a:off x="838200" y="365126"/>
            <a:ext cx="10515600" cy="1387474"/>
          </a:xfrm>
        </p:spPr>
        <p:txBody>
          <a:bodyPr>
            <a:normAutofit/>
          </a:bodyPr>
          <a:lstStyle/>
          <a:p>
            <a:r>
              <a:rPr lang="en-US" dirty="0"/>
              <a:t>Primary Learning Outcomes for the 15‑week GIS Leadership Program</a:t>
            </a:r>
          </a:p>
        </p:txBody>
      </p:sp>
      <p:sp>
        <p:nvSpPr>
          <p:cNvPr id="4" name="TextBox 3">
            <a:extLst>
              <a:ext uri="{FF2B5EF4-FFF2-40B4-BE49-F238E27FC236}">
                <a16:creationId xmlns:a16="http://schemas.microsoft.com/office/drawing/2014/main" id="{30B49BC9-C7AB-5993-CD8B-D1081F9E4C26}"/>
              </a:ext>
            </a:extLst>
          </p:cNvPr>
          <p:cNvSpPr txBox="1"/>
          <p:nvPr/>
        </p:nvSpPr>
        <p:spPr>
          <a:xfrm>
            <a:off x="381000" y="2133600"/>
            <a:ext cx="11277600" cy="3744871"/>
          </a:xfrm>
          <a:prstGeom prst="rect">
            <a:avLst/>
          </a:prstGeom>
          <a:noFill/>
        </p:spPr>
        <p:txBody>
          <a:bodyPr wrap="square">
            <a:spAutoFit/>
          </a:bodyPr>
          <a:lstStyle/>
          <a:p>
            <a:pPr marL="342900" marR="0" lvl="0" indent="-342900">
              <a:lnSpc>
                <a:spcPct val="115000"/>
              </a:lnSpc>
              <a:spcAft>
                <a:spcPts val="800"/>
              </a:spcAft>
              <a:buFont typeface="Arial" panose="020B0604020202020204" pitchFamily="34" charset="0"/>
              <a:buChar char="•"/>
              <a:tabLst>
                <a:tab pos="457200" algn="l"/>
              </a:tabLst>
            </a:pPr>
            <a:r>
              <a:rPr lang="en-US" sz="1400" b="1" kern="100" dirty="0">
                <a:effectLst/>
                <a:latin typeface="Aptos" panose="020B0004020202020204" pitchFamily="34" charset="0"/>
                <a:ea typeface="Aptos" panose="020B0004020202020204" pitchFamily="34" charset="0"/>
                <a:cs typeface="Times New Roman" panose="02020603050405020304" pitchFamily="18" charset="0"/>
              </a:rPr>
              <a:t>Integrate GIS technologies within a disciplined governance and risk‑management framework</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 participants will evaluate platform fit, develop migration plans, and embed quality‑control checkpoints for emerging spatial data streams. </a:t>
            </a:r>
          </a:p>
          <a:p>
            <a:pPr marL="342900" marR="0" lvl="0" indent="-342900">
              <a:lnSpc>
                <a:spcPct val="115000"/>
              </a:lnSpc>
              <a:spcAft>
                <a:spcPts val="800"/>
              </a:spcAft>
              <a:buFont typeface="Arial" panose="020B0604020202020204" pitchFamily="34" charset="0"/>
              <a:buChar char="•"/>
              <a:tabLst>
                <a:tab pos="457200" algn="l"/>
              </a:tabLst>
            </a:pPr>
            <a:r>
              <a:rPr lang="en-US" sz="1400" b="1" kern="100" dirty="0">
                <a:effectLst/>
                <a:latin typeface="Aptos" panose="020B0004020202020204" pitchFamily="34" charset="0"/>
                <a:ea typeface="Aptos" panose="020B0004020202020204" pitchFamily="34" charset="0"/>
                <a:cs typeface="Times New Roman" panose="02020603050405020304" pitchFamily="18" charset="0"/>
              </a:rPr>
              <a:t>Champion ethical data stewardship across collections, sharing, and analytics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 students will draft data‑governance charter sections, perform privacy‑impact assessments, and embed bias‑mitigation procedures in all spatial workflows. </a:t>
            </a:r>
          </a:p>
          <a:p>
            <a:pPr marL="342900" marR="0" lvl="0" indent="-342900">
              <a:lnSpc>
                <a:spcPct val="115000"/>
              </a:lnSpc>
              <a:spcAft>
                <a:spcPts val="800"/>
              </a:spcAft>
              <a:buFont typeface="Arial" panose="020B0604020202020204" pitchFamily="34" charset="0"/>
              <a:buChar char="•"/>
              <a:tabLst>
                <a:tab pos="457200" algn="l"/>
              </a:tabLst>
            </a:pPr>
            <a:r>
              <a:rPr lang="en-US" sz="1400" b="1" kern="100" dirty="0">
                <a:effectLst/>
                <a:latin typeface="Aptos" panose="020B0004020202020204" pitchFamily="34" charset="0"/>
                <a:ea typeface="Aptos" panose="020B0004020202020204" pitchFamily="34" charset="0"/>
                <a:cs typeface="Times New Roman" panose="02020603050405020304" pitchFamily="18" charset="0"/>
              </a:rPr>
              <a:t>Communicate GIS value and results to executive, stakeholder, and public audiences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 participants will craft concise executive briefs, stakeholder engagement decks, and public‑facing GIS maps that translate technical detail into actionable insight. </a:t>
            </a:r>
          </a:p>
          <a:p>
            <a:pPr marL="342900" marR="0" lvl="0" indent="-342900">
              <a:lnSpc>
                <a:spcPct val="115000"/>
              </a:lnSpc>
              <a:spcAft>
                <a:spcPts val="800"/>
              </a:spcAft>
              <a:buFont typeface="Arial" panose="020B0604020202020204" pitchFamily="34" charset="0"/>
              <a:buChar char="•"/>
              <a:tabLst>
                <a:tab pos="457200" algn="l"/>
              </a:tabLst>
            </a:pPr>
            <a:r>
              <a:rPr lang="en-US" sz="1400" b="1" kern="100" dirty="0">
                <a:effectLst/>
                <a:latin typeface="Aptos" panose="020B0004020202020204" pitchFamily="34" charset="0"/>
                <a:ea typeface="Aptos" panose="020B0004020202020204" pitchFamily="34" charset="0"/>
                <a:cs typeface="Times New Roman" panose="02020603050405020304" pitchFamily="18" charset="0"/>
              </a:rPr>
              <a:t>Drive innovation through ML, AI, and open‑source GIS trends while maintaining project integrity</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 learners will prototype a small‑scale predictive model, evaluate trade‑offs, and articulate a future‑ready proposal within the context of existing portfolio constraints. </a:t>
            </a:r>
          </a:p>
          <a:p>
            <a:pPr marL="342900" marR="0" lvl="0" indent="-342900">
              <a:lnSpc>
                <a:spcPct val="115000"/>
              </a:lnSpc>
              <a:spcAft>
                <a:spcPts val="800"/>
              </a:spcAft>
              <a:buFont typeface="Arial" panose="020B0604020202020204" pitchFamily="34" charset="0"/>
              <a:buChar char="•"/>
              <a:tabLst>
                <a:tab pos="457200" algn="l"/>
              </a:tabLst>
            </a:pPr>
            <a:r>
              <a:rPr lang="en-US" sz="1400" b="1" kern="100" dirty="0">
                <a:effectLst/>
                <a:latin typeface="Aptos" panose="020B0004020202020204" pitchFamily="34" charset="0"/>
                <a:ea typeface="Aptos" panose="020B0004020202020204" pitchFamily="34" charset="0"/>
                <a:cs typeface="Times New Roman" panose="02020603050405020304" pitchFamily="18" charset="0"/>
              </a:rPr>
              <a:t>Synthesize a capstone project that demonstrates integration of all course elements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 the final deliverable will be a fully scoped GIS project proposal complete with charter, TSO registration, data‑management plan, KPI dashboard, change‑plan, and a 10‑minute stakeholder presentation, illustrating the end‑to‑end leadership workflow.</a:t>
            </a: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These outcomes collectively ensure that by course completion, participants can lead GIS programs that are strategically aligned, technically rigorous, ethically sound, and transparently governed - ready to translate vision into measurable, sustainable impact.</a:t>
            </a:r>
          </a:p>
        </p:txBody>
      </p:sp>
    </p:spTree>
    <p:extLst>
      <p:ext uri="{BB962C8B-B14F-4D97-AF65-F5344CB8AC3E}">
        <p14:creationId xmlns:p14="http://schemas.microsoft.com/office/powerpoint/2010/main" val="143794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98BA1-415D-8BE5-5788-9B65478884A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04B2B2F-E6BF-072D-05B8-1D9885009F54}"/>
              </a:ext>
            </a:extLst>
          </p:cNvPr>
          <p:cNvSpPr>
            <a:spLocks noGrp="1"/>
          </p:cNvSpPr>
          <p:nvPr>
            <p:ph type="title"/>
          </p:nvPr>
        </p:nvSpPr>
        <p:spPr/>
        <p:txBody>
          <a:bodyPr>
            <a:normAutofit fontScale="90000"/>
          </a:bodyPr>
          <a:lstStyle/>
          <a:p>
            <a:r>
              <a:rPr lang="en-US" sz="5400" b="1" kern="100" dirty="0">
                <a:latin typeface="Aptos" panose="020B0004020202020204" pitchFamily="34" charset="0"/>
                <a:ea typeface="Aptos" panose="020B0004020202020204" pitchFamily="34" charset="0"/>
                <a:cs typeface="Times New Roman" panose="02020603050405020304" pitchFamily="18" charset="0"/>
              </a:rPr>
              <a:t>15‑Week GIS Leadership Program</a:t>
            </a:r>
            <a:br>
              <a:rPr lang="en-US" sz="5400" b="1" kern="100" dirty="0">
                <a:latin typeface="Aptos" panose="020B0004020202020204" pitchFamily="34" charset="0"/>
                <a:ea typeface="Aptos" panose="020B0004020202020204" pitchFamily="34" charset="0"/>
                <a:cs typeface="Times New Roman" panose="02020603050405020304" pitchFamily="18" charset="0"/>
              </a:rPr>
            </a:br>
            <a:r>
              <a:rPr lang="en-US" sz="5400" b="1" kern="100" dirty="0">
                <a:latin typeface="Aptos" panose="020B0004020202020204" pitchFamily="34" charset="0"/>
                <a:ea typeface="Aptos" panose="020B0004020202020204" pitchFamily="34" charset="0"/>
                <a:cs typeface="Times New Roman" panose="02020603050405020304" pitchFamily="18" charset="0"/>
              </a:rPr>
              <a:t>Detailed Lesson Plan Notes</a:t>
            </a:r>
            <a:endParaRPr lang="en-US" dirty="0"/>
          </a:p>
        </p:txBody>
      </p:sp>
    </p:spTree>
    <p:extLst>
      <p:ext uri="{BB962C8B-B14F-4D97-AF65-F5344CB8AC3E}">
        <p14:creationId xmlns:p14="http://schemas.microsoft.com/office/powerpoint/2010/main" val="246440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010B-3FE7-AD10-9A0B-10AC8091981D}"/>
              </a:ext>
            </a:extLst>
          </p:cNvPr>
          <p:cNvSpPr>
            <a:spLocks noGrp="1"/>
          </p:cNvSpPr>
          <p:nvPr>
            <p:ph type="title"/>
          </p:nvPr>
        </p:nvSpPr>
        <p:spPr/>
        <p:txBody>
          <a:bodyPr/>
          <a:lstStyle/>
          <a:p>
            <a:r>
              <a:rPr lang="en-US" dirty="0"/>
              <a:t>Resources &amp; Readiness</a:t>
            </a:r>
          </a:p>
        </p:txBody>
      </p:sp>
      <p:graphicFrame>
        <p:nvGraphicFramePr>
          <p:cNvPr id="3" name="Table 2">
            <a:extLst>
              <a:ext uri="{FF2B5EF4-FFF2-40B4-BE49-F238E27FC236}">
                <a16:creationId xmlns:a16="http://schemas.microsoft.com/office/drawing/2014/main" id="{F8456A8B-4CAA-07EE-7310-417950067C9B}"/>
              </a:ext>
            </a:extLst>
          </p:cNvPr>
          <p:cNvGraphicFramePr>
            <a:graphicFrameLocks noGrp="1"/>
          </p:cNvGraphicFramePr>
          <p:nvPr>
            <p:extLst>
              <p:ext uri="{D42A27DB-BD31-4B8C-83A1-F6EECF244321}">
                <p14:modId xmlns:p14="http://schemas.microsoft.com/office/powerpoint/2010/main" val="4278423425"/>
              </p:ext>
            </p:extLst>
          </p:nvPr>
        </p:nvGraphicFramePr>
        <p:xfrm>
          <a:off x="838200" y="1789139"/>
          <a:ext cx="10515600" cy="4410628"/>
        </p:xfrm>
        <a:graphic>
          <a:graphicData uri="http://schemas.openxmlformats.org/drawingml/2006/table">
            <a:tbl>
              <a:tblPr/>
              <a:tblGrid>
                <a:gridCol w="3505200">
                  <a:extLst>
                    <a:ext uri="{9D8B030D-6E8A-4147-A177-3AD203B41FA5}">
                      <a16:colId xmlns:a16="http://schemas.microsoft.com/office/drawing/2014/main" val="1881208823"/>
                    </a:ext>
                  </a:extLst>
                </a:gridCol>
                <a:gridCol w="3505200">
                  <a:extLst>
                    <a:ext uri="{9D8B030D-6E8A-4147-A177-3AD203B41FA5}">
                      <a16:colId xmlns:a16="http://schemas.microsoft.com/office/drawing/2014/main" val="2911067640"/>
                    </a:ext>
                  </a:extLst>
                </a:gridCol>
                <a:gridCol w="3505200">
                  <a:extLst>
                    <a:ext uri="{9D8B030D-6E8A-4147-A177-3AD203B41FA5}">
                      <a16:colId xmlns:a16="http://schemas.microsoft.com/office/drawing/2014/main" val="459318850"/>
                    </a:ext>
                  </a:extLst>
                </a:gridCol>
              </a:tblGrid>
              <a:tr h="283590">
                <a:tc>
                  <a:txBody>
                    <a:bodyPr/>
                    <a:lstStyle/>
                    <a:p>
                      <a:pPr>
                        <a:buNone/>
                      </a:pPr>
                      <a:r>
                        <a:rPr lang="en-US" sz="1600">
                          <a:effectLst/>
                        </a:rPr>
                        <a:t>Week</a:t>
                      </a:r>
                    </a:p>
                  </a:txBody>
                  <a:tcPr marL="44311" marR="44311" marT="22155" marB="221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a:effectLst/>
                        </a:rPr>
                        <a:t>Resource Suggestion</a:t>
                      </a:r>
                    </a:p>
                  </a:txBody>
                  <a:tcPr marL="44311" marR="44311" marT="22155" marB="221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a:effectLst/>
                        </a:rPr>
                        <a:t>Why It Fits</a:t>
                      </a:r>
                    </a:p>
                  </a:txBody>
                  <a:tcPr marL="44311" marR="44311" marT="22155" marB="221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6780761"/>
                  </a:ext>
                </a:extLst>
              </a:tr>
              <a:tr h="797598">
                <a:tc>
                  <a:txBody>
                    <a:bodyPr/>
                    <a:lstStyle/>
                    <a:p>
                      <a:pPr>
                        <a:buNone/>
                      </a:pPr>
                      <a:r>
                        <a:rPr lang="en-US" sz="1600"/>
                        <a:t>1‑2</a:t>
                      </a:r>
                    </a:p>
                  </a:txBody>
                  <a:tcPr marL="79760" marR="79760" marT="39880" marB="39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i="1"/>
                        <a:t>“GIS Fundamentals”</a:t>
                      </a:r>
                      <a:r>
                        <a:rPr lang="en-US" sz="1600"/>
                        <a:t> book chapters + open‑source GIS software tutorials</a:t>
                      </a:r>
                    </a:p>
                  </a:txBody>
                  <a:tcPr marL="79760" marR="79760" marT="39880" marB="39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a:t>Provides foundational GIS concepts and tool base.</a:t>
                      </a:r>
                    </a:p>
                  </a:txBody>
                  <a:tcPr marL="79760" marR="79760" marT="39880" marB="39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0163757"/>
                  </a:ext>
                </a:extLst>
              </a:tr>
              <a:tr h="558318">
                <a:tc>
                  <a:txBody>
                    <a:bodyPr/>
                    <a:lstStyle/>
                    <a:p>
                      <a:pPr>
                        <a:buNone/>
                      </a:pPr>
                      <a:r>
                        <a:rPr lang="en-US" sz="1600"/>
                        <a:t>3‑4</a:t>
                      </a:r>
                    </a:p>
                  </a:txBody>
                  <a:tcPr marL="79760" marR="79760" marT="39880" marB="39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a:t>Stakeholder‑analysis template, online survey tools</a:t>
                      </a:r>
                    </a:p>
                  </a:txBody>
                  <a:tcPr marL="79760" marR="79760" marT="39880" marB="39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a:t>Teaches early stakeholder engagement.</a:t>
                      </a:r>
                    </a:p>
                  </a:txBody>
                  <a:tcPr marL="79760" marR="79760" marT="39880" marB="39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8864558"/>
                  </a:ext>
                </a:extLst>
              </a:tr>
              <a:tr h="797598">
                <a:tc>
                  <a:txBody>
                    <a:bodyPr/>
                    <a:lstStyle/>
                    <a:p>
                      <a:pPr>
                        <a:buNone/>
                      </a:pPr>
                      <a:r>
                        <a:rPr lang="en-US" sz="1600"/>
                        <a:t>5‑6</a:t>
                      </a:r>
                    </a:p>
                  </a:txBody>
                  <a:tcPr marL="79760" marR="79760" marT="39880" marB="39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a:t>Data quality guidelines (ISO 19157), risk‑management checklists</a:t>
                      </a:r>
                    </a:p>
                  </a:txBody>
                  <a:tcPr marL="79760" marR="79760" marT="39880" marB="39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t>Reinforces data governance and risk monitoring.</a:t>
                      </a:r>
                    </a:p>
                  </a:txBody>
                  <a:tcPr marL="79760" marR="79760" marT="39880" marB="39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6016352"/>
                  </a:ext>
                </a:extLst>
              </a:tr>
              <a:tr h="797598">
                <a:tc>
                  <a:txBody>
                    <a:bodyPr/>
                    <a:lstStyle/>
                    <a:p>
                      <a:pPr>
                        <a:buNone/>
                      </a:pPr>
                      <a:r>
                        <a:rPr lang="en-US" sz="1600"/>
                        <a:t>7‑8</a:t>
                      </a:r>
                    </a:p>
                  </a:txBody>
                  <a:tcPr marL="79760" marR="79760" marT="39880" marB="39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a:t>CAD/ArcGIS network analyst tutorials, change‑log spreadsheet</a:t>
                      </a:r>
                    </a:p>
                  </a:txBody>
                  <a:tcPr marL="79760" marR="79760" marT="39880" marB="39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a:t>Hands‑on for spatial analysis and change tracking.</a:t>
                      </a:r>
                    </a:p>
                  </a:txBody>
                  <a:tcPr marL="79760" marR="79760" marT="39880" marB="39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6979160"/>
                  </a:ext>
                </a:extLst>
              </a:tr>
              <a:tr h="558318">
                <a:tc>
                  <a:txBody>
                    <a:bodyPr/>
                    <a:lstStyle/>
                    <a:p>
                      <a:pPr>
                        <a:buNone/>
                      </a:pPr>
                      <a:r>
                        <a:rPr lang="en-US" sz="1600"/>
                        <a:t>9‑10</a:t>
                      </a:r>
                    </a:p>
                  </a:txBody>
                  <a:tcPr marL="79760" marR="79760" marT="39880" marB="39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it-IT" sz="1600"/>
                        <a:t>AI‑in‑GIS demos, R/Python statistical packages</a:t>
                      </a:r>
                    </a:p>
                  </a:txBody>
                  <a:tcPr marL="79760" marR="79760" marT="39880" marB="39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a:t>Encourages responsible tech choice and analytics.</a:t>
                      </a:r>
                    </a:p>
                  </a:txBody>
                  <a:tcPr marL="79760" marR="79760" marT="39880" marB="39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4001758"/>
                  </a:ext>
                </a:extLst>
              </a:tr>
              <a:tr h="558318">
                <a:tc>
                  <a:txBody>
                    <a:bodyPr/>
                    <a:lstStyle/>
                    <a:p>
                      <a:pPr>
                        <a:buNone/>
                      </a:pPr>
                      <a:r>
                        <a:rPr lang="en-US" sz="1600" dirty="0"/>
                        <a:t>11‑15</a:t>
                      </a:r>
                    </a:p>
                  </a:txBody>
                  <a:tcPr marL="79760" marR="79760" marT="39880" marB="39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a:t>StoryMapJS, webinar on executive pitch strategies</a:t>
                      </a:r>
                    </a:p>
                  </a:txBody>
                  <a:tcPr marL="79760" marR="79760" marT="39880" marB="39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t>Polishes communication and leadership delivery.</a:t>
                      </a:r>
                    </a:p>
                  </a:txBody>
                  <a:tcPr marL="79760" marR="79760" marT="39880" marB="39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610436"/>
                  </a:ext>
                </a:extLst>
              </a:tr>
            </a:tbl>
          </a:graphicData>
        </a:graphic>
      </p:graphicFrame>
      <p:sp>
        <p:nvSpPr>
          <p:cNvPr id="4" name="Rectangle 1">
            <a:extLst>
              <a:ext uri="{FF2B5EF4-FFF2-40B4-BE49-F238E27FC236}">
                <a16:creationId xmlns:a16="http://schemas.microsoft.com/office/drawing/2014/main" id="{C8F3E44C-6228-A181-CF4D-E71BA6A52AC3}"/>
              </a:ext>
            </a:extLst>
          </p:cNvPr>
          <p:cNvSpPr>
            <a:spLocks noChangeArrowheads="1"/>
          </p:cNvSpPr>
          <p:nvPr/>
        </p:nvSpPr>
        <p:spPr bwMode="auto">
          <a:xfrm>
            <a:off x="1509713" y="17891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3381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2E281-8FFA-7DB3-B86A-4DDC09BD7260}"/>
              </a:ext>
            </a:extLst>
          </p:cNvPr>
          <p:cNvSpPr>
            <a:spLocks noGrp="1"/>
          </p:cNvSpPr>
          <p:nvPr>
            <p:ph type="title"/>
          </p:nvPr>
        </p:nvSpPr>
        <p:spPr/>
        <p:txBody>
          <a:bodyPr/>
          <a:lstStyle/>
          <a:p>
            <a:r>
              <a:rPr lang="en-US" dirty="0"/>
              <a:t>Kotter’s 8‑step Model</a:t>
            </a:r>
          </a:p>
        </p:txBody>
      </p:sp>
      <p:sp>
        <p:nvSpPr>
          <p:cNvPr id="4" name="TextBox 3">
            <a:extLst>
              <a:ext uri="{FF2B5EF4-FFF2-40B4-BE49-F238E27FC236}">
                <a16:creationId xmlns:a16="http://schemas.microsoft.com/office/drawing/2014/main" id="{B90A85F6-6A1E-33E7-748F-BDA8F7A60583}"/>
              </a:ext>
            </a:extLst>
          </p:cNvPr>
          <p:cNvSpPr txBox="1"/>
          <p:nvPr/>
        </p:nvSpPr>
        <p:spPr>
          <a:xfrm>
            <a:off x="811876" y="1758414"/>
            <a:ext cx="10515600" cy="3341171"/>
          </a:xfrm>
          <a:prstGeom prst="rect">
            <a:avLst/>
          </a:prstGeom>
          <a:noFill/>
        </p:spPr>
        <p:txBody>
          <a:bodyPr wrap="square">
            <a:spAutoFit/>
          </a:bodyPr>
          <a:lstStyle/>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Kotter’s 8‑step model</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is a widely used framework for leading organizational change. It maps the transition from the status‑quo to a new state in a clear, linear sequence so that each step builds momentum for the next. The eight steps are:</a:t>
            </a:r>
          </a:p>
          <a:p>
            <a:pPr marL="342900" marR="0" lvl="0" indent="-342900">
              <a:lnSpc>
                <a:spcPct val="115000"/>
              </a:lnSpc>
              <a:spcAft>
                <a:spcPts val="800"/>
              </a:spcAft>
              <a:buFont typeface="+mj-lt"/>
              <a:buAutoNum type="arabicPeriod"/>
              <a:tabLst>
                <a:tab pos="457200" algn="l"/>
              </a:tabLs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Create a sense of urgency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help people see why change is critical. </a:t>
            </a:r>
          </a:p>
          <a:p>
            <a:pPr marL="342900" marR="0" lvl="0" indent="-342900">
              <a:lnSpc>
                <a:spcPct val="115000"/>
              </a:lnSpc>
              <a:spcAft>
                <a:spcPts val="800"/>
              </a:spcAft>
              <a:buFont typeface="+mj-lt"/>
              <a:buAutoNum type="arabicPeriod"/>
              <a:tabLst>
                <a:tab pos="457200" algn="l"/>
              </a:tabLs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Build a guiding coalition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assemble a group with enough power, credibility, and expertise to lead the effort. </a:t>
            </a:r>
          </a:p>
          <a:p>
            <a:pPr marL="342900" marR="0" lvl="0" indent="-342900">
              <a:lnSpc>
                <a:spcPct val="115000"/>
              </a:lnSpc>
              <a:spcAft>
                <a:spcPts val="800"/>
              </a:spcAft>
              <a:buFont typeface="+mj-lt"/>
              <a:buAutoNum type="arabicPeriod"/>
              <a:tabLst>
                <a:tab pos="457200" algn="l"/>
              </a:tabLs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Develop a vision and strategy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articulate how the future will look and map the actions needed to get there. </a:t>
            </a:r>
          </a:p>
          <a:p>
            <a:pPr marL="342900" marR="0" lvl="0" indent="-342900">
              <a:lnSpc>
                <a:spcPct val="115000"/>
              </a:lnSpc>
              <a:spcAft>
                <a:spcPts val="800"/>
              </a:spcAft>
              <a:buFont typeface="+mj-lt"/>
              <a:buAutoNum type="arabicPeriod"/>
              <a:tabLst>
                <a:tab pos="457200" algn="l"/>
              </a:tabLs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Communicate the vision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spread the message so it is understood, embraced, and internalized by all levels. </a:t>
            </a:r>
          </a:p>
          <a:p>
            <a:pPr marL="342900" marR="0" lvl="0" indent="-342900">
              <a:lnSpc>
                <a:spcPct val="115000"/>
              </a:lnSpc>
              <a:spcAft>
                <a:spcPts val="800"/>
              </a:spcAft>
              <a:buFont typeface="+mj-lt"/>
              <a:buAutoNum type="arabicPeriod"/>
              <a:tabLst>
                <a:tab pos="457200" algn="l"/>
              </a:tabLs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Empower broad‑based action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remove obstacles, provide resources, and encourage risk‑taking so people feel able to act. </a:t>
            </a:r>
          </a:p>
          <a:p>
            <a:pPr marL="342900" marR="0" lvl="0" indent="-342900">
              <a:lnSpc>
                <a:spcPct val="115000"/>
              </a:lnSpc>
              <a:spcAft>
                <a:spcPts val="800"/>
              </a:spcAft>
              <a:buFont typeface="+mj-lt"/>
              <a:buAutoNum type="arabicPeriod"/>
              <a:tabLst>
                <a:tab pos="457200" algn="l"/>
              </a:tabLs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Generate short‑term wins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identify and celebrate early successes to reinforce that the change is possible. </a:t>
            </a:r>
          </a:p>
          <a:p>
            <a:pPr marL="342900" marR="0" lvl="0" indent="-342900">
              <a:lnSpc>
                <a:spcPct val="115000"/>
              </a:lnSpc>
              <a:spcAft>
                <a:spcPts val="800"/>
              </a:spcAft>
              <a:buFont typeface="+mj-lt"/>
              <a:buAutoNum type="arabicPeriod"/>
              <a:tabLst>
                <a:tab pos="457200" algn="l"/>
              </a:tabLs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Consolidate gains and produce more change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use credibility from early wins to tackle larger issues and embed new ways of working. </a:t>
            </a:r>
          </a:p>
          <a:p>
            <a:pPr marL="342900" marR="0" lvl="0" indent="-342900">
              <a:lnSpc>
                <a:spcPct val="115000"/>
              </a:lnSpc>
              <a:spcAft>
                <a:spcPts val="800"/>
              </a:spcAft>
              <a:buFont typeface="+mj-lt"/>
              <a:buAutoNum type="arabicPeriod"/>
              <a:tabLst>
                <a:tab pos="457200" algn="l"/>
              </a:tabLs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Anchor new approaches in the culture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reinforce the change by linking it to organizational norms, performance rewards, and hiring practices.</a:t>
            </a: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These steps form a loop: once a new culture is entrenched, a fresh urgency often arises, starting the cycle again for future initiatives.</a:t>
            </a:r>
          </a:p>
        </p:txBody>
      </p:sp>
    </p:spTree>
    <p:extLst>
      <p:ext uri="{BB962C8B-B14F-4D97-AF65-F5344CB8AC3E}">
        <p14:creationId xmlns:p14="http://schemas.microsoft.com/office/powerpoint/2010/main" val="225791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3DC00-8149-FD98-1CE7-4937159B124E}"/>
              </a:ext>
            </a:extLst>
          </p:cNvPr>
          <p:cNvSpPr>
            <a:spLocks noGrp="1"/>
          </p:cNvSpPr>
          <p:nvPr>
            <p:ph type="title"/>
          </p:nvPr>
        </p:nvSpPr>
        <p:spPr/>
        <p:txBody>
          <a:bodyPr/>
          <a:lstStyle/>
          <a:p>
            <a:r>
              <a:rPr lang="en-US" dirty="0"/>
              <a:t>What is a SMART KPI?</a:t>
            </a:r>
          </a:p>
        </p:txBody>
      </p:sp>
      <p:graphicFrame>
        <p:nvGraphicFramePr>
          <p:cNvPr id="3" name="Table 2">
            <a:extLst>
              <a:ext uri="{FF2B5EF4-FFF2-40B4-BE49-F238E27FC236}">
                <a16:creationId xmlns:a16="http://schemas.microsoft.com/office/drawing/2014/main" id="{ED02B382-5895-9564-2D1A-80B7AFCB4EB2}"/>
              </a:ext>
            </a:extLst>
          </p:cNvPr>
          <p:cNvGraphicFramePr>
            <a:graphicFrameLocks noGrp="1"/>
          </p:cNvGraphicFramePr>
          <p:nvPr>
            <p:extLst>
              <p:ext uri="{D42A27DB-BD31-4B8C-83A1-F6EECF244321}">
                <p14:modId xmlns:p14="http://schemas.microsoft.com/office/powerpoint/2010/main" val="3085727063"/>
              </p:ext>
            </p:extLst>
          </p:nvPr>
        </p:nvGraphicFramePr>
        <p:xfrm>
          <a:off x="838200" y="2094131"/>
          <a:ext cx="10591800" cy="4185898"/>
        </p:xfrm>
        <a:graphic>
          <a:graphicData uri="http://schemas.openxmlformats.org/drawingml/2006/table">
            <a:tbl>
              <a:tblPr firstRow="1" firstCol="1" bandRow="1"/>
              <a:tblGrid>
                <a:gridCol w="3530600">
                  <a:extLst>
                    <a:ext uri="{9D8B030D-6E8A-4147-A177-3AD203B41FA5}">
                      <a16:colId xmlns:a16="http://schemas.microsoft.com/office/drawing/2014/main" val="2490977734"/>
                    </a:ext>
                  </a:extLst>
                </a:gridCol>
                <a:gridCol w="3530600">
                  <a:extLst>
                    <a:ext uri="{9D8B030D-6E8A-4147-A177-3AD203B41FA5}">
                      <a16:colId xmlns:a16="http://schemas.microsoft.com/office/drawing/2014/main" val="4068803718"/>
                    </a:ext>
                  </a:extLst>
                </a:gridCol>
                <a:gridCol w="3530600">
                  <a:extLst>
                    <a:ext uri="{9D8B030D-6E8A-4147-A177-3AD203B41FA5}">
                      <a16:colId xmlns:a16="http://schemas.microsoft.com/office/drawing/2014/main" val="3468275476"/>
                    </a:ext>
                  </a:extLst>
                </a:gridCol>
              </a:tblGrid>
              <a:tr h="188200">
                <a:tc>
                  <a:txBody>
                    <a:bodyPr/>
                    <a:lstStyle/>
                    <a:p>
                      <a:pPr marL="0" marR="0">
                        <a:lnSpc>
                          <a:spcPct val="115000"/>
                        </a:lnSpc>
                        <a:spcAft>
                          <a:spcPts val="800"/>
                        </a:spcAft>
                        <a:buNone/>
                      </a:pPr>
                      <a:r>
                        <a:rPr lang="en-US" sz="900" b="1" kern="100">
                          <a:effectLst/>
                          <a:latin typeface="Aptos" panose="020B0004020202020204" pitchFamily="34" charset="0"/>
                          <a:ea typeface="Aptos" panose="020B0004020202020204" pitchFamily="34" charset="0"/>
                          <a:cs typeface="Times New Roman" panose="02020603050405020304" pitchFamily="18" charset="0"/>
                        </a:rPr>
                        <a:t>Goal</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59484" marR="59484" marT="29742" marB="29742" anchor="ctr">
                    <a:lnL>
                      <a:noFill/>
                    </a:lnL>
                    <a:lnR>
                      <a:noFill/>
                    </a:lnR>
                    <a:lnT>
                      <a:noFill/>
                    </a:lnT>
                    <a:lnB>
                      <a:noFill/>
                    </a:lnB>
                    <a:noFill/>
                  </a:tcPr>
                </a:tc>
                <a:tc>
                  <a:txBody>
                    <a:bodyPr/>
                    <a:lstStyle/>
                    <a:p>
                      <a:pPr marL="0" marR="0">
                        <a:lnSpc>
                          <a:spcPct val="115000"/>
                        </a:lnSpc>
                        <a:spcAft>
                          <a:spcPts val="800"/>
                        </a:spcAft>
                        <a:buNone/>
                      </a:pPr>
                      <a:r>
                        <a:rPr lang="en-US" sz="900" b="1" kern="100">
                          <a:effectLst/>
                          <a:latin typeface="Aptos" panose="020B0004020202020204" pitchFamily="34" charset="0"/>
                          <a:ea typeface="Aptos" panose="020B0004020202020204" pitchFamily="34" charset="0"/>
                          <a:cs typeface="Times New Roman" panose="02020603050405020304" pitchFamily="18" charset="0"/>
                        </a:rPr>
                        <a:t>KPI</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59484" marR="59484" marT="29742" marB="29742" anchor="ctr">
                    <a:lnL>
                      <a:noFill/>
                    </a:lnL>
                    <a:lnR>
                      <a:noFill/>
                    </a:lnR>
                    <a:lnT>
                      <a:noFill/>
                    </a:lnT>
                    <a:lnB>
                      <a:noFill/>
                    </a:lnB>
                    <a:noFill/>
                  </a:tcPr>
                </a:tc>
                <a:tc>
                  <a:txBody>
                    <a:bodyPr/>
                    <a:lstStyle/>
                    <a:p>
                      <a:pPr marL="0" marR="0">
                        <a:lnSpc>
                          <a:spcPct val="115000"/>
                        </a:lnSpc>
                        <a:spcAft>
                          <a:spcPts val="800"/>
                        </a:spcAft>
                        <a:buNone/>
                      </a:pPr>
                      <a:r>
                        <a:rPr lang="en-US" sz="900" b="1" kern="100">
                          <a:effectLst/>
                          <a:latin typeface="Aptos" panose="020B0004020202020204" pitchFamily="34" charset="0"/>
                          <a:ea typeface="Aptos" panose="020B0004020202020204" pitchFamily="34" charset="0"/>
                          <a:cs typeface="Times New Roman" panose="02020603050405020304" pitchFamily="18" charset="0"/>
                        </a:rPr>
                        <a:t>SMART Breakdown</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59484" marR="59484" marT="29742" marB="29742" anchor="ctr">
                    <a:lnL>
                      <a:noFill/>
                    </a:lnL>
                    <a:lnR>
                      <a:noFill/>
                    </a:lnR>
                    <a:lnT>
                      <a:noFill/>
                    </a:lnT>
                    <a:lnB>
                      <a:noFill/>
                    </a:lnB>
                    <a:noFill/>
                  </a:tcPr>
                </a:tc>
                <a:extLst>
                  <a:ext uri="{0D108BD9-81ED-4DB2-BD59-A6C34878D82A}">
                    <a16:rowId xmlns:a16="http://schemas.microsoft.com/office/drawing/2014/main" val="3849010941"/>
                  </a:ext>
                </a:extLst>
              </a:tr>
              <a:tr h="721677">
                <a:tc>
                  <a:txBody>
                    <a:bodyPr/>
                    <a:lstStyle/>
                    <a:p>
                      <a:pPr marL="0" marR="0">
                        <a:lnSpc>
                          <a:spcPct val="115000"/>
                        </a:lnSpc>
                        <a:spcAft>
                          <a:spcPts val="800"/>
                        </a:spcAft>
                        <a:buNone/>
                      </a:pPr>
                      <a:r>
                        <a:rPr lang="en-US" sz="900" b="1" kern="100">
                          <a:effectLst/>
                          <a:latin typeface="Aptos" panose="020B0004020202020204" pitchFamily="34" charset="0"/>
                          <a:ea typeface="Aptos" panose="020B0004020202020204" pitchFamily="34" charset="0"/>
                          <a:cs typeface="Times New Roman" panose="02020603050405020304" pitchFamily="18" charset="0"/>
                        </a:rPr>
                        <a:t>Data quality</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7435" marR="7435" marT="7435" marB="7435" anchor="ctr">
                    <a:lnL>
                      <a:noFill/>
                    </a:lnL>
                    <a:lnR>
                      <a:noFill/>
                    </a:lnR>
                    <a:lnT>
                      <a:noFill/>
                    </a:lnT>
                    <a:lnB>
                      <a:noFill/>
                    </a:lnB>
                    <a:noFill/>
                  </a:tcPr>
                </a:tc>
                <a:tc>
                  <a:txBody>
                    <a:bodyPr/>
                    <a:lstStyle/>
                    <a:p>
                      <a:pPr marL="0" marR="0">
                        <a:lnSpc>
                          <a:spcPct val="115000"/>
                        </a:lnSpc>
                        <a:spcAft>
                          <a:spcPts val="800"/>
                        </a:spcAft>
                        <a:buNone/>
                      </a:pPr>
                      <a:r>
                        <a:rPr lang="en-US" sz="900" i="1" kern="100">
                          <a:effectLst/>
                          <a:latin typeface="Aptos" panose="020B0004020202020204" pitchFamily="34" charset="0"/>
                          <a:ea typeface="Aptos" panose="020B0004020202020204" pitchFamily="34" charset="0"/>
                          <a:cs typeface="Times New Roman" panose="02020603050405020304" pitchFamily="18" charset="0"/>
                        </a:rPr>
                        <a:t>Positional accuracy ≥</a:t>
                      </a:r>
                      <a:r>
                        <a:rPr lang="en-US" sz="900" i="1" kern="100">
                          <a:effectLst/>
                          <a:latin typeface="Arial" panose="020B0604020202020204" pitchFamily="34" charset="0"/>
                          <a:ea typeface="Aptos" panose="020B0004020202020204" pitchFamily="34" charset="0"/>
                          <a:cs typeface="Times New Roman" panose="02020603050405020304" pitchFamily="18" charset="0"/>
                        </a:rPr>
                        <a:t> </a:t>
                      </a:r>
                      <a:r>
                        <a:rPr lang="en-US" sz="900" i="1" kern="100">
                          <a:effectLst/>
                          <a:latin typeface="Aptos" panose="020B0004020202020204" pitchFamily="34" charset="0"/>
                          <a:ea typeface="Aptos" panose="020B0004020202020204" pitchFamily="34" charset="0"/>
                          <a:cs typeface="Times New Roman" panose="02020603050405020304" pitchFamily="18" charset="0"/>
                        </a:rPr>
                        <a:t>3</a:t>
                      </a:r>
                      <a:r>
                        <a:rPr lang="en-US" sz="900" i="1" kern="100">
                          <a:effectLst/>
                          <a:latin typeface="Arial" panose="020B0604020202020204" pitchFamily="34" charset="0"/>
                          <a:ea typeface="Aptos" panose="020B0004020202020204" pitchFamily="34" charset="0"/>
                          <a:cs typeface="Times New Roman" panose="02020603050405020304" pitchFamily="18" charset="0"/>
                        </a:rPr>
                        <a:t> </a:t>
                      </a:r>
                      <a:r>
                        <a:rPr lang="en-US" sz="900" i="1" kern="100">
                          <a:effectLst/>
                          <a:latin typeface="Aptos" panose="020B0004020202020204" pitchFamily="34" charset="0"/>
                          <a:ea typeface="Aptos" panose="020B0004020202020204" pitchFamily="34" charset="0"/>
                          <a:cs typeface="Times New Roman" panose="02020603050405020304" pitchFamily="18" charset="0"/>
                        </a:rPr>
                        <a:t>m</a:t>
                      </a:r>
                      <a:r>
                        <a:rPr lang="en-US" sz="900" kern="100">
                          <a:effectLst/>
                          <a:latin typeface="Aptos" panose="020B0004020202020204" pitchFamily="34" charset="0"/>
                          <a:ea typeface="Aptos" panose="020B0004020202020204" pitchFamily="34" charset="0"/>
                          <a:cs typeface="Times New Roman" panose="02020603050405020304" pitchFamily="18" charset="0"/>
                        </a:rPr>
                        <a:t> for the updated road network</a:t>
                      </a:r>
                    </a:p>
                  </a:txBody>
                  <a:tcPr marL="7435" marR="7435" marT="7435" marB="7435" anchor="ctr">
                    <a:lnL>
                      <a:noFill/>
                    </a:lnL>
                    <a:lnR>
                      <a:noFill/>
                    </a:lnR>
                    <a:lnT>
                      <a:noFill/>
                    </a:lnT>
                    <a:lnB>
                      <a:noFill/>
                    </a:lnB>
                    <a:noFill/>
                  </a:tcPr>
                </a:tc>
                <a:tc>
                  <a:txBody>
                    <a:bodyPr/>
                    <a:lstStyle/>
                    <a:p>
                      <a:pPr marL="0" marR="0">
                        <a:lnSpc>
                          <a:spcPct val="115000"/>
                        </a:lnSpc>
                        <a:spcAft>
                          <a:spcPts val="800"/>
                        </a:spcAft>
                        <a:buNone/>
                      </a:pPr>
                      <a:r>
                        <a:rPr lang="en-US" sz="900" b="1" kern="100">
                          <a:effectLst/>
                          <a:latin typeface="Aptos" panose="020B0004020202020204" pitchFamily="34" charset="0"/>
                          <a:ea typeface="Aptos" panose="020B0004020202020204" pitchFamily="34" charset="0"/>
                          <a:cs typeface="Times New Roman" panose="02020603050405020304" pitchFamily="18" charset="0"/>
                        </a:rPr>
                        <a:t>S</a:t>
                      </a:r>
                      <a:r>
                        <a:rPr lang="en-US" sz="900" kern="100">
                          <a:effectLst/>
                          <a:latin typeface="Aptos" panose="020B0004020202020204" pitchFamily="34" charset="0"/>
                          <a:ea typeface="Aptos" panose="020B0004020202020204" pitchFamily="34" charset="0"/>
                          <a:cs typeface="Times New Roman" panose="02020603050405020304" pitchFamily="18" charset="0"/>
                        </a:rPr>
                        <a:t>: Accuracy of road network</a:t>
                      </a:r>
                      <a:br>
                        <a:rPr lang="en-US" sz="900" kern="100">
                          <a:effectLst/>
                          <a:latin typeface="Aptos" panose="020B0004020202020204" pitchFamily="34" charset="0"/>
                          <a:ea typeface="Aptos" panose="020B0004020202020204" pitchFamily="34" charset="0"/>
                          <a:cs typeface="Times New Roman" panose="02020603050405020304" pitchFamily="18" charset="0"/>
                        </a:rPr>
                      </a:br>
                      <a:r>
                        <a:rPr lang="en-US" sz="900" b="1" kern="100">
                          <a:effectLst/>
                          <a:latin typeface="Aptos" panose="020B0004020202020204" pitchFamily="34" charset="0"/>
                          <a:ea typeface="Aptos" panose="020B0004020202020204" pitchFamily="34" charset="0"/>
                          <a:cs typeface="Times New Roman" panose="02020603050405020304" pitchFamily="18" charset="0"/>
                        </a:rPr>
                        <a:t>M</a:t>
                      </a:r>
                      <a:r>
                        <a:rPr lang="en-US" sz="900" kern="100">
                          <a:effectLst/>
                          <a:latin typeface="Aptos" panose="020B0004020202020204" pitchFamily="34" charset="0"/>
                          <a:ea typeface="Aptos" panose="020B0004020202020204" pitchFamily="34" charset="0"/>
                          <a:cs typeface="Times New Roman" panose="02020603050405020304" pitchFamily="18" charset="0"/>
                        </a:rPr>
                        <a:t>: 3</a:t>
                      </a:r>
                      <a:r>
                        <a:rPr lang="en-US" sz="900" kern="100">
                          <a:effectLst/>
                          <a:latin typeface="Arial" panose="020B0604020202020204" pitchFamily="34" charset="0"/>
                          <a:ea typeface="Aptos" panose="020B0004020202020204" pitchFamily="34" charset="0"/>
                          <a:cs typeface="Times New Roman" panose="02020603050405020304" pitchFamily="18" charset="0"/>
                        </a:rPr>
                        <a:t> </a:t>
                      </a:r>
                      <a:r>
                        <a:rPr lang="en-US" sz="900" kern="100">
                          <a:effectLst/>
                          <a:latin typeface="Aptos" panose="020B0004020202020204" pitchFamily="34" charset="0"/>
                          <a:ea typeface="Aptos" panose="020B0004020202020204" pitchFamily="34" charset="0"/>
                          <a:cs typeface="Times New Roman" panose="02020603050405020304" pitchFamily="18" charset="0"/>
                        </a:rPr>
                        <a:t>m (metric)</a:t>
                      </a:r>
                      <a:br>
                        <a:rPr lang="en-US" sz="900" kern="100">
                          <a:effectLst/>
                          <a:latin typeface="Aptos" panose="020B0004020202020204" pitchFamily="34" charset="0"/>
                          <a:ea typeface="Aptos" panose="020B0004020202020204" pitchFamily="34" charset="0"/>
                          <a:cs typeface="Times New Roman" panose="02020603050405020304" pitchFamily="18" charset="0"/>
                        </a:rPr>
                      </a:br>
                      <a:r>
                        <a:rPr lang="en-US" sz="900" b="1" kern="100">
                          <a:effectLst/>
                          <a:latin typeface="Aptos" panose="020B0004020202020204" pitchFamily="34" charset="0"/>
                          <a:ea typeface="Aptos" panose="020B0004020202020204" pitchFamily="34" charset="0"/>
                          <a:cs typeface="Times New Roman" panose="02020603050405020304" pitchFamily="18" charset="0"/>
                        </a:rPr>
                        <a:t>A</a:t>
                      </a:r>
                      <a:r>
                        <a:rPr lang="en-US" sz="900" kern="100">
                          <a:effectLst/>
                          <a:latin typeface="Aptos" panose="020B0004020202020204" pitchFamily="34" charset="0"/>
                          <a:ea typeface="Aptos" panose="020B0004020202020204" pitchFamily="34" charset="0"/>
                          <a:cs typeface="Times New Roman" panose="02020603050405020304" pitchFamily="18" charset="0"/>
                        </a:rPr>
                        <a:t>: Achievable with current GNSS &amp; editing workflow</a:t>
                      </a:r>
                      <a:br>
                        <a:rPr lang="en-US" sz="900" kern="100">
                          <a:effectLst/>
                          <a:latin typeface="Aptos" panose="020B0004020202020204" pitchFamily="34" charset="0"/>
                          <a:ea typeface="Aptos" panose="020B0004020202020204" pitchFamily="34" charset="0"/>
                          <a:cs typeface="Times New Roman" panose="02020603050405020304" pitchFamily="18" charset="0"/>
                        </a:rPr>
                      </a:br>
                      <a:r>
                        <a:rPr lang="en-US" sz="900" b="1" kern="100">
                          <a:effectLst/>
                          <a:latin typeface="Aptos" panose="020B0004020202020204" pitchFamily="34" charset="0"/>
                          <a:ea typeface="Aptos" panose="020B0004020202020204" pitchFamily="34" charset="0"/>
                          <a:cs typeface="Times New Roman" panose="02020603050405020304" pitchFamily="18" charset="0"/>
                        </a:rPr>
                        <a:t>R</a:t>
                      </a:r>
                      <a:r>
                        <a:rPr lang="en-US" sz="900" kern="100">
                          <a:effectLst/>
                          <a:latin typeface="Aptos" panose="020B0004020202020204" pitchFamily="34" charset="0"/>
                          <a:ea typeface="Aptos" panose="020B0004020202020204" pitchFamily="34" charset="0"/>
                          <a:cs typeface="Times New Roman" panose="02020603050405020304" pitchFamily="18" charset="0"/>
                        </a:rPr>
                        <a:t>: Supports navigation &amp; planning</a:t>
                      </a:r>
                      <a:br>
                        <a:rPr lang="en-US" sz="900" kern="100">
                          <a:effectLst/>
                          <a:latin typeface="Aptos" panose="020B0004020202020204" pitchFamily="34" charset="0"/>
                          <a:ea typeface="Aptos" panose="020B0004020202020204" pitchFamily="34" charset="0"/>
                          <a:cs typeface="Times New Roman" panose="02020603050405020304" pitchFamily="18" charset="0"/>
                        </a:rPr>
                      </a:br>
                      <a:r>
                        <a:rPr lang="en-US" sz="900" b="1" kern="100">
                          <a:effectLst/>
                          <a:latin typeface="Aptos" panose="020B0004020202020204" pitchFamily="34" charset="0"/>
                          <a:ea typeface="Aptos" panose="020B0004020202020204" pitchFamily="34" charset="0"/>
                          <a:cs typeface="Times New Roman" panose="02020603050405020304" pitchFamily="18" charset="0"/>
                        </a:rPr>
                        <a:t>T</a:t>
                      </a:r>
                      <a:r>
                        <a:rPr lang="en-US" sz="900" kern="100">
                          <a:effectLst/>
                          <a:latin typeface="Aptos" panose="020B0004020202020204" pitchFamily="34" charset="0"/>
                          <a:ea typeface="Aptos" panose="020B0004020202020204" pitchFamily="34" charset="0"/>
                          <a:cs typeface="Times New Roman" panose="02020603050405020304" pitchFamily="18" charset="0"/>
                        </a:rPr>
                        <a:t>: By 30</a:t>
                      </a:r>
                      <a:r>
                        <a:rPr lang="en-US" sz="900" kern="100">
                          <a:effectLst/>
                          <a:latin typeface="Arial" panose="020B0604020202020204" pitchFamily="34" charset="0"/>
                          <a:ea typeface="Aptos" panose="020B0004020202020204" pitchFamily="34" charset="0"/>
                          <a:cs typeface="Times New Roman" panose="02020603050405020304" pitchFamily="18" charset="0"/>
                        </a:rPr>
                        <a:t> </a:t>
                      </a:r>
                      <a:r>
                        <a:rPr lang="en-US" sz="900" kern="100">
                          <a:effectLst/>
                          <a:latin typeface="Aptos" panose="020B0004020202020204" pitchFamily="34" charset="0"/>
                          <a:ea typeface="Aptos" panose="020B0004020202020204" pitchFamily="34" charset="0"/>
                          <a:cs typeface="Times New Roman" panose="02020603050405020304" pitchFamily="18" charset="0"/>
                        </a:rPr>
                        <a:t>June 2026</a:t>
                      </a:r>
                    </a:p>
                  </a:txBody>
                  <a:tcPr marL="7435" marR="7435" marT="7435" marB="7435" anchor="ctr">
                    <a:lnL>
                      <a:noFill/>
                    </a:lnL>
                    <a:lnR>
                      <a:noFill/>
                    </a:lnR>
                    <a:lnT>
                      <a:noFill/>
                    </a:lnT>
                    <a:lnB>
                      <a:noFill/>
                    </a:lnB>
                    <a:noFill/>
                  </a:tcPr>
                </a:tc>
                <a:extLst>
                  <a:ext uri="{0D108BD9-81ED-4DB2-BD59-A6C34878D82A}">
                    <a16:rowId xmlns:a16="http://schemas.microsoft.com/office/drawing/2014/main" val="3653786394"/>
                  </a:ext>
                </a:extLst>
              </a:tr>
              <a:tr h="722673">
                <a:tc>
                  <a:txBody>
                    <a:bodyPr/>
                    <a:lstStyle/>
                    <a:p>
                      <a:pPr marL="0" marR="0">
                        <a:lnSpc>
                          <a:spcPct val="115000"/>
                        </a:lnSpc>
                        <a:spcAft>
                          <a:spcPts val="800"/>
                        </a:spcAft>
                        <a:buNone/>
                      </a:pPr>
                      <a:r>
                        <a:rPr lang="en-US" sz="900" b="1" kern="100" dirty="0">
                          <a:effectLst/>
                          <a:latin typeface="Aptos" panose="020B0004020202020204" pitchFamily="34" charset="0"/>
                          <a:ea typeface="Aptos" panose="020B0004020202020204" pitchFamily="34" charset="0"/>
                          <a:cs typeface="Times New Roman" panose="02020603050405020304" pitchFamily="18" charset="0"/>
                        </a:rPr>
                        <a:t>Project delivery</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435" marR="7435" marT="7435" marB="7435" anchor="ctr">
                    <a:lnL>
                      <a:noFill/>
                    </a:lnL>
                    <a:lnR>
                      <a:noFill/>
                    </a:lnR>
                    <a:lnT>
                      <a:noFill/>
                    </a:lnT>
                    <a:lnB>
                      <a:noFill/>
                    </a:lnB>
                    <a:noFill/>
                  </a:tcPr>
                </a:tc>
                <a:tc>
                  <a:txBody>
                    <a:bodyPr/>
                    <a:lstStyle/>
                    <a:p>
                      <a:pPr marL="0" marR="0">
                        <a:lnSpc>
                          <a:spcPct val="115000"/>
                        </a:lnSpc>
                        <a:spcAft>
                          <a:spcPts val="800"/>
                        </a:spcAft>
                        <a:buNone/>
                      </a:pPr>
                      <a:r>
                        <a:rPr lang="en-US" sz="900" i="1" kern="100">
                          <a:effectLst/>
                          <a:latin typeface="Aptos" panose="020B0004020202020204" pitchFamily="34" charset="0"/>
                          <a:ea typeface="Aptos" panose="020B0004020202020204" pitchFamily="34" charset="0"/>
                          <a:cs typeface="Times New Roman" panose="02020603050405020304" pitchFamily="18" charset="0"/>
                        </a:rPr>
                        <a:t>30% reduction in map production time compared to previous cycle</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7435" marR="7435" marT="7435" marB="7435" anchor="ctr">
                    <a:lnL>
                      <a:noFill/>
                    </a:lnL>
                    <a:lnR>
                      <a:noFill/>
                    </a:lnR>
                    <a:lnT>
                      <a:noFill/>
                    </a:lnT>
                    <a:lnB>
                      <a:noFill/>
                    </a:lnB>
                    <a:noFill/>
                  </a:tcPr>
                </a:tc>
                <a:tc>
                  <a:txBody>
                    <a:bodyPr/>
                    <a:lstStyle/>
                    <a:p>
                      <a:pPr marL="0" marR="0">
                        <a:lnSpc>
                          <a:spcPct val="115000"/>
                        </a:lnSpc>
                        <a:spcAft>
                          <a:spcPts val="800"/>
                        </a:spcAft>
                        <a:buNone/>
                      </a:pPr>
                      <a:r>
                        <a:rPr lang="en-US" sz="900" b="1" kern="100">
                          <a:effectLst/>
                          <a:latin typeface="Aptos" panose="020B0004020202020204" pitchFamily="34" charset="0"/>
                          <a:ea typeface="Aptos" panose="020B0004020202020204" pitchFamily="34" charset="0"/>
                          <a:cs typeface="Times New Roman" panose="02020603050405020304" pitchFamily="18" charset="0"/>
                        </a:rPr>
                        <a:t>S</a:t>
                      </a:r>
                      <a:r>
                        <a:rPr lang="en-US" sz="900" kern="100">
                          <a:effectLst/>
                          <a:latin typeface="Aptos" panose="020B0004020202020204" pitchFamily="34" charset="0"/>
                          <a:ea typeface="Aptos" panose="020B0004020202020204" pitchFamily="34" charset="0"/>
                          <a:cs typeface="Times New Roman" panose="02020603050405020304" pitchFamily="18" charset="0"/>
                        </a:rPr>
                        <a:t>: Production time for weekly thematic maps</a:t>
                      </a:r>
                      <a:br>
                        <a:rPr lang="en-US" sz="900" kern="100">
                          <a:effectLst/>
                          <a:latin typeface="Aptos" panose="020B0004020202020204" pitchFamily="34" charset="0"/>
                          <a:ea typeface="Aptos" panose="020B0004020202020204" pitchFamily="34" charset="0"/>
                          <a:cs typeface="Times New Roman" panose="02020603050405020304" pitchFamily="18" charset="0"/>
                        </a:rPr>
                      </a:br>
                      <a:r>
                        <a:rPr lang="en-US" sz="900" b="1" kern="100">
                          <a:effectLst/>
                          <a:latin typeface="Aptos" panose="020B0004020202020204" pitchFamily="34" charset="0"/>
                          <a:ea typeface="Aptos" panose="020B0004020202020204" pitchFamily="34" charset="0"/>
                          <a:cs typeface="Times New Roman" panose="02020603050405020304" pitchFamily="18" charset="0"/>
                        </a:rPr>
                        <a:t>M</a:t>
                      </a:r>
                      <a:r>
                        <a:rPr lang="en-US" sz="900" kern="100">
                          <a:effectLst/>
                          <a:latin typeface="Aptos" panose="020B0004020202020204" pitchFamily="34" charset="0"/>
                          <a:ea typeface="Aptos" panose="020B0004020202020204" pitchFamily="34" charset="0"/>
                          <a:cs typeface="Times New Roman" panose="02020603050405020304" pitchFamily="18" charset="0"/>
                        </a:rPr>
                        <a:t>: 30</a:t>
                      </a:r>
                      <a:r>
                        <a:rPr lang="en-US" sz="900" kern="100">
                          <a:effectLst/>
                          <a:latin typeface="Arial" panose="020B0604020202020204" pitchFamily="34" charset="0"/>
                          <a:ea typeface="Aptos" panose="020B0004020202020204" pitchFamily="34" charset="0"/>
                          <a:cs typeface="Times New Roman" panose="02020603050405020304" pitchFamily="18" charset="0"/>
                        </a:rPr>
                        <a:t> </a:t>
                      </a:r>
                      <a:r>
                        <a:rPr lang="en-US" sz="900" kern="100">
                          <a:effectLst/>
                          <a:latin typeface="Aptos" panose="020B0004020202020204" pitchFamily="34" charset="0"/>
                          <a:ea typeface="Aptos" panose="020B0004020202020204" pitchFamily="34" charset="0"/>
                          <a:cs typeface="Times New Roman" panose="02020603050405020304" pitchFamily="18" charset="0"/>
                        </a:rPr>
                        <a:t>% </a:t>
                      </a:r>
                      <a:br>
                        <a:rPr lang="en-US" sz="900" kern="100">
                          <a:effectLst/>
                          <a:latin typeface="Aptos" panose="020B0004020202020204" pitchFamily="34" charset="0"/>
                          <a:ea typeface="Aptos" panose="020B0004020202020204" pitchFamily="34" charset="0"/>
                          <a:cs typeface="Times New Roman" panose="02020603050405020304" pitchFamily="18" charset="0"/>
                        </a:rPr>
                      </a:br>
                      <a:r>
                        <a:rPr lang="en-US" sz="900" b="1" kern="100">
                          <a:effectLst/>
                          <a:latin typeface="Aptos" panose="020B0004020202020204" pitchFamily="34" charset="0"/>
                          <a:ea typeface="Aptos" panose="020B0004020202020204" pitchFamily="34" charset="0"/>
                          <a:cs typeface="Times New Roman" panose="02020603050405020304" pitchFamily="18" charset="0"/>
                        </a:rPr>
                        <a:t>A</a:t>
                      </a:r>
                      <a:r>
                        <a:rPr lang="en-US" sz="900" kern="100">
                          <a:effectLst/>
                          <a:latin typeface="Aptos" panose="020B0004020202020204" pitchFamily="34" charset="0"/>
                          <a:ea typeface="Aptos" panose="020B0004020202020204" pitchFamily="34" charset="0"/>
                          <a:cs typeface="Times New Roman" panose="02020603050405020304" pitchFamily="18" charset="0"/>
                        </a:rPr>
                        <a:t>: Realistic after automation of template generation</a:t>
                      </a:r>
                      <a:br>
                        <a:rPr lang="en-US" sz="900" kern="100">
                          <a:effectLst/>
                          <a:latin typeface="Aptos" panose="020B0004020202020204" pitchFamily="34" charset="0"/>
                          <a:ea typeface="Aptos" panose="020B0004020202020204" pitchFamily="34" charset="0"/>
                          <a:cs typeface="Times New Roman" panose="02020603050405020304" pitchFamily="18" charset="0"/>
                        </a:rPr>
                      </a:br>
                      <a:r>
                        <a:rPr lang="en-US" sz="900" b="1" kern="100">
                          <a:effectLst/>
                          <a:latin typeface="Aptos" panose="020B0004020202020204" pitchFamily="34" charset="0"/>
                          <a:ea typeface="Aptos" panose="020B0004020202020204" pitchFamily="34" charset="0"/>
                          <a:cs typeface="Times New Roman" panose="02020603050405020304" pitchFamily="18" charset="0"/>
                        </a:rPr>
                        <a:t>R</a:t>
                      </a:r>
                      <a:r>
                        <a:rPr lang="en-US" sz="900" kern="100">
                          <a:effectLst/>
                          <a:latin typeface="Aptos" panose="020B0004020202020204" pitchFamily="34" charset="0"/>
                          <a:ea typeface="Aptos" panose="020B0004020202020204" pitchFamily="34" charset="0"/>
                          <a:cs typeface="Times New Roman" panose="02020603050405020304" pitchFamily="18" charset="0"/>
                        </a:rPr>
                        <a:t>: Speeds regulatory reporting</a:t>
                      </a:r>
                      <a:br>
                        <a:rPr lang="en-US" sz="900" kern="100">
                          <a:effectLst/>
                          <a:latin typeface="Aptos" panose="020B0004020202020204" pitchFamily="34" charset="0"/>
                          <a:ea typeface="Aptos" panose="020B0004020202020204" pitchFamily="34" charset="0"/>
                          <a:cs typeface="Times New Roman" panose="02020603050405020304" pitchFamily="18" charset="0"/>
                        </a:rPr>
                      </a:br>
                      <a:r>
                        <a:rPr lang="en-US" sz="900" b="1" kern="100">
                          <a:effectLst/>
                          <a:latin typeface="Aptos" panose="020B0004020202020204" pitchFamily="34" charset="0"/>
                          <a:ea typeface="Aptos" panose="020B0004020202020204" pitchFamily="34" charset="0"/>
                          <a:cs typeface="Times New Roman" panose="02020603050405020304" pitchFamily="18" charset="0"/>
                        </a:rPr>
                        <a:t>T</a:t>
                      </a:r>
                      <a:r>
                        <a:rPr lang="en-US" sz="900" kern="100">
                          <a:effectLst/>
                          <a:latin typeface="Aptos" panose="020B0004020202020204" pitchFamily="34" charset="0"/>
                          <a:ea typeface="Aptos" panose="020B0004020202020204" pitchFamily="34" charset="0"/>
                          <a:cs typeface="Times New Roman" panose="02020603050405020304" pitchFamily="18" charset="0"/>
                        </a:rPr>
                        <a:t>: Within next 6 months</a:t>
                      </a:r>
                    </a:p>
                  </a:txBody>
                  <a:tcPr marL="7435" marR="7435" marT="7435" marB="7435" anchor="ctr">
                    <a:lnL>
                      <a:noFill/>
                    </a:lnL>
                    <a:lnR>
                      <a:noFill/>
                    </a:lnR>
                    <a:lnT>
                      <a:noFill/>
                    </a:lnT>
                    <a:lnB>
                      <a:noFill/>
                    </a:lnB>
                    <a:noFill/>
                  </a:tcPr>
                </a:tc>
                <a:extLst>
                  <a:ext uri="{0D108BD9-81ED-4DB2-BD59-A6C34878D82A}">
                    <a16:rowId xmlns:a16="http://schemas.microsoft.com/office/drawing/2014/main" val="1108403104"/>
                  </a:ext>
                </a:extLst>
              </a:tr>
              <a:tr h="722673">
                <a:tc>
                  <a:txBody>
                    <a:bodyPr/>
                    <a:lstStyle/>
                    <a:p>
                      <a:pPr marL="0" marR="0">
                        <a:lnSpc>
                          <a:spcPct val="115000"/>
                        </a:lnSpc>
                        <a:spcAft>
                          <a:spcPts val="800"/>
                        </a:spcAft>
                        <a:buNone/>
                      </a:pPr>
                      <a:r>
                        <a:rPr lang="en-US" sz="900" b="1" kern="100">
                          <a:effectLst/>
                          <a:latin typeface="Aptos" panose="020B0004020202020204" pitchFamily="34" charset="0"/>
                          <a:ea typeface="Aptos" panose="020B0004020202020204" pitchFamily="34" charset="0"/>
                          <a:cs typeface="Times New Roman" panose="02020603050405020304" pitchFamily="18" charset="0"/>
                        </a:rPr>
                        <a:t>Stakeholder satisfaction</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7435" marR="7435" marT="7435" marB="7435" anchor="ctr">
                    <a:lnL>
                      <a:noFill/>
                    </a:lnL>
                    <a:lnR>
                      <a:noFill/>
                    </a:lnR>
                    <a:lnT>
                      <a:noFill/>
                    </a:lnT>
                    <a:lnB>
                      <a:noFill/>
                    </a:lnB>
                    <a:noFill/>
                  </a:tcPr>
                </a:tc>
                <a:tc>
                  <a:txBody>
                    <a:bodyPr/>
                    <a:lstStyle/>
                    <a:p>
                      <a:pPr marL="0" marR="0">
                        <a:lnSpc>
                          <a:spcPct val="115000"/>
                        </a:lnSpc>
                        <a:spcAft>
                          <a:spcPts val="800"/>
                        </a:spcAft>
                        <a:buNone/>
                      </a:pPr>
                      <a:r>
                        <a:rPr lang="en-US" sz="900" i="1" kern="100">
                          <a:effectLst/>
                          <a:latin typeface="Aptos" panose="020B0004020202020204" pitchFamily="34" charset="0"/>
                          <a:ea typeface="Aptos" panose="020B0004020202020204" pitchFamily="34" charset="0"/>
                          <a:cs typeface="Times New Roman" panose="02020603050405020304" pitchFamily="18" charset="0"/>
                        </a:rPr>
                        <a:t>85% satisfaction rating on the monthly GIS services survey</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7435" marR="7435" marT="7435" marB="7435" anchor="ctr">
                    <a:lnL>
                      <a:noFill/>
                    </a:lnL>
                    <a:lnR>
                      <a:noFill/>
                    </a:lnR>
                    <a:lnT>
                      <a:noFill/>
                    </a:lnT>
                    <a:lnB>
                      <a:noFill/>
                    </a:lnB>
                    <a:noFill/>
                  </a:tcPr>
                </a:tc>
                <a:tc>
                  <a:txBody>
                    <a:bodyPr/>
                    <a:lstStyle/>
                    <a:p>
                      <a:pPr marL="0" marR="0">
                        <a:lnSpc>
                          <a:spcPct val="115000"/>
                        </a:lnSpc>
                        <a:spcAft>
                          <a:spcPts val="800"/>
                        </a:spcAft>
                        <a:buNone/>
                      </a:pPr>
                      <a:r>
                        <a:rPr lang="en-US" sz="900" b="1" kern="100" dirty="0">
                          <a:effectLst/>
                          <a:latin typeface="Aptos" panose="020B0004020202020204" pitchFamily="34" charset="0"/>
                          <a:ea typeface="Aptos" panose="020B0004020202020204" pitchFamily="34" charset="0"/>
                          <a:cs typeface="Times New Roman" panose="02020603050405020304" pitchFamily="18" charset="0"/>
                        </a:rPr>
                        <a:t>S</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Survey score</a:t>
                      </a:r>
                      <a:br>
                        <a:rPr lang="en-US" sz="900" kern="100" dirty="0">
                          <a:effectLst/>
                          <a:latin typeface="Aptos" panose="020B0004020202020204" pitchFamily="34" charset="0"/>
                          <a:ea typeface="Aptos" panose="020B0004020202020204" pitchFamily="34" charset="0"/>
                          <a:cs typeface="Times New Roman" panose="02020603050405020304" pitchFamily="18" charset="0"/>
                        </a:rPr>
                      </a:br>
                      <a:r>
                        <a:rPr lang="en-US" sz="900" b="1" kern="100" dirty="0">
                          <a:effectLst/>
                          <a:latin typeface="Aptos" panose="020B0004020202020204" pitchFamily="34" charset="0"/>
                          <a:ea typeface="Aptos" panose="020B0004020202020204" pitchFamily="34" charset="0"/>
                          <a:cs typeface="Times New Roman" panose="02020603050405020304" pitchFamily="18" charset="0"/>
                        </a:rPr>
                        <a:t>M</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85</a:t>
                      </a:r>
                      <a:r>
                        <a:rPr lang="en-US" sz="900" kern="100" dirty="0">
                          <a:effectLst/>
                          <a:latin typeface="Arial" panose="020B0604020202020204" pitchFamily="34" charset="0"/>
                          <a:ea typeface="Aptos" panose="020B0004020202020204" pitchFamily="34" charset="0"/>
                          <a:cs typeface="Times New Roman" panose="02020603050405020304" pitchFamily="18" charset="0"/>
                        </a:rPr>
                        <a:t> </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r>
                        <a:rPr lang="en-US" sz="900" kern="100" dirty="0">
                          <a:effectLst/>
                          <a:latin typeface="Aptos" panose="020B0004020202020204" pitchFamily="34" charset="0"/>
                          <a:ea typeface="Aptos" panose="020B0004020202020204" pitchFamily="34" charset="0"/>
                          <a:cs typeface="Aptos" panose="020B0004020202020204" pitchFamily="34" charset="0"/>
                        </a:rPr>
                        <a:t>≥</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needs threshold</a:t>
                      </a:r>
                      <a:br>
                        <a:rPr lang="en-US" sz="900" kern="100" dirty="0">
                          <a:effectLst/>
                          <a:latin typeface="Aptos" panose="020B0004020202020204" pitchFamily="34" charset="0"/>
                          <a:ea typeface="Aptos" panose="020B0004020202020204" pitchFamily="34" charset="0"/>
                          <a:cs typeface="Times New Roman" panose="02020603050405020304" pitchFamily="18" charset="0"/>
                        </a:rPr>
                      </a:br>
                      <a:r>
                        <a:rPr lang="en-US" sz="900" b="1" kern="100" dirty="0">
                          <a:effectLst/>
                          <a:latin typeface="Aptos" panose="020B0004020202020204" pitchFamily="34" charset="0"/>
                          <a:ea typeface="Aptos" panose="020B0004020202020204" pitchFamily="34" charset="0"/>
                          <a:cs typeface="Times New Roman" panose="02020603050405020304" pitchFamily="18" charset="0"/>
                        </a:rPr>
                        <a:t>A</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Achievable with improved response time</a:t>
                      </a:r>
                      <a:br>
                        <a:rPr lang="en-US" sz="900" kern="100" dirty="0">
                          <a:effectLst/>
                          <a:latin typeface="Aptos" panose="020B0004020202020204" pitchFamily="34" charset="0"/>
                          <a:ea typeface="Aptos" panose="020B0004020202020204" pitchFamily="34" charset="0"/>
                          <a:cs typeface="Times New Roman" panose="02020603050405020304" pitchFamily="18" charset="0"/>
                        </a:rPr>
                      </a:br>
                      <a:r>
                        <a:rPr lang="en-US" sz="900" b="1" kern="100" dirty="0">
                          <a:effectLst/>
                          <a:latin typeface="Aptos" panose="020B0004020202020204" pitchFamily="34" charset="0"/>
                          <a:ea typeface="Aptos" panose="020B0004020202020204" pitchFamily="34" charset="0"/>
                          <a:cs typeface="Times New Roman" panose="02020603050405020304" pitchFamily="18" charset="0"/>
                        </a:rPr>
                        <a:t>R</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Directly tied to service quality</a:t>
                      </a:r>
                      <a:br>
                        <a:rPr lang="en-US" sz="900" kern="100" dirty="0">
                          <a:effectLst/>
                          <a:latin typeface="Aptos" panose="020B0004020202020204" pitchFamily="34" charset="0"/>
                          <a:ea typeface="Aptos" panose="020B0004020202020204" pitchFamily="34" charset="0"/>
                          <a:cs typeface="Times New Roman" panose="02020603050405020304" pitchFamily="18" charset="0"/>
                        </a:rPr>
                      </a:br>
                      <a:r>
                        <a:rPr lang="en-US" sz="900" b="1" kern="100" dirty="0">
                          <a:effectLst/>
                          <a:latin typeface="Aptos" panose="020B0004020202020204" pitchFamily="34" charset="0"/>
                          <a:ea typeface="Aptos" panose="020B0004020202020204" pitchFamily="34" charset="0"/>
                          <a:cs typeface="Times New Roman" panose="02020603050405020304" pitchFamily="18" charset="0"/>
                        </a:rPr>
                        <a:t>T</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By end of fiscal year</a:t>
                      </a:r>
                    </a:p>
                  </a:txBody>
                  <a:tcPr marL="7435" marR="7435" marT="7435" marB="7435" anchor="ctr">
                    <a:lnL>
                      <a:noFill/>
                    </a:lnL>
                    <a:lnR>
                      <a:noFill/>
                    </a:lnR>
                    <a:lnT>
                      <a:noFill/>
                    </a:lnT>
                    <a:lnB>
                      <a:noFill/>
                    </a:lnB>
                    <a:noFill/>
                  </a:tcPr>
                </a:tc>
                <a:extLst>
                  <a:ext uri="{0D108BD9-81ED-4DB2-BD59-A6C34878D82A}">
                    <a16:rowId xmlns:a16="http://schemas.microsoft.com/office/drawing/2014/main" val="2082758678"/>
                  </a:ext>
                </a:extLst>
              </a:tr>
              <a:tr h="722673">
                <a:tc>
                  <a:txBody>
                    <a:bodyPr/>
                    <a:lstStyle/>
                    <a:p>
                      <a:pPr marL="0" marR="0">
                        <a:lnSpc>
                          <a:spcPct val="115000"/>
                        </a:lnSpc>
                        <a:spcAft>
                          <a:spcPts val="800"/>
                        </a:spcAft>
                        <a:buNone/>
                      </a:pPr>
                      <a:r>
                        <a:rPr lang="en-US" sz="900" b="1" kern="100">
                          <a:effectLst/>
                          <a:latin typeface="Aptos" panose="020B0004020202020204" pitchFamily="34" charset="0"/>
                          <a:ea typeface="Aptos" panose="020B0004020202020204" pitchFamily="34" charset="0"/>
                          <a:cs typeface="Times New Roman" panose="02020603050405020304" pitchFamily="18" charset="0"/>
                        </a:rPr>
                        <a:t>System reliability</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7435" marR="7435" marT="7435" marB="7435" anchor="ctr">
                    <a:lnL>
                      <a:noFill/>
                    </a:lnL>
                    <a:lnR>
                      <a:noFill/>
                    </a:lnR>
                    <a:lnT>
                      <a:noFill/>
                    </a:lnT>
                    <a:lnB>
                      <a:noFill/>
                    </a:lnB>
                    <a:noFill/>
                  </a:tcPr>
                </a:tc>
                <a:tc>
                  <a:txBody>
                    <a:bodyPr/>
                    <a:lstStyle/>
                    <a:p>
                      <a:pPr marL="0" marR="0">
                        <a:lnSpc>
                          <a:spcPct val="115000"/>
                        </a:lnSpc>
                        <a:spcAft>
                          <a:spcPts val="800"/>
                        </a:spcAft>
                        <a:buNone/>
                      </a:pPr>
                      <a:r>
                        <a:rPr lang="en-US" sz="900" i="1" kern="100">
                          <a:effectLst/>
                          <a:latin typeface="Aptos" panose="020B0004020202020204" pitchFamily="34" charset="0"/>
                          <a:ea typeface="Aptos" panose="020B0004020202020204" pitchFamily="34" charset="0"/>
                          <a:cs typeface="Times New Roman" panose="02020603050405020304" pitchFamily="18" charset="0"/>
                        </a:rPr>
                        <a:t>95% uptime for the web GIS portal</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7435" marR="7435" marT="7435" marB="7435" anchor="ctr">
                    <a:lnL>
                      <a:noFill/>
                    </a:lnL>
                    <a:lnR>
                      <a:noFill/>
                    </a:lnR>
                    <a:lnT>
                      <a:noFill/>
                    </a:lnT>
                    <a:lnB>
                      <a:noFill/>
                    </a:lnB>
                    <a:noFill/>
                  </a:tcPr>
                </a:tc>
                <a:tc>
                  <a:txBody>
                    <a:bodyPr/>
                    <a:lstStyle/>
                    <a:p>
                      <a:pPr marL="0" marR="0">
                        <a:lnSpc>
                          <a:spcPct val="115000"/>
                        </a:lnSpc>
                        <a:spcAft>
                          <a:spcPts val="800"/>
                        </a:spcAft>
                        <a:buNone/>
                      </a:pPr>
                      <a:r>
                        <a:rPr lang="en-US" sz="900" b="1" kern="100">
                          <a:effectLst/>
                          <a:latin typeface="Aptos" panose="020B0004020202020204" pitchFamily="34" charset="0"/>
                          <a:ea typeface="Aptos" panose="020B0004020202020204" pitchFamily="34" charset="0"/>
                          <a:cs typeface="Times New Roman" panose="02020603050405020304" pitchFamily="18" charset="0"/>
                        </a:rPr>
                        <a:t>S</a:t>
                      </a:r>
                      <a:r>
                        <a:rPr lang="en-US" sz="900" kern="100">
                          <a:effectLst/>
                          <a:latin typeface="Aptos" panose="020B0004020202020204" pitchFamily="34" charset="0"/>
                          <a:ea typeface="Aptos" panose="020B0004020202020204" pitchFamily="34" charset="0"/>
                          <a:cs typeface="Times New Roman" panose="02020603050405020304" pitchFamily="18" charset="0"/>
                        </a:rPr>
                        <a:t>: Portal uptime</a:t>
                      </a:r>
                      <a:br>
                        <a:rPr lang="en-US" sz="900" kern="100">
                          <a:effectLst/>
                          <a:latin typeface="Aptos" panose="020B0004020202020204" pitchFamily="34" charset="0"/>
                          <a:ea typeface="Aptos" panose="020B0004020202020204" pitchFamily="34" charset="0"/>
                          <a:cs typeface="Times New Roman" panose="02020603050405020304" pitchFamily="18" charset="0"/>
                        </a:rPr>
                      </a:br>
                      <a:r>
                        <a:rPr lang="en-US" sz="900" b="1" kern="100">
                          <a:effectLst/>
                          <a:latin typeface="Aptos" panose="020B0004020202020204" pitchFamily="34" charset="0"/>
                          <a:ea typeface="Aptos" panose="020B0004020202020204" pitchFamily="34" charset="0"/>
                          <a:cs typeface="Times New Roman" panose="02020603050405020304" pitchFamily="18" charset="0"/>
                        </a:rPr>
                        <a:t>M</a:t>
                      </a:r>
                      <a:r>
                        <a:rPr lang="en-US" sz="900" kern="100">
                          <a:effectLst/>
                          <a:latin typeface="Aptos" panose="020B0004020202020204" pitchFamily="34" charset="0"/>
                          <a:ea typeface="Aptos" panose="020B0004020202020204" pitchFamily="34" charset="0"/>
                          <a:cs typeface="Times New Roman" panose="02020603050405020304" pitchFamily="18" charset="0"/>
                        </a:rPr>
                        <a:t>: 95</a:t>
                      </a:r>
                      <a:r>
                        <a:rPr lang="en-US" sz="900" kern="100">
                          <a:effectLst/>
                          <a:latin typeface="Arial" panose="020B0604020202020204" pitchFamily="34" charset="0"/>
                          <a:ea typeface="Aptos" panose="020B0004020202020204" pitchFamily="34" charset="0"/>
                          <a:cs typeface="Times New Roman" panose="02020603050405020304" pitchFamily="18" charset="0"/>
                        </a:rPr>
                        <a:t> </a:t>
                      </a:r>
                      <a:r>
                        <a:rPr lang="en-US" sz="900" kern="100">
                          <a:effectLst/>
                          <a:latin typeface="Aptos" panose="020B0004020202020204" pitchFamily="34" charset="0"/>
                          <a:ea typeface="Aptos" panose="020B0004020202020204" pitchFamily="34" charset="0"/>
                          <a:cs typeface="Times New Roman" panose="02020603050405020304" pitchFamily="18" charset="0"/>
                        </a:rPr>
                        <a:t>% availability</a:t>
                      </a:r>
                      <a:br>
                        <a:rPr lang="en-US" sz="900" kern="100">
                          <a:effectLst/>
                          <a:latin typeface="Aptos" panose="020B0004020202020204" pitchFamily="34" charset="0"/>
                          <a:ea typeface="Aptos" panose="020B0004020202020204" pitchFamily="34" charset="0"/>
                          <a:cs typeface="Times New Roman" panose="02020603050405020304" pitchFamily="18" charset="0"/>
                        </a:rPr>
                      </a:br>
                      <a:r>
                        <a:rPr lang="en-US" sz="900" b="1" kern="100">
                          <a:effectLst/>
                          <a:latin typeface="Aptos" panose="020B0004020202020204" pitchFamily="34" charset="0"/>
                          <a:ea typeface="Aptos" panose="020B0004020202020204" pitchFamily="34" charset="0"/>
                          <a:cs typeface="Times New Roman" panose="02020603050405020304" pitchFamily="18" charset="0"/>
                        </a:rPr>
                        <a:t>A</a:t>
                      </a:r>
                      <a:r>
                        <a:rPr lang="en-US" sz="900" kern="100">
                          <a:effectLst/>
                          <a:latin typeface="Aptos" panose="020B0004020202020204" pitchFamily="34" charset="0"/>
                          <a:ea typeface="Aptos" panose="020B0004020202020204" pitchFamily="34" charset="0"/>
                          <a:cs typeface="Times New Roman" panose="02020603050405020304" pitchFamily="18" charset="0"/>
                        </a:rPr>
                        <a:t>: Possible with load balancing </a:t>
                      </a:r>
                      <a:br>
                        <a:rPr lang="en-US" sz="900" kern="100">
                          <a:effectLst/>
                          <a:latin typeface="Aptos" panose="020B0004020202020204" pitchFamily="34" charset="0"/>
                          <a:ea typeface="Aptos" panose="020B0004020202020204" pitchFamily="34" charset="0"/>
                          <a:cs typeface="Times New Roman" panose="02020603050405020304" pitchFamily="18" charset="0"/>
                        </a:rPr>
                      </a:br>
                      <a:r>
                        <a:rPr lang="en-US" sz="900" b="1" kern="100">
                          <a:effectLst/>
                          <a:latin typeface="Aptos" panose="020B0004020202020204" pitchFamily="34" charset="0"/>
                          <a:ea typeface="Aptos" panose="020B0004020202020204" pitchFamily="34" charset="0"/>
                          <a:cs typeface="Times New Roman" panose="02020603050405020304" pitchFamily="18" charset="0"/>
                        </a:rPr>
                        <a:t>R</a:t>
                      </a:r>
                      <a:r>
                        <a:rPr lang="en-US" sz="900" kern="100">
                          <a:effectLst/>
                          <a:latin typeface="Aptos" panose="020B0004020202020204" pitchFamily="34" charset="0"/>
                          <a:ea typeface="Aptos" panose="020B0004020202020204" pitchFamily="34" charset="0"/>
                          <a:cs typeface="Times New Roman" panose="02020603050405020304" pitchFamily="18" charset="0"/>
                        </a:rPr>
                        <a:t>: Ensures continuous access for partners</a:t>
                      </a:r>
                      <a:br>
                        <a:rPr lang="en-US" sz="900" kern="100">
                          <a:effectLst/>
                          <a:latin typeface="Aptos" panose="020B0004020202020204" pitchFamily="34" charset="0"/>
                          <a:ea typeface="Aptos" panose="020B0004020202020204" pitchFamily="34" charset="0"/>
                          <a:cs typeface="Times New Roman" panose="02020603050405020304" pitchFamily="18" charset="0"/>
                        </a:rPr>
                      </a:br>
                      <a:r>
                        <a:rPr lang="en-US" sz="900" b="1" kern="100">
                          <a:effectLst/>
                          <a:latin typeface="Aptos" panose="020B0004020202020204" pitchFamily="34" charset="0"/>
                          <a:ea typeface="Aptos" panose="020B0004020202020204" pitchFamily="34" charset="0"/>
                          <a:cs typeface="Times New Roman" panose="02020603050405020304" pitchFamily="18" charset="0"/>
                        </a:rPr>
                        <a:t>T</a:t>
                      </a:r>
                      <a:r>
                        <a:rPr lang="en-US" sz="900" kern="100">
                          <a:effectLst/>
                          <a:latin typeface="Aptos" panose="020B0004020202020204" pitchFamily="34" charset="0"/>
                          <a:ea typeface="Aptos" panose="020B0004020202020204" pitchFamily="34" charset="0"/>
                          <a:cs typeface="Times New Roman" panose="02020603050405020304" pitchFamily="18" charset="0"/>
                        </a:rPr>
                        <a:t>: Achieved by Q3 2026</a:t>
                      </a:r>
                    </a:p>
                  </a:txBody>
                  <a:tcPr marL="7435" marR="7435" marT="7435" marB="7435" anchor="ctr">
                    <a:lnL>
                      <a:noFill/>
                    </a:lnL>
                    <a:lnR>
                      <a:noFill/>
                    </a:lnR>
                    <a:lnT>
                      <a:noFill/>
                    </a:lnT>
                    <a:lnB>
                      <a:noFill/>
                    </a:lnB>
                    <a:noFill/>
                  </a:tcPr>
                </a:tc>
                <a:extLst>
                  <a:ext uri="{0D108BD9-81ED-4DB2-BD59-A6C34878D82A}">
                    <a16:rowId xmlns:a16="http://schemas.microsoft.com/office/drawing/2014/main" val="267237749"/>
                  </a:ext>
                </a:extLst>
              </a:tr>
              <a:tr h="721677">
                <a:tc>
                  <a:txBody>
                    <a:bodyPr/>
                    <a:lstStyle/>
                    <a:p>
                      <a:pPr marL="0" marR="0">
                        <a:lnSpc>
                          <a:spcPct val="115000"/>
                        </a:lnSpc>
                        <a:spcAft>
                          <a:spcPts val="800"/>
                        </a:spcAft>
                        <a:buNone/>
                      </a:pPr>
                      <a:r>
                        <a:rPr lang="en-US" sz="900" b="1" kern="100">
                          <a:effectLst/>
                          <a:latin typeface="Aptos" panose="020B0004020202020204" pitchFamily="34" charset="0"/>
                          <a:ea typeface="Aptos" panose="020B0004020202020204" pitchFamily="34" charset="0"/>
                          <a:cs typeface="Times New Roman" panose="02020603050405020304" pitchFamily="18" charset="0"/>
                        </a:rPr>
                        <a:t>Data completeness</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7435" marR="7435" marT="7435" marB="7435" anchor="ctr">
                    <a:lnL>
                      <a:noFill/>
                    </a:lnL>
                    <a:lnR>
                      <a:noFill/>
                    </a:lnR>
                    <a:lnT>
                      <a:noFill/>
                    </a:lnT>
                    <a:lnB>
                      <a:noFill/>
                    </a:lnB>
                    <a:noFill/>
                  </a:tcPr>
                </a:tc>
                <a:tc>
                  <a:txBody>
                    <a:bodyPr/>
                    <a:lstStyle/>
                    <a:p>
                      <a:pPr marL="0" marR="0">
                        <a:lnSpc>
                          <a:spcPct val="115000"/>
                        </a:lnSpc>
                        <a:spcAft>
                          <a:spcPts val="800"/>
                        </a:spcAft>
                        <a:buNone/>
                      </a:pPr>
                      <a:r>
                        <a:rPr lang="en-US" sz="900" i="1" kern="100">
                          <a:effectLst/>
                          <a:latin typeface="Aptos" panose="020B0004020202020204" pitchFamily="34" charset="0"/>
                          <a:ea typeface="Aptos" panose="020B0004020202020204" pitchFamily="34" charset="0"/>
                          <a:cs typeface="Times New Roman" panose="02020603050405020304" pitchFamily="18" charset="0"/>
                        </a:rPr>
                        <a:t>All 1,200 parcels in the county database populated with parcel number</a:t>
                      </a:r>
                      <a:endParaRPr lang="en-US" sz="900" kern="100">
                        <a:effectLst/>
                        <a:latin typeface="Aptos" panose="020B0004020202020204" pitchFamily="34" charset="0"/>
                        <a:ea typeface="Aptos" panose="020B0004020202020204" pitchFamily="34" charset="0"/>
                        <a:cs typeface="Times New Roman" panose="02020603050405020304" pitchFamily="18" charset="0"/>
                      </a:endParaRPr>
                    </a:p>
                  </a:txBody>
                  <a:tcPr marL="7435" marR="7435" marT="7435" marB="7435" anchor="ctr">
                    <a:lnL>
                      <a:noFill/>
                    </a:lnL>
                    <a:lnR>
                      <a:noFill/>
                    </a:lnR>
                    <a:lnT>
                      <a:noFill/>
                    </a:lnT>
                    <a:lnB>
                      <a:noFill/>
                    </a:lnB>
                    <a:noFill/>
                  </a:tcPr>
                </a:tc>
                <a:tc>
                  <a:txBody>
                    <a:bodyPr/>
                    <a:lstStyle/>
                    <a:p>
                      <a:pPr marL="0" marR="0">
                        <a:lnSpc>
                          <a:spcPct val="115000"/>
                        </a:lnSpc>
                        <a:spcAft>
                          <a:spcPts val="800"/>
                        </a:spcAft>
                        <a:buNone/>
                      </a:pPr>
                      <a:r>
                        <a:rPr lang="en-US" sz="900" b="1" kern="100" dirty="0">
                          <a:effectLst/>
                          <a:latin typeface="Aptos" panose="020B0004020202020204" pitchFamily="34" charset="0"/>
                          <a:ea typeface="Aptos" panose="020B0004020202020204" pitchFamily="34" charset="0"/>
                          <a:cs typeface="Times New Roman" panose="02020603050405020304" pitchFamily="18" charset="0"/>
                        </a:rPr>
                        <a:t>S</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Parcel number field completeness</a:t>
                      </a:r>
                      <a:br>
                        <a:rPr lang="en-US" sz="900" kern="100" dirty="0">
                          <a:effectLst/>
                          <a:latin typeface="Aptos" panose="020B0004020202020204" pitchFamily="34" charset="0"/>
                          <a:ea typeface="Aptos" panose="020B0004020202020204" pitchFamily="34" charset="0"/>
                          <a:cs typeface="Times New Roman" panose="02020603050405020304" pitchFamily="18" charset="0"/>
                        </a:rPr>
                      </a:br>
                      <a:r>
                        <a:rPr lang="en-US" sz="900" b="1" kern="100" dirty="0">
                          <a:effectLst/>
                          <a:latin typeface="Aptos" panose="020B0004020202020204" pitchFamily="34" charset="0"/>
                          <a:ea typeface="Aptos" panose="020B0004020202020204" pitchFamily="34" charset="0"/>
                          <a:cs typeface="Times New Roman" panose="02020603050405020304" pitchFamily="18" charset="0"/>
                        </a:rPr>
                        <a:t>M</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100</a:t>
                      </a:r>
                      <a:r>
                        <a:rPr lang="en-US" sz="900" kern="100" dirty="0">
                          <a:effectLst/>
                          <a:latin typeface="Arial" panose="020B0604020202020204" pitchFamily="34" charset="0"/>
                          <a:ea typeface="Aptos" panose="020B0004020202020204" pitchFamily="34" charset="0"/>
                          <a:cs typeface="Times New Roman" panose="02020603050405020304" pitchFamily="18" charset="0"/>
                        </a:rPr>
                        <a:t> </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of 1,200 parcels</a:t>
                      </a:r>
                      <a:br>
                        <a:rPr lang="en-US" sz="900" kern="100" dirty="0">
                          <a:effectLst/>
                          <a:latin typeface="Aptos" panose="020B0004020202020204" pitchFamily="34" charset="0"/>
                          <a:ea typeface="Aptos" panose="020B0004020202020204" pitchFamily="34" charset="0"/>
                          <a:cs typeface="Times New Roman" panose="02020603050405020304" pitchFamily="18" charset="0"/>
                        </a:rPr>
                      </a:br>
                      <a:r>
                        <a:rPr lang="en-US" sz="900" b="1" kern="100" dirty="0">
                          <a:effectLst/>
                          <a:latin typeface="Aptos" panose="020B0004020202020204" pitchFamily="34" charset="0"/>
                          <a:ea typeface="Aptos" panose="020B0004020202020204" pitchFamily="34" charset="0"/>
                          <a:cs typeface="Times New Roman" panose="02020603050405020304" pitchFamily="18" charset="0"/>
                        </a:rPr>
                        <a:t>A</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Achievable with bulk upload &amp; quality checks</a:t>
                      </a:r>
                      <a:br>
                        <a:rPr lang="en-US" sz="900" kern="100" dirty="0">
                          <a:effectLst/>
                          <a:latin typeface="Aptos" panose="020B0004020202020204" pitchFamily="34" charset="0"/>
                          <a:ea typeface="Aptos" panose="020B0004020202020204" pitchFamily="34" charset="0"/>
                          <a:cs typeface="Times New Roman" panose="02020603050405020304" pitchFamily="18" charset="0"/>
                        </a:rPr>
                      </a:br>
                      <a:r>
                        <a:rPr lang="en-US" sz="900" b="1" kern="100" dirty="0">
                          <a:effectLst/>
                          <a:latin typeface="Aptos" panose="020B0004020202020204" pitchFamily="34" charset="0"/>
                          <a:ea typeface="Aptos" panose="020B0004020202020204" pitchFamily="34" charset="0"/>
                          <a:cs typeface="Times New Roman" panose="02020603050405020304" pitchFamily="18" charset="0"/>
                        </a:rPr>
                        <a:t>R</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Needed for tax assessment accuracy</a:t>
                      </a:r>
                      <a:br>
                        <a:rPr lang="en-US" sz="900" kern="100" dirty="0">
                          <a:effectLst/>
                          <a:latin typeface="Aptos" panose="020B0004020202020204" pitchFamily="34" charset="0"/>
                          <a:ea typeface="Aptos" panose="020B0004020202020204" pitchFamily="34" charset="0"/>
                          <a:cs typeface="Times New Roman" panose="02020603050405020304" pitchFamily="18" charset="0"/>
                        </a:rPr>
                      </a:br>
                      <a:r>
                        <a:rPr lang="en-US" sz="900" b="1" kern="100" dirty="0">
                          <a:effectLst/>
                          <a:latin typeface="Aptos" panose="020B0004020202020204" pitchFamily="34" charset="0"/>
                          <a:ea typeface="Aptos" panose="020B0004020202020204" pitchFamily="34" charset="0"/>
                          <a:cs typeface="Times New Roman" panose="02020603050405020304" pitchFamily="18" charset="0"/>
                        </a:rPr>
                        <a:t>T</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31</a:t>
                      </a:r>
                      <a:r>
                        <a:rPr lang="en-US" sz="900" kern="100" dirty="0">
                          <a:effectLst/>
                          <a:latin typeface="Arial" panose="020B0604020202020204" pitchFamily="34" charset="0"/>
                          <a:ea typeface="Aptos" panose="020B0004020202020204" pitchFamily="34" charset="0"/>
                          <a:cs typeface="Times New Roman" panose="02020603050405020304" pitchFamily="18" charset="0"/>
                        </a:rPr>
                        <a:t> </a:t>
                      </a:r>
                      <a:r>
                        <a:rPr lang="en-US" sz="900" kern="100" dirty="0">
                          <a:effectLst/>
                          <a:latin typeface="Aptos" panose="020B0004020202020204" pitchFamily="34" charset="0"/>
                          <a:ea typeface="Aptos" panose="020B0004020202020204" pitchFamily="34" charset="0"/>
                          <a:cs typeface="Times New Roman" panose="02020603050405020304" pitchFamily="18" charset="0"/>
                        </a:rPr>
                        <a:t>Dec</a:t>
                      </a:r>
                      <a:r>
                        <a:rPr lang="en-US" sz="900" kern="100" dirty="0">
                          <a:effectLst/>
                          <a:latin typeface="Arial" panose="020B0604020202020204" pitchFamily="34" charset="0"/>
                          <a:ea typeface="Aptos" panose="020B0004020202020204" pitchFamily="34" charset="0"/>
                          <a:cs typeface="Times New Roman" panose="02020603050405020304" pitchFamily="18" charset="0"/>
                        </a:rPr>
                        <a:t> </a:t>
                      </a:r>
                      <a:r>
                        <a:rPr lang="en-US" sz="900" kern="100" dirty="0">
                          <a:effectLst/>
                          <a:latin typeface="Aptos" panose="020B0004020202020204" pitchFamily="34" charset="0"/>
                          <a:ea typeface="Aptos" panose="020B0004020202020204" pitchFamily="34" charset="0"/>
                          <a:cs typeface="Times New Roman" panose="02020603050405020304" pitchFamily="18" charset="0"/>
                        </a:rPr>
                        <a:t>2025</a:t>
                      </a:r>
                    </a:p>
                  </a:txBody>
                  <a:tcPr marL="7435" marR="7435" marT="7435" marB="7435" anchor="ctr">
                    <a:lnL>
                      <a:noFill/>
                    </a:lnL>
                    <a:lnR>
                      <a:noFill/>
                    </a:lnR>
                    <a:lnT>
                      <a:noFill/>
                    </a:lnT>
                    <a:lnB>
                      <a:noFill/>
                    </a:lnB>
                    <a:noFill/>
                  </a:tcPr>
                </a:tc>
                <a:extLst>
                  <a:ext uri="{0D108BD9-81ED-4DB2-BD59-A6C34878D82A}">
                    <a16:rowId xmlns:a16="http://schemas.microsoft.com/office/drawing/2014/main" val="1820401053"/>
                  </a:ext>
                </a:extLst>
              </a:tr>
            </a:tbl>
          </a:graphicData>
        </a:graphic>
      </p:graphicFrame>
      <p:sp>
        <p:nvSpPr>
          <p:cNvPr id="4" name="Rectangle 1">
            <a:extLst>
              <a:ext uri="{FF2B5EF4-FFF2-40B4-BE49-F238E27FC236}">
                <a16:creationId xmlns:a16="http://schemas.microsoft.com/office/drawing/2014/main" id="{10203439-D35F-5B7D-E8F1-67C464A71801}"/>
              </a:ext>
            </a:extLst>
          </p:cNvPr>
          <p:cNvSpPr>
            <a:spLocks noChangeArrowheads="1"/>
          </p:cNvSpPr>
          <p:nvPr/>
        </p:nvSpPr>
        <p:spPr bwMode="auto">
          <a:xfrm>
            <a:off x="838200" y="1447800"/>
            <a:ext cx="133461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SMART KPI</a:t>
            </a:r>
            <a:r>
              <a:rPr kumimoji="0" lang="en-US"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 a metric that is</a:t>
            </a:r>
            <a:r>
              <a:rPr kumimoji="0" lang="en-US"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rial" panose="020B0604020202020204" pitchFamily="34" charset="0"/>
              </a:rPr>
              <a:t> </a:t>
            </a:r>
            <a:r>
              <a:rPr kumimoji="0" lang="en-US" altLang="en-US" sz="12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a:t>
            </a:r>
            <a:r>
              <a:rPr kumimoji="0" lang="en-US"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pecific,</a:t>
            </a:r>
            <a:r>
              <a:rPr kumimoji="0" lang="en-US"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rial" panose="020B0604020202020204" pitchFamily="34" charset="0"/>
              </a:rPr>
              <a:t> </a:t>
            </a:r>
            <a:r>
              <a:rPr kumimoji="0" lang="en-US" altLang="en-US" sz="12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M</a:t>
            </a:r>
            <a:r>
              <a:rPr kumimoji="0" lang="en-US"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easurable,</a:t>
            </a:r>
            <a:r>
              <a:rPr kumimoji="0" lang="en-US"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rial" panose="020B0604020202020204" pitchFamily="34" charset="0"/>
              </a:rPr>
              <a:t> </a:t>
            </a:r>
            <a:r>
              <a:rPr kumimoji="0" lang="en-US" altLang="en-US" sz="12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A</a:t>
            </a:r>
            <a:r>
              <a:rPr kumimoji="0" lang="en-US"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chievable,</a:t>
            </a:r>
            <a:r>
              <a:rPr kumimoji="0" lang="en-US"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rial" panose="020B0604020202020204" pitchFamily="34" charset="0"/>
              </a:rPr>
              <a:t> </a:t>
            </a:r>
            <a:r>
              <a:rPr kumimoji="0" lang="en-US" altLang="en-US" sz="12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R</a:t>
            </a:r>
            <a:r>
              <a:rPr kumimoji="0" lang="en-US"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elevant to the project goal, and</a:t>
            </a:r>
            <a:r>
              <a:rPr kumimoji="0" lang="en-US"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rial" panose="020B0604020202020204" pitchFamily="34" charset="0"/>
              </a:rPr>
              <a:t> </a:t>
            </a:r>
            <a:r>
              <a:rPr kumimoji="0" lang="en-US" altLang="en-US" sz="12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a:t>
            </a:r>
            <a:r>
              <a:rPr kumimoji="0" lang="en-US"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ime‑bound.</a:t>
            </a: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Example SMART KPIs for a GIS project</a:t>
            </a: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These KPIs translate the broader project objectives into actionable, trackable targets that the team can monitor and adjust throughout the project lifecycle.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422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88727-7FF9-EE25-DF58-1E586EC7ACCF}"/>
              </a:ext>
            </a:extLst>
          </p:cNvPr>
          <p:cNvSpPr>
            <a:spLocks noGrp="1"/>
          </p:cNvSpPr>
          <p:nvPr>
            <p:ph type="title"/>
          </p:nvPr>
        </p:nvSpPr>
        <p:spPr/>
        <p:txBody>
          <a:bodyPr/>
          <a:lstStyle/>
          <a:p>
            <a:r>
              <a:rPr lang="en-US" dirty="0"/>
              <a:t>Why it Matters: Task Work Order</a:t>
            </a:r>
          </a:p>
        </p:txBody>
      </p:sp>
      <p:sp>
        <p:nvSpPr>
          <p:cNvPr id="4" name="TextBox 3">
            <a:extLst>
              <a:ext uri="{FF2B5EF4-FFF2-40B4-BE49-F238E27FC236}">
                <a16:creationId xmlns:a16="http://schemas.microsoft.com/office/drawing/2014/main" id="{C7A7FD6F-5C63-28A9-A30B-FB71E081BB69}"/>
              </a:ext>
            </a:extLst>
          </p:cNvPr>
          <p:cNvSpPr txBox="1"/>
          <p:nvPr/>
        </p:nvSpPr>
        <p:spPr>
          <a:xfrm>
            <a:off x="838200" y="1510350"/>
            <a:ext cx="10515600" cy="5086457"/>
          </a:xfrm>
          <a:prstGeom prst="rect">
            <a:avLst/>
          </a:prstGeom>
          <a:noFill/>
        </p:spPr>
        <p:txBody>
          <a:bodyPr wrap="square">
            <a:spAutoFit/>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a GIS leadership setting, the Task Work Order is the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single source of truth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for every spatial workflow - whether it’s a data cleanup, a map production, or a complex spatial analysis. Mastery of TWO creation and lifecycle management gives GIS leaders: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Visibility: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All team members, stakeholders, and portfolio managers can see status, priority, and ownership at a glance. </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Accountability: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Clear ownership and acceptance criteria reduce “ghost work” and improve delivery predictability. </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Scalability: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Standardized work orders are essential when scaling projects, integrating new tools, or onboarding new staff. </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Quality Assurance: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Embedded checklists and field validations help maintain data standards and reduce downstream errors.</a:t>
            </a:r>
          </a:p>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This module fits naturally into the broader program: the </a:t>
            </a:r>
            <a:r>
              <a:rPr lang="en-US" sz="1400" i="1" kern="100" dirty="0">
                <a:effectLst/>
                <a:latin typeface="Aptos" panose="020B0004020202020204" pitchFamily="34" charset="0"/>
                <a:ea typeface="Aptos" panose="020B0004020202020204" pitchFamily="34" charset="0"/>
                <a:cs typeface="Times New Roman" panose="02020603050405020304" pitchFamily="18" charset="0"/>
              </a:rPr>
              <a:t>Data Governance</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weeks already emphasize data quality and metadata, while the </a:t>
            </a:r>
            <a:r>
              <a:rPr lang="en-US" sz="1400" i="1" kern="100" dirty="0">
                <a:effectLst/>
                <a:latin typeface="Aptos" panose="020B0004020202020204" pitchFamily="34" charset="0"/>
                <a:ea typeface="Aptos" panose="020B0004020202020204" pitchFamily="34" charset="0"/>
                <a:cs typeface="Times New Roman" panose="02020603050405020304" pitchFamily="18" charset="0"/>
              </a:rPr>
              <a:t>Portfolio Planning</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weeks already touch on prioritization. By weaving the TWO process in week 9, participants gain a concrete, repeatable mechanism for applying those principles daily. Feel free to move the original week‑9 Cloud content to week</a:t>
            </a:r>
            <a:r>
              <a:rPr lang="en-US" sz="1400" kern="100" dirty="0">
                <a:effectLst/>
                <a:latin typeface="Arial" panose="020B0604020202020204" pitchFamily="34" charset="0"/>
                <a:ea typeface="Aptos" panose="020B0004020202020204" pitchFamily="34" charset="0"/>
                <a:cs typeface="Times New Roman" panose="02020603050405020304" pitchFamily="18" charset="0"/>
              </a:rPr>
              <a:t> </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10, and advance the rest of the calendar accordingly, or simply add it as an extra lesson within week</a:t>
            </a:r>
            <a:r>
              <a:rPr lang="en-US" sz="1400" kern="100" dirty="0">
                <a:effectLst/>
                <a:latin typeface="Arial" panose="020B0604020202020204" pitchFamily="34" charset="0"/>
                <a:ea typeface="Aptos" panose="020B0004020202020204" pitchFamily="34" charset="0"/>
                <a:cs typeface="Times New Roman" panose="02020603050405020304" pitchFamily="18" charset="0"/>
              </a:rPr>
              <a:t> </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9.</a:t>
            </a:r>
          </a:p>
        </p:txBody>
      </p:sp>
    </p:spTree>
    <p:extLst>
      <p:ext uri="{BB962C8B-B14F-4D97-AF65-F5344CB8AC3E}">
        <p14:creationId xmlns:p14="http://schemas.microsoft.com/office/powerpoint/2010/main" val="317883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C9FDD-B7DC-9F48-F8F5-A5E63F703360}"/>
              </a:ext>
            </a:extLst>
          </p:cNvPr>
          <p:cNvSpPr>
            <a:spLocks noGrp="1"/>
          </p:cNvSpPr>
          <p:nvPr>
            <p:ph type="title"/>
          </p:nvPr>
        </p:nvSpPr>
        <p:spPr/>
        <p:txBody>
          <a:bodyPr/>
          <a:lstStyle/>
          <a:p>
            <a:r>
              <a:rPr lang="en-US" dirty="0"/>
              <a:t>Why This Matters: Project Design</a:t>
            </a:r>
          </a:p>
        </p:txBody>
      </p:sp>
      <p:sp>
        <p:nvSpPr>
          <p:cNvPr id="4" name="TextBox 3">
            <a:extLst>
              <a:ext uri="{FF2B5EF4-FFF2-40B4-BE49-F238E27FC236}">
                <a16:creationId xmlns:a16="http://schemas.microsoft.com/office/drawing/2014/main" id="{C80DFF8F-F23E-8D0B-B251-9A0F30D7FF2A}"/>
              </a:ext>
            </a:extLst>
          </p:cNvPr>
          <p:cNvSpPr txBox="1"/>
          <p:nvPr/>
        </p:nvSpPr>
        <p:spPr>
          <a:xfrm>
            <a:off x="847205" y="1594049"/>
            <a:ext cx="10497589" cy="4654351"/>
          </a:xfrm>
          <a:prstGeom prst="rect">
            <a:avLst/>
          </a:prstGeom>
          <a:noFill/>
        </p:spPr>
        <p:txBody>
          <a:bodyPr wrap="square">
            <a:spAutoFit/>
          </a:bodyPr>
          <a:lstStyle/>
          <a:p>
            <a:pPr marL="342900" marR="0" lvl="0" indent="-342900">
              <a:lnSpc>
                <a:spcPct val="115000"/>
              </a:lnSpc>
              <a:spcAft>
                <a:spcPts val="800"/>
              </a:spcAft>
              <a:buFont typeface="+mj-lt"/>
              <a:buAutoNum type="arabicPeriod"/>
              <a:tabLst>
                <a:tab pos="457200" algn="l"/>
              </a:tabLst>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Bridges strategy and execution.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Early, explicit design locks in the </a:t>
            </a:r>
            <a:r>
              <a:rPr lang="en-US" sz="1600" i="1" kern="100" dirty="0">
                <a:effectLst/>
                <a:latin typeface="Aptos" panose="020B0004020202020204" pitchFamily="34" charset="0"/>
                <a:ea typeface="Aptos" panose="020B0004020202020204" pitchFamily="34" charset="0"/>
                <a:cs typeface="Times New Roman" panose="02020603050405020304" pitchFamily="18" charset="0"/>
              </a:rPr>
              <a:t>what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and </a:t>
            </a:r>
            <a:r>
              <a:rPr lang="en-US" sz="1600" i="1" kern="100" dirty="0">
                <a:effectLst/>
                <a:latin typeface="Aptos" panose="020B0004020202020204" pitchFamily="34" charset="0"/>
                <a:ea typeface="Aptos" panose="020B0004020202020204" pitchFamily="34" charset="0"/>
                <a:cs typeface="Times New Roman" panose="02020603050405020304" pitchFamily="18" charset="0"/>
              </a:rPr>
              <a:t>why</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before people, technology, or data get involved. </a:t>
            </a:r>
          </a:p>
          <a:p>
            <a:pPr marL="342900" marR="0" lvl="0" indent="-342900">
              <a:lnSpc>
                <a:spcPct val="115000"/>
              </a:lnSpc>
              <a:spcAft>
                <a:spcPts val="800"/>
              </a:spcAft>
              <a:buFont typeface="+mj-lt"/>
              <a:buAutoNum type="arabicPeriod"/>
              <a:tabLst>
                <a:tab pos="457200" algn="l"/>
              </a:tabLst>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Creates a common vocabulary.</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Using standardized deliverables (charter, WPL, blueprint) makes governance reviews faster and cross‑team collaboration smoother. </a:t>
            </a:r>
          </a:p>
          <a:p>
            <a:pPr marL="342900" marR="0" lvl="0" indent="-342900">
              <a:lnSpc>
                <a:spcPct val="115000"/>
              </a:lnSpc>
              <a:spcAft>
                <a:spcPts val="800"/>
              </a:spcAft>
              <a:buFont typeface="+mj-lt"/>
              <a:buAutoNum type="arabicPeriod"/>
              <a:tabLst>
                <a:tab pos="457200" algn="l"/>
              </a:tabLst>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Reduces costly rework.</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By embedding data‑quality checkpoints and risk mitigation at the design stage, teams avoid the “last‑minute fixes” that erode budgets and stakeholder trust. </a:t>
            </a:r>
          </a:p>
          <a:p>
            <a:pPr marL="342900" marR="0" lvl="0" indent="-342900">
              <a:lnSpc>
                <a:spcPct val="115000"/>
              </a:lnSpc>
              <a:spcAft>
                <a:spcPts val="800"/>
              </a:spcAft>
              <a:buFont typeface="+mj-lt"/>
              <a:buAutoNum type="arabicPeriod"/>
              <a:tabLst>
                <a:tab pos="457200" algn="l"/>
              </a:tabLst>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Scales across projects.</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Once a design template and data‑management playbook are in place, new projects can be launched with the same rigor, improving institutional knowledge and repeatability.</a:t>
            </a:r>
          </a:p>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Quick Implementation Tips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Leverage existing tools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Google Sheets or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Airtable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for the Work‑Package List; Miro or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Lucidchart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for diagrams. </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Keep it lightweight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The goal is a usable deliverable, not an exhaustive plan - you can always expand in the pilot phase. </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Encourage real‑world storytelling</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Whenever possible, let students pull in data from their own work environments; authenticity boosts engagement and retention.</a:t>
            </a:r>
          </a:p>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Feel free to shift the timetable (e.g., move Cloud GIS to week</a:t>
            </a:r>
            <a:r>
              <a:rPr lang="en-US" sz="1200" kern="100" dirty="0">
                <a:effectLst/>
                <a:latin typeface="Arial" panose="020B0604020202020204" pitchFamily="34" charset="0"/>
                <a:ea typeface="Aptos" panose="020B0004020202020204" pitchFamily="34" charset="0"/>
                <a:cs typeface="Times New Roman" panose="02020603050405020304" pitchFamily="18" charset="0"/>
              </a:rPr>
              <a:t>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10) or merge this block with the existing design week; the structure above stays flexible to fit most 16‑week sequences. Good luck guiding your cohort toward projects that are vision‑driven, data‑centric, and execution‑ready!</a:t>
            </a:r>
          </a:p>
        </p:txBody>
      </p:sp>
    </p:spTree>
    <p:extLst>
      <p:ext uri="{BB962C8B-B14F-4D97-AF65-F5344CB8AC3E}">
        <p14:creationId xmlns:p14="http://schemas.microsoft.com/office/powerpoint/2010/main" val="339309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5AC19-3281-9210-6E81-A9B895E5CFEA}"/>
              </a:ext>
            </a:extLst>
          </p:cNvPr>
          <p:cNvSpPr>
            <a:spLocks noGrp="1"/>
          </p:cNvSpPr>
          <p:nvPr>
            <p:ph type="title"/>
          </p:nvPr>
        </p:nvSpPr>
        <p:spPr/>
        <p:txBody>
          <a:bodyPr/>
          <a:lstStyle/>
          <a:p>
            <a:r>
              <a:rPr lang="en-US" dirty="0"/>
              <a:t>Thoughts</a:t>
            </a:r>
          </a:p>
        </p:txBody>
      </p:sp>
    </p:spTree>
    <p:extLst>
      <p:ext uri="{BB962C8B-B14F-4D97-AF65-F5344CB8AC3E}">
        <p14:creationId xmlns:p14="http://schemas.microsoft.com/office/powerpoint/2010/main" val="331153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1BFF9F-0CA7-7242-EC33-D6FB42168BDF}"/>
              </a:ext>
            </a:extLst>
          </p:cNvPr>
          <p:cNvSpPr>
            <a:spLocks noGrp="1"/>
          </p:cNvSpPr>
          <p:nvPr>
            <p:ph type="title"/>
          </p:nvPr>
        </p:nvSpPr>
        <p:spPr/>
        <p:txBody>
          <a:bodyPr/>
          <a:lstStyle/>
          <a:p>
            <a:r>
              <a:rPr lang="en-US" sz="3600" kern="100" dirty="0">
                <a:latin typeface="Aptos" panose="020B0004020202020204" pitchFamily="34" charset="0"/>
                <a:ea typeface="Aptos" panose="020B0004020202020204" pitchFamily="34" charset="0"/>
                <a:cs typeface="Times New Roman" panose="02020603050405020304" pitchFamily="18" charset="0"/>
              </a:rPr>
              <a:t>GIS Research Project Design Course </a:t>
            </a:r>
            <a:br>
              <a:rPr lang="en-US" sz="3600" kern="100" dirty="0">
                <a:latin typeface="Aptos" panose="020B0004020202020204" pitchFamily="34" charset="0"/>
                <a:ea typeface="Aptos" panose="020B0004020202020204" pitchFamily="34" charset="0"/>
                <a:cs typeface="Times New Roman" panose="02020603050405020304" pitchFamily="18" charset="0"/>
              </a:rPr>
            </a:br>
            <a:r>
              <a:rPr lang="en-US" dirty="0"/>
              <a:t>Thoughts and Needs</a:t>
            </a:r>
          </a:p>
        </p:txBody>
      </p:sp>
      <p:sp>
        <p:nvSpPr>
          <p:cNvPr id="9" name="TextBox 8">
            <a:extLst>
              <a:ext uri="{FF2B5EF4-FFF2-40B4-BE49-F238E27FC236}">
                <a16:creationId xmlns:a16="http://schemas.microsoft.com/office/drawing/2014/main" id="{69502744-FF5F-FE0D-2E1B-5CFE5AC8C16E}"/>
              </a:ext>
            </a:extLst>
          </p:cNvPr>
          <p:cNvSpPr txBox="1"/>
          <p:nvPr/>
        </p:nvSpPr>
        <p:spPr>
          <a:xfrm>
            <a:off x="838200" y="1747642"/>
            <a:ext cx="10515600" cy="4599849"/>
          </a:xfrm>
          <a:prstGeom prst="rect">
            <a:avLst/>
          </a:prstGeom>
          <a:noFill/>
        </p:spPr>
        <p:txBody>
          <a:bodyPr wrap="square">
            <a:spAutoFit/>
          </a:bodyPr>
          <a:lstStyle/>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I feel like we should develop a GIS Research Project Design course. I think we do a good job of teaching the components of a GIS project, but we need to foster more growth in our students’ Big-Picture Thinking abilities.</a:t>
            </a:r>
          </a:p>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A GIS research project design class would focus on teaching students how to plan, execute, and present a GIS-based research project. This involves developing a research question, designing a suitable methodology, acquiring and analyzing data, and effectively communicating findings through maps and other visualizations. Students would learn to integrate various GIS tools and techniques and grow their critical thinking skills.</a:t>
            </a:r>
          </a:p>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In this course, students would develop a big project that they are interested in, and they would outline the project needs, data, analysis, final products, etc. As they work on their project, they will get special topic GIS project lectures along the way. For example,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GeoAI</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Sea Level Rise, Population Changes/Needs, Hurricane/Fire/Flood Emergencies, Environmental Topics, Transportation, Historic Preservation, LiDAR 3D Modeling, etc.</a:t>
            </a:r>
          </a:p>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The project that they focus on can be their MURP Project/Thesis, a different topic that they are interested in, or a canned project idea, depending on skill level. Ideally, a student would take GIS 1, GIS 2, Web Mapping, PRD (URP6203), and then this course. Essentially, taking all the transferable skills that they just learned from those previous classes and applying them to a project. I can see a course like this also being accessible to a student who has only had the GIS 1 course and PRD (URP6203) with caveats or a pre-canned project. I think a course like this could be a good sister course to PRD (URP6203) as it will dig into more of the data and analysis side of project design. A course like this would provide students with the practical skills and knowledge to conduct meaningful spatial analysis and expose them to more real-world problem-solving.</a:t>
            </a:r>
          </a:p>
        </p:txBody>
      </p:sp>
    </p:spTree>
    <p:extLst>
      <p:ext uri="{BB962C8B-B14F-4D97-AF65-F5344CB8AC3E}">
        <p14:creationId xmlns:p14="http://schemas.microsoft.com/office/powerpoint/2010/main" val="70385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B3FB0-6BEB-EE51-0A4A-A28D977C66D1}"/>
              </a:ext>
            </a:extLst>
          </p:cNvPr>
          <p:cNvSpPr>
            <a:spLocks noGrp="1"/>
          </p:cNvSpPr>
          <p:nvPr>
            <p:ph type="title"/>
          </p:nvPr>
        </p:nvSpPr>
        <p:spPr/>
        <p:txBody>
          <a:bodyPr>
            <a:normAutofit/>
          </a:bodyPr>
          <a:lstStyle/>
          <a:p>
            <a:r>
              <a:rPr lang="en-US" dirty="0"/>
              <a:t>Key Components of a GIS Research Project Design Class:</a:t>
            </a:r>
          </a:p>
        </p:txBody>
      </p:sp>
      <p:sp>
        <p:nvSpPr>
          <p:cNvPr id="6" name="TextBox 5">
            <a:extLst>
              <a:ext uri="{FF2B5EF4-FFF2-40B4-BE49-F238E27FC236}">
                <a16:creationId xmlns:a16="http://schemas.microsoft.com/office/drawing/2014/main" id="{4F656108-4A2F-1D89-AECB-BE56337040E7}"/>
              </a:ext>
            </a:extLst>
          </p:cNvPr>
          <p:cNvSpPr txBox="1"/>
          <p:nvPr/>
        </p:nvSpPr>
        <p:spPr>
          <a:xfrm>
            <a:off x="858253" y="1676400"/>
            <a:ext cx="10515600" cy="4607672"/>
          </a:xfrm>
          <a:prstGeom prst="rect">
            <a:avLst/>
          </a:prstGeom>
          <a:noFill/>
        </p:spPr>
        <p:txBody>
          <a:bodyPr wrap="square">
            <a:spAutoFit/>
          </a:bodyPr>
          <a:lstStyle/>
          <a:p>
            <a:pPr marL="171450" marR="0" indent="-171450">
              <a:lnSpc>
                <a:spcPct val="115000"/>
              </a:lnSpc>
              <a:spcAft>
                <a:spcPts val="800"/>
              </a:spcAft>
              <a:buFont typeface="Arial" panose="020B0604020202020204" pitchFamily="34" charset="0"/>
              <a:buChar char="•"/>
            </a:pPr>
            <a:r>
              <a:rPr lang="en-US" sz="1300" b="1" kern="100" dirty="0">
                <a:effectLst/>
                <a:latin typeface="Aptos" panose="020B0004020202020204" pitchFamily="34" charset="0"/>
                <a:ea typeface="Aptos" panose="020B0004020202020204" pitchFamily="34" charset="0"/>
                <a:cs typeface="Times New Roman" panose="02020603050405020304" pitchFamily="18" charset="0"/>
              </a:rPr>
              <a:t>Research Question Formulation: </a:t>
            </a:r>
            <a:r>
              <a:rPr lang="en-US" sz="1300" kern="100" dirty="0">
                <a:effectLst/>
                <a:latin typeface="Aptos" panose="020B0004020202020204" pitchFamily="34" charset="0"/>
                <a:ea typeface="Aptos" panose="020B0004020202020204" pitchFamily="34" charset="0"/>
                <a:cs typeface="Times New Roman" panose="02020603050405020304" pitchFamily="18" charset="0"/>
              </a:rPr>
              <a:t>Students learn to identify a relevant research question that can be addressed using GIS and spatial analysis. This might involve exploring spatial patterns, relationships, or trends in a specific area or phenomenon. </a:t>
            </a:r>
          </a:p>
          <a:p>
            <a:pPr marL="171450" marR="0" indent="-171450">
              <a:lnSpc>
                <a:spcPct val="115000"/>
              </a:lnSpc>
              <a:spcAft>
                <a:spcPts val="800"/>
              </a:spcAft>
              <a:buFont typeface="Arial" panose="020B0604020202020204" pitchFamily="34" charset="0"/>
              <a:buChar char="•"/>
            </a:pPr>
            <a:r>
              <a:rPr lang="en-US" sz="1300" b="1" kern="100" dirty="0">
                <a:effectLst/>
                <a:latin typeface="Aptos" panose="020B0004020202020204" pitchFamily="34" charset="0"/>
                <a:ea typeface="Aptos" panose="020B0004020202020204" pitchFamily="34" charset="0"/>
                <a:cs typeface="Times New Roman" panose="02020603050405020304" pitchFamily="18" charset="0"/>
              </a:rPr>
              <a:t>Methodology Design: </a:t>
            </a:r>
            <a:r>
              <a:rPr lang="en-US" sz="1300" kern="100" dirty="0">
                <a:effectLst/>
                <a:latin typeface="Aptos" panose="020B0004020202020204" pitchFamily="34" charset="0"/>
                <a:ea typeface="Aptos" panose="020B0004020202020204" pitchFamily="34" charset="0"/>
                <a:cs typeface="Times New Roman" panose="02020603050405020304" pitchFamily="18" charset="0"/>
              </a:rPr>
              <a:t>Students design a research methodology that includes data collection methods, spatial analysis techniques, and appropriate visualization strategies. This might involve selecting relevant datasets, choosing appropriate spatial analysis tools, and designing effective maps and visualizations. </a:t>
            </a:r>
          </a:p>
          <a:p>
            <a:pPr marL="171450" marR="0" indent="-171450">
              <a:lnSpc>
                <a:spcPct val="115000"/>
              </a:lnSpc>
              <a:spcAft>
                <a:spcPts val="800"/>
              </a:spcAft>
              <a:buFont typeface="Arial" panose="020B0604020202020204" pitchFamily="34" charset="0"/>
              <a:buChar char="•"/>
            </a:pPr>
            <a:r>
              <a:rPr lang="en-US" sz="1300" b="1" kern="100" dirty="0">
                <a:effectLst/>
                <a:latin typeface="Aptos" panose="020B0004020202020204" pitchFamily="34" charset="0"/>
                <a:ea typeface="Aptos" panose="020B0004020202020204" pitchFamily="34" charset="0"/>
                <a:cs typeface="Times New Roman" panose="02020603050405020304" pitchFamily="18" charset="0"/>
              </a:rPr>
              <a:t>Data Acquisition and Management: </a:t>
            </a:r>
            <a:r>
              <a:rPr lang="en-US" sz="1300" kern="100" dirty="0">
                <a:effectLst/>
                <a:latin typeface="Aptos" panose="020B0004020202020204" pitchFamily="34" charset="0"/>
                <a:ea typeface="Aptos" panose="020B0004020202020204" pitchFamily="34" charset="0"/>
                <a:cs typeface="Times New Roman" panose="02020603050405020304" pitchFamily="18" charset="0"/>
              </a:rPr>
              <a:t>Students learn how to find, acquire, and manage spatial data from various sources, including online repositories, field surveys, and remote sensing platforms. This includes understanding data formats, coordinate systems, and data quality issues. </a:t>
            </a:r>
          </a:p>
          <a:p>
            <a:pPr marL="171450" marR="0" indent="-171450">
              <a:lnSpc>
                <a:spcPct val="115000"/>
              </a:lnSpc>
              <a:spcAft>
                <a:spcPts val="800"/>
              </a:spcAft>
              <a:buFont typeface="Arial" panose="020B0604020202020204" pitchFamily="34" charset="0"/>
              <a:buChar char="•"/>
            </a:pPr>
            <a:r>
              <a:rPr lang="en-US" sz="1300" b="1" kern="100" dirty="0">
                <a:effectLst/>
                <a:latin typeface="Aptos" panose="020B0004020202020204" pitchFamily="34" charset="0"/>
                <a:ea typeface="Aptos" panose="020B0004020202020204" pitchFamily="34" charset="0"/>
                <a:cs typeface="Times New Roman" panose="02020603050405020304" pitchFamily="18" charset="0"/>
              </a:rPr>
              <a:t>Spatial Analysis Techniques: </a:t>
            </a:r>
            <a:r>
              <a:rPr lang="en-US" sz="1300" kern="100" dirty="0">
                <a:effectLst/>
                <a:latin typeface="Aptos" panose="020B0004020202020204" pitchFamily="34" charset="0"/>
                <a:ea typeface="Aptos" panose="020B0004020202020204" pitchFamily="34" charset="0"/>
                <a:cs typeface="Times New Roman" panose="02020603050405020304" pitchFamily="18" charset="0"/>
              </a:rPr>
              <a:t>Students learn to apply various spatial analysis techniques using GIS software, such as buffering, overlay analysis, network analysis, and spatial statistics. </a:t>
            </a:r>
          </a:p>
          <a:p>
            <a:pPr marL="171450" marR="0" indent="-171450">
              <a:lnSpc>
                <a:spcPct val="115000"/>
              </a:lnSpc>
              <a:spcAft>
                <a:spcPts val="800"/>
              </a:spcAft>
              <a:buFont typeface="Arial" panose="020B0604020202020204" pitchFamily="34" charset="0"/>
              <a:buChar char="•"/>
            </a:pPr>
            <a:r>
              <a:rPr lang="en-US" sz="1300" b="1" kern="100" dirty="0">
                <a:effectLst/>
                <a:latin typeface="Aptos" panose="020B0004020202020204" pitchFamily="34" charset="0"/>
                <a:ea typeface="Aptos" panose="020B0004020202020204" pitchFamily="34" charset="0"/>
                <a:cs typeface="Times New Roman" panose="02020603050405020304" pitchFamily="18" charset="0"/>
              </a:rPr>
              <a:t>Visualization and Communication: </a:t>
            </a:r>
            <a:r>
              <a:rPr lang="en-US" sz="1300" kern="100" dirty="0">
                <a:effectLst/>
                <a:latin typeface="Aptos" panose="020B0004020202020204" pitchFamily="34" charset="0"/>
                <a:ea typeface="Aptos" panose="020B0004020202020204" pitchFamily="34" charset="0"/>
                <a:cs typeface="Times New Roman" panose="02020603050405020304" pitchFamily="18" charset="0"/>
              </a:rPr>
              <a:t>Students learn to create effective maps, charts, and other visualizations to communicate their research findings. This includes applying cartographic design principles, selecting appropriate symbology and color schemes, and creating interactive web maps and StoryMaps. </a:t>
            </a:r>
          </a:p>
          <a:p>
            <a:pPr marL="171450" marR="0" indent="-171450">
              <a:lnSpc>
                <a:spcPct val="115000"/>
              </a:lnSpc>
              <a:spcAft>
                <a:spcPts val="800"/>
              </a:spcAft>
              <a:buFont typeface="Arial" panose="020B0604020202020204" pitchFamily="34" charset="0"/>
              <a:buChar char="•"/>
            </a:pPr>
            <a:r>
              <a:rPr lang="en-US" sz="1300" b="1" kern="100" dirty="0">
                <a:effectLst/>
                <a:latin typeface="Aptos" panose="020B0004020202020204" pitchFamily="34" charset="0"/>
                <a:ea typeface="Aptos" panose="020B0004020202020204" pitchFamily="34" charset="0"/>
                <a:cs typeface="Times New Roman" panose="02020603050405020304" pitchFamily="18" charset="0"/>
              </a:rPr>
              <a:t>Project Management: </a:t>
            </a:r>
            <a:r>
              <a:rPr lang="en-US" sz="1300" kern="100" dirty="0">
                <a:effectLst/>
                <a:latin typeface="Aptos" panose="020B0004020202020204" pitchFamily="34" charset="0"/>
                <a:ea typeface="Aptos" panose="020B0004020202020204" pitchFamily="34" charset="0"/>
                <a:cs typeface="Times New Roman" panose="02020603050405020304" pitchFamily="18" charset="0"/>
              </a:rPr>
              <a:t>Students learn to manage their time, resources, and data effectively to complete their research project within a given timeframe. </a:t>
            </a:r>
          </a:p>
          <a:p>
            <a:pPr marL="171450" marR="0" indent="-171450">
              <a:lnSpc>
                <a:spcPct val="115000"/>
              </a:lnSpc>
              <a:spcAft>
                <a:spcPts val="800"/>
              </a:spcAft>
              <a:buFont typeface="Arial" panose="020B0604020202020204" pitchFamily="34" charset="0"/>
              <a:buChar char="•"/>
            </a:pPr>
            <a:r>
              <a:rPr lang="en-US" sz="1300" b="1" kern="100" dirty="0">
                <a:effectLst/>
                <a:latin typeface="Aptos" panose="020B0004020202020204" pitchFamily="34" charset="0"/>
                <a:ea typeface="Aptos" panose="020B0004020202020204" pitchFamily="34" charset="0"/>
                <a:cs typeface="Times New Roman" panose="02020603050405020304" pitchFamily="18" charset="0"/>
              </a:rPr>
              <a:t>Ethical Considerations: </a:t>
            </a:r>
            <a:r>
              <a:rPr lang="en-US" sz="1300" kern="100" dirty="0">
                <a:effectLst/>
                <a:latin typeface="Aptos" panose="020B0004020202020204" pitchFamily="34" charset="0"/>
                <a:ea typeface="Aptos" panose="020B0004020202020204" pitchFamily="34" charset="0"/>
                <a:cs typeface="Times New Roman" panose="02020603050405020304" pitchFamily="18" charset="0"/>
              </a:rPr>
              <a:t>Students learn about ethical considerations in GIS research, such as data privacy, intellectual property, the use of A.I., and responsible data management. </a:t>
            </a:r>
          </a:p>
        </p:txBody>
      </p:sp>
    </p:spTree>
    <p:extLst>
      <p:ext uri="{BB962C8B-B14F-4D97-AF65-F5344CB8AC3E}">
        <p14:creationId xmlns:p14="http://schemas.microsoft.com/office/powerpoint/2010/main" val="180847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D9157-068C-0ECD-DD09-3D11B67E831F}"/>
              </a:ext>
            </a:extLst>
          </p:cNvPr>
          <p:cNvSpPr>
            <a:spLocks noGrp="1"/>
          </p:cNvSpPr>
          <p:nvPr>
            <p:ph type="title"/>
          </p:nvPr>
        </p:nvSpPr>
        <p:spPr/>
        <p:txBody>
          <a:bodyPr/>
          <a:lstStyle/>
          <a:p>
            <a:r>
              <a:rPr lang="en-US" dirty="0"/>
              <a:t>10 Things to Know about Managing GIS Projects</a:t>
            </a:r>
          </a:p>
        </p:txBody>
      </p:sp>
      <p:sp>
        <p:nvSpPr>
          <p:cNvPr id="4" name="TextBox 3">
            <a:extLst>
              <a:ext uri="{FF2B5EF4-FFF2-40B4-BE49-F238E27FC236}">
                <a16:creationId xmlns:a16="http://schemas.microsoft.com/office/drawing/2014/main" id="{5F67BA38-0E00-E398-61F5-76BFE73F0DE0}"/>
              </a:ext>
            </a:extLst>
          </p:cNvPr>
          <p:cNvSpPr txBox="1"/>
          <p:nvPr/>
        </p:nvSpPr>
        <p:spPr>
          <a:xfrm>
            <a:off x="838200" y="1799451"/>
            <a:ext cx="10515600" cy="4154984"/>
          </a:xfrm>
          <a:prstGeom prst="rect">
            <a:avLst/>
          </a:prstGeom>
          <a:noFill/>
        </p:spPr>
        <p:txBody>
          <a:bodyPr wrap="square">
            <a:spAutoFit/>
          </a:bodyPr>
          <a:lstStyle/>
          <a:p>
            <a:r>
              <a:rPr lang="en-US" sz="2400" b="1" dirty="0"/>
              <a:t>To Plan and Manage a GIS Project, You Must</a:t>
            </a:r>
            <a:endParaRPr lang="en-US" sz="2400" dirty="0"/>
          </a:p>
          <a:p>
            <a:pPr marL="342900" lvl="0" indent="-342900">
              <a:buFont typeface="+mj-lt"/>
              <a:buAutoNum type="arabicPeriod"/>
            </a:pPr>
            <a:r>
              <a:rPr lang="en-US" sz="2400" dirty="0"/>
              <a:t>Define clear vision and success criteria</a:t>
            </a:r>
          </a:p>
          <a:p>
            <a:pPr marL="342900" lvl="0" indent="-342900">
              <a:buFont typeface="+mj-lt"/>
              <a:buAutoNum type="arabicPeriod"/>
            </a:pPr>
            <a:r>
              <a:rPr lang="en-US" sz="2400" dirty="0"/>
              <a:t>Involve the users and key stakeholders early and often</a:t>
            </a:r>
          </a:p>
          <a:p>
            <a:pPr marL="342900" lvl="0" indent="-342900">
              <a:buFont typeface="+mj-lt"/>
              <a:buAutoNum type="arabicPeriod"/>
            </a:pPr>
            <a:r>
              <a:rPr lang="en-US" sz="2400" dirty="0"/>
              <a:t>Requirements, requirements, requirements</a:t>
            </a:r>
          </a:p>
          <a:p>
            <a:pPr marL="342900" lvl="0" indent="-342900">
              <a:buFont typeface="+mj-lt"/>
              <a:buAutoNum type="arabicPeriod"/>
            </a:pPr>
            <a:r>
              <a:rPr lang="en-US" sz="2400" dirty="0"/>
              <a:t>Manage change</a:t>
            </a:r>
          </a:p>
          <a:p>
            <a:pPr marL="342900" lvl="0" indent="-342900">
              <a:buFont typeface="+mj-lt"/>
              <a:buAutoNum type="arabicPeriod"/>
            </a:pPr>
            <a:r>
              <a:rPr lang="en-US" sz="2400" dirty="0"/>
              <a:t>Identify and monitor risk</a:t>
            </a:r>
          </a:p>
          <a:p>
            <a:pPr marL="342900" lvl="0" indent="-342900">
              <a:buFont typeface="+mj-lt"/>
              <a:buAutoNum type="arabicPeriod"/>
            </a:pPr>
            <a:r>
              <a:rPr lang="en-US" sz="2400" dirty="0"/>
              <a:t>Use a phased approach</a:t>
            </a:r>
          </a:p>
          <a:p>
            <a:pPr marL="342900" lvl="0" indent="-342900">
              <a:buFont typeface="+mj-lt"/>
              <a:buAutoNum type="arabicPeriod"/>
            </a:pPr>
            <a:r>
              <a:rPr lang="en-US" sz="2400" dirty="0"/>
              <a:t>Promote communication among teams</a:t>
            </a:r>
          </a:p>
          <a:p>
            <a:pPr marL="342900" lvl="0" indent="-342900">
              <a:buFont typeface="+mj-lt"/>
              <a:buAutoNum type="arabicPeriod"/>
            </a:pPr>
            <a:r>
              <a:rPr lang="en-US" sz="2400" dirty="0"/>
              <a:t>Don’t get enamored with technology</a:t>
            </a:r>
          </a:p>
          <a:p>
            <a:pPr marL="342900" lvl="0" indent="-342900">
              <a:buFont typeface="+mj-lt"/>
              <a:buAutoNum type="arabicPeriod"/>
            </a:pPr>
            <a:r>
              <a:rPr lang="en-US" sz="2400" dirty="0"/>
              <a:t>Involve IT team early and keep them involved</a:t>
            </a:r>
          </a:p>
          <a:p>
            <a:pPr marL="342900" lvl="0" indent="-342900">
              <a:buFont typeface="+mj-lt"/>
              <a:buAutoNum type="arabicPeriod"/>
            </a:pPr>
            <a:r>
              <a:rPr lang="en-US" sz="2400" dirty="0"/>
              <a:t>Keep it simple</a:t>
            </a:r>
          </a:p>
        </p:txBody>
      </p:sp>
    </p:spTree>
    <p:extLst>
      <p:ext uri="{BB962C8B-B14F-4D97-AF65-F5344CB8AC3E}">
        <p14:creationId xmlns:p14="http://schemas.microsoft.com/office/powerpoint/2010/main" val="222081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C884-FA84-0881-BF21-87AE17AFC3AB}"/>
              </a:ext>
            </a:extLst>
          </p:cNvPr>
          <p:cNvSpPr>
            <a:spLocks noGrp="1"/>
          </p:cNvSpPr>
          <p:nvPr>
            <p:ph type="title"/>
          </p:nvPr>
        </p:nvSpPr>
        <p:spPr/>
        <p:txBody>
          <a:bodyPr/>
          <a:lstStyle/>
          <a:p>
            <a:r>
              <a:rPr lang="en-US" dirty="0"/>
              <a:t>15‑Week GIS Leadership Program</a:t>
            </a:r>
          </a:p>
        </p:txBody>
      </p:sp>
      <p:sp>
        <p:nvSpPr>
          <p:cNvPr id="4" name="TextBox 3">
            <a:extLst>
              <a:ext uri="{FF2B5EF4-FFF2-40B4-BE49-F238E27FC236}">
                <a16:creationId xmlns:a16="http://schemas.microsoft.com/office/drawing/2014/main" id="{F2F39C75-7DC4-9BE6-D710-A8243CAA82C3}"/>
              </a:ext>
            </a:extLst>
          </p:cNvPr>
          <p:cNvSpPr txBox="1"/>
          <p:nvPr/>
        </p:nvSpPr>
        <p:spPr>
          <a:xfrm>
            <a:off x="838200" y="1744052"/>
            <a:ext cx="10515600" cy="4833311"/>
          </a:xfrm>
          <a:prstGeom prst="rect">
            <a:avLst/>
          </a:prstGeom>
          <a:noFill/>
        </p:spPr>
        <p:txBody>
          <a:bodyPr wrap="square">
            <a:spAutoFit/>
          </a:bodyPr>
          <a:lstStyle/>
          <a:p>
            <a:pPr marL="285750" marR="0" indent="-285750">
              <a:lnSpc>
                <a:spcPct val="115000"/>
              </a:lnSpc>
              <a:spcAft>
                <a:spcPts val="800"/>
              </a:spcAft>
              <a:buFont typeface="Arial" panose="020B0604020202020204" pitchFamily="34" charset="0"/>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Week</a:t>
            </a:r>
            <a:r>
              <a:rPr lang="en-US" kern="100" dirty="0">
                <a:effectLst/>
                <a:latin typeface="Arial" panose="020B06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Times New Roman" panose="02020603050405020304" pitchFamily="18" charset="0"/>
              </a:rPr>
              <a:t>1</a:t>
            </a:r>
            <a:r>
              <a:rPr lang="en-US" kern="100" dirty="0">
                <a:effectLst/>
                <a:latin typeface="Aptos" panose="020B0004020202020204" pitchFamily="34" charset="0"/>
                <a:ea typeface="Aptos" panose="020B0004020202020204" pitchFamily="34" charset="0"/>
                <a:cs typeface="Aptos" panose="020B0004020202020204" pitchFamily="34" charset="0"/>
              </a:rPr>
              <a:t>–</a:t>
            </a:r>
            <a:r>
              <a:rPr lang="en-US" kern="100" dirty="0">
                <a:effectLst/>
                <a:latin typeface="Aptos" panose="020B0004020202020204" pitchFamily="34" charset="0"/>
                <a:ea typeface="Aptos" panose="020B0004020202020204" pitchFamily="34" charset="0"/>
                <a:cs typeface="Times New Roman" panose="02020603050405020304" pitchFamily="18" charset="0"/>
              </a:rPr>
              <a:t>2:</a:t>
            </a:r>
            <a:r>
              <a:rPr lang="en-US" kern="100" dirty="0">
                <a:effectLst/>
                <a:latin typeface="Arial" panose="020B06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Times New Roman" panose="02020603050405020304" pitchFamily="18" charset="0"/>
              </a:rPr>
              <a:t>Foundations of GIS</a:t>
            </a:r>
            <a:r>
              <a:rPr lang="en-US" kern="100" dirty="0">
                <a:effectLst/>
                <a:latin typeface="Arial" panose="020B06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Aptos" panose="020B0004020202020204" pitchFamily="34" charset="0"/>
              </a:rPr>
              <a:t>–</a:t>
            </a:r>
            <a:r>
              <a:rPr lang="en-US" kern="100" dirty="0">
                <a:effectLst/>
                <a:latin typeface="Aptos" panose="020B0004020202020204" pitchFamily="34" charset="0"/>
                <a:ea typeface="Aptos" panose="020B0004020202020204" pitchFamily="34" charset="0"/>
                <a:cs typeface="Times New Roman" panose="02020603050405020304" pitchFamily="18" charset="0"/>
              </a:rPr>
              <a:t> spatial data models, standards, and emerging trends; craft a personal GIS vision statement.</a:t>
            </a:r>
          </a:p>
          <a:p>
            <a:pPr marL="285750" marR="0" indent="-285750">
              <a:lnSpc>
                <a:spcPct val="115000"/>
              </a:lnSpc>
              <a:spcAft>
                <a:spcPts val="800"/>
              </a:spcAft>
              <a:buFont typeface="Arial" panose="020B0604020202020204" pitchFamily="34" charset="0"/>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Week</a:t>
            </a:r>
            <a:r>
              <a:rPr lang="en-US" kern="100" dirty="0">
                <a:effectLst/>
                <a:latin typeface="Arial" panose="020B06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Times New Roman" panose="02020603050405020304" pitchFamily="18" charset="0"/>
              </a:rPr>
              <a:t>3</a:t>
            </a:r>
            <a:r>
              <a:rPr lang="en-US" kern="100" dirty="0">
                <a:effectLst/>
                <a:latin typeface="Aptos" panose="020B0004020202020204" pitchFamily="34" charset="0"/>
                <a:ea typeface="Aptos" panose="020B0004020202020204" pitchFamily="34" charset="0"/>
                <a:cs typeface="Aptos" panose="020B0004020202020204" pitchFamily="34" charset="0"/>
              </a:rPr>
              <a:t>–</a:t>
            </a:r>
            <a:r>
              <a:rPr lang="en-US" kern="100" dirty="0">
                <a:effectLst/>
                <a:latin typeface="Aptos" panose="020B0004020202020204" pitchFamily="34" charset="0"/>
                <a:ea typeface="Aptos" panose="020B0004020202020204" pitchFamily="34" charset="0"/>
                <a:cs typeface="Times New Roman" panose="02020603050405020304" pitchFamily="18" charset="0"/>
              </a:rPr>
              <a:t>4:</a:t>
            </a:r>
            <a:r>
              <a:rPr lang="en-US" kern="100" dirty="0">
                <a:effectLst/>
                <a:latin typeface="Arial" panose="020B06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Times New Roman" panose="02020603050405020304" pitchFamily="18" charset="0"/>
              </a:rPr>
              <a:t>Strategic Project &amp; Portfolio Management</a:t>
            </a:r>
            <a:r>
              <a:rPr lang="en-US" kern="100" dirty="0">
                <a:effectLst/>
                <a:latin typeface="Arial" panose="020B06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Aptos" panose="020B0004020202020204" pitchFamily="34" charset="0"/>
              </a:rPr>
              <a:t>–</a:t>
            </a:r>
            <a:r>
              <a:rPr lang="en-US" kern="100" dirty="0">
                <a:effectLst/>
                <a:latin typeface="Aptos" panose="020B0004020202020204" pitchFamily="34" charset="0"/>
                <a:ea typeface="Aptos" panose="020B0004020202020204" pitchFamily="34" charset="0"/>
                <a:cs typeface="Times New Roman" panose="02020603050405020304" pitchFamily="18" charset="0"/>
              </a:rPr>
              <a:t> project life cycle, budgeting, risk mitigation, and stakeholder alignment.</a:t>
            </a:r>
          </a:p>
          <a:p>
            <a:pPr marL="285750" marR="0" indent="-285750">
              <a:lnSpc>
                <a:spcPct val="115000"/>
              </a:lnSpc>
              <a:spcAft>
                <a:spcPts val="800"/>
              </a:spcAft>
              <a:buFont typeface="Arial" panose="020B0604020202020204" pitchFamily="34" charset="0"/>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Week</a:t>
            </a:r>
            <a:r>
              <a:rPr lang="en-US" kern="100" dirty="0">
                <a:effectLst/>
                <a:latin typeface="Arial" panose="020B06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Times New Roman" panose="02020603050405020304" pitchFamily="18" charset="0"/>
              </a:rPr>
              <a:t>5</a:t>
            </a:r>
            <a:r>
              <a:rPr lang="en-US" kern="100" dirty="0">
                <a:effectLst/>
                <a:latin typeface="Aptos" panose="020B0004020202020204" pitchFamily="34" charset="0"/>
                <a:ea typeface="Aptos" panose="020B0004020202020204" pitchFamily="34" charset="0"/>
                <a:cs typeface="Aptos" panose="020B0004020202020204" pitchFamily="34" charset="0"/>
              </a:rPr>
              <a:t>–</a:t>
            </a:r>
            <a:r>
              <a:rPr lang="en-US" kern="100" dirty="0">
                <a:effectLst/>
                <a:latin typeface="Aptos" panose="020B0004020202020204" pitchFamily="34" charset="0"/>
                <a:ea typeface="Aptos" panose="020B0004020202020204" pitchFamily="34" charset="0"/>
                <a:cs typeface="Times New Roman" panose="02020603050405020304" pitchFamily="18" charset="0"/>
              </a:rPr>
              <a:t>6:</a:t>
            </a:r>
            <a:r>
              <a:rPr lang="en-US" kern="100" dirty="0">
                <a:effectLst/>
                <a:latin typeface="Arial" panose="020B06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Times New Roman" panose="02020603050405020304" pitchFamily="18" charset="0"/>
              </a:rPr>
              <a:t>Data Governance &amp; Ethics</a:t>
            </a:r>
            <a:r>
              <a:rPr lang="en-US" kern="100" dirty="0">
                <a:effectLst/>
                <a:latin typeface="Arial" panose="020B06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Aptos" panose="020B0004020202020204" pitchFamily="34" charset="0"/>
              </a:rPr>
              <a:t>–</a:t>
            </a:r>
            <a:r>
              <a:rPr lang="en-US" kern="100" dirty="0">
                <a:effectLst/>
                <a:latin typeface="Aptos" panose="020B0004020202020204" pitchFamily="34" charset="0"/>
                <a:ea typeface="Aptos" panose="020B0004020202020204" pitchFamily="34" charset="0"/>
                <a:cs typeface="Times New Roman" panose="02020603050405020304" pitchFamily="18" charset="0"/>
              </a:rPr>
              <a:t> data quality, privacy law, ethical frameworks, and compliance.</a:t>
            </a:r>
          </a:p>
          <a:p>
            <a:pPr marL="285750" marR="0" indent="-285750">
              <a:lnSpc>
                <a:spcPct val="115000"/>
              </a:lnSpc>
              <a:spcAft>
                <a:spcPts val="800"/>
              </a:spcAft>
              <a:buFont typeface="Arial" panose="020B0604020202020204" pitchFamily="34" charset="0"/>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Week</a:t>
            </a:r>
            <a:r>
              <a:rPr lang="en-US" kern="100" dirty="0">
                <a:effectLst/>
                <a:latin typeface="Arial" panose="020B06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Times New Roman" panose="02020603050405020304" pitchFamily="18" charset="0"/>
              </a:rPr>
              <a:t>7</a:t>
            </a:r>
            <a:r>
              <a:rPr lang="en-US" kern="100" dirty="0">
                <a:effectLst/>
                <a:latin typeface="Aptos" panose="020B0004020202020204" pitchFamily="34" charset="0"/>
                <a:ea typeface="Aptos" panose="020B0004020202020204" pitchFamily="34" charset="0"/>
                <a:cs typeface="Aptos" panose="020B0004020202020204" pitchFamily="34" charset="0"/>
              </a:rPr>
              <a:t>–</a:t>
            </a:r>
            <a:r>
              <a:rPr lang="en-US" kern="100" dirty="0">
                <a:effectLst/>
                <a:latin typeface="Aptos" panose="020B0004020202020204" pitchFamily="34" charset="0"/>
                <a:ea typeface="Aptos" panose="020B0004020202020204" pitchFamily="34" charset="0"/>
                <a:cs typeface="Times New Roman" panose="02020603050405020304" pitchFamily="18" charset="0"/>
              </a:rPr>
              <a:t>8:</a:t>
            </a:r>
            <a:r>
              <a:rPr lang="en-US" kern="100" dirty="0">
                <a:effectLst/>
                <a:latin typeface="Arial" panose="020B06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Times New Roman" panose="02020603050405020304" pitchFamily="18" charset="0"/>
              </a:rPr>
              <a:t>Leadership &amp; Change Management</a:t>
            </a:r>
            <a:r>
              <a:rPr lang="en-US" kern="100" dirty="0">
                <a:effectLst/>
                <a:latin typeface="Arial" panose="020B06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Aptos" panose="020B0004020202020204" pitchFamily="34" charset="0"/>
              </a:rPr>
              <a:t>–</a:t>
            </a:r>
            <a:r>
              <a:rPr lang="en-US" kern="100" dirty="0">
                <a:effectLst/>
                <a:latin typeface="Aptos" panose="020B0004020202020204" pitchFamily="34" charset="0"/>
                <a:ea typeface="Aptos" panose="020B0004020202020204" pitchFamily="34" charset="0"/>
                <a:cs typeface="Times New Roman" panose="02020603050405020304" pitchFamily="18" charset="0"/>
              </a:rPr>
              <a:t> motivating diverse teams, remote collaboration, conflict resolution, and communication with executive stakeholders.</a:t>
            </a:r>
          </a:p>
          <a:p>
            <a:pPr marL="285750" marR="0" indent="-285750">
              <a:lnSpc>
                <a:spcPct val="115000"/>
              </a:lnSpc>
              <a:spcAft>
                <a:spcPts val="800"/>
              </a:spcAft>
              <a:buFont typeface="Arial" panose="020B0604020202020204" pitchFamily="34" charset="0"/>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Week</a:t>
            </a:r>
            <a:r>
              <a:rPr lang="en-US" kern="100" dirty="0">
                <a:effectLst/>
                <a:latin typeface="Arial" panose="020B06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Times New Roman" panose="02020603050405020304" pitchFamily="18" charset="0"/>
              </a:rPr>
              <a:t>9</a:t>
            </a:r>
            <a:r>
              <a:rPr lang="en-US" kern="100" dirty="0">
                <a:effectLst/>
                <a:latin typeface="Aptos" panose="020B0004020202020204" pitchFamily="34" charset="0"/>
                <a:ea typeface="Aptos" panose="020B0004020202020204" pitchFamily="34" charset="0"/>
                <a:cs typeface="Aptos" panose="020B0004020202020204" pitchFamily="34" charset="0"/>
              </a:rPr>
              <a:t>–</a:t>
            </a:r>
            <a:r>
              <a:rPr lang="en-US" kern="100" dirty="0">
                <a:effectLst/>
                <a:latin typeface="Aptos" panose="020B0004020202020204" pitchFamily="34" charset="0"/>
                <a:ea typeface="Aptos" panose="020B0004020202020204" pitchFamily="34" charset="0"/>
                <a:cs typeface="Times New Roman" panose="02020603050405020304" pitchFamily="18" charset="0"/>
              </a:rPr>
              <a:t>10:</a:t>
            </a:r>
            <a:r>
              <a:rPr lang="en-US" kern="100" dirty="0">
                <a:effectLst/>
                <a:latin typeface="Arial" panose="020B06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Times New Roman" panose="02020603050405020304" pitchFamily="18" charset="0"/>
              </a:rPr>
              <a:t>Advanced Spatial Analytics for Decision Making</a:t>
            </a:r>
            <a:r>
              <a:rPr lang="en-US" kern="100" dirty="0">
                <a:effectLst/>
                <a:latin typeface="Arial" panose="020B06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Aptos" panose="020B0004020202020204" pitchFamily="34" charset="0"/>
              </a:rPr>
              <a:t>–</a:t>
            </a:r>
            <a:r>
              <a:rPr lang="en-US" kern="100" dirty="0">
                <a:effectLst/>
                <a:latin typeface="Aptos" panose="020B0004020202020204" pitchFamily="34" charset="0"/>
                <a:ea typeface="Aptos" panose="020B0004020202020204" pitchFamily="34" charset="0"/>
                <a:cs typeface="Times New Roman" panose="02020603050405020304" pitchFamily="18" charset="0"/>
              </a:rPr>
              <a:t> predictive modeling, network analysis, AI integration, and KPI design.</a:t>
            </a:r>
          </a:p>
          <a:p>
            <a:pPr marL="285750" marR="0" indent="-285750">
              <a:lnSpc>
                <a:spcPct val="115000"/>
              </a:lnSpc>
              <a:spcAft>
                <a:spcPts val="800"/>
              </a:spcAft>
              <a:buFont typeface="Arial" panose="020B0604020202020204" pitchFamily="34" charset="0"/>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Week</a:t>
            </a:r>
            <a:r>
              <a:rPr lang="en-US" kern="100" dirty="0">
                <a:effectLst/>
                <a:latin typeface="Arial" panose="020B06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Times New Roman" panose="02020603050405020304" pitchFamily="18" charset="0"/>
              </a:rPr>
              <a:t>11</a:t>
            </a:r>
            <a:r>
              <a:rPr lang="en-US" kern="100" dirty="0">
                <a:effectLst/>
                <a:latin typeface="Aptos" panose="020B0004020202020204" pitchFamily="34" charset="0"/>
                <a:ea typeface="Aptos" panose="020B0004020202020204" pitchFamily="34" charset="0"/>
                <a:cs typeface="Aptos" panose="020B0004020202020204" pitchFamily="34" charset="0"/>
              </a:rPr>
              <a:t>–</a:t>
            </a:r>
            <a:r>
              <a:rPr lang="en-US" kern="100" dirty="0">
                <a:effectLst/>
                <a:latin typeface="Aptos" panose="020B0004020202020204" pitchFamily="34" charset="0"/>
                <a:ea typeface="Aptos" panose="020B0004020202020204" pitchFamily="34" charset="0"/>
                <a:cs typeface="Times New Roman" panose="02020603050405020304" pitchFamily="18" charset="0"/>
              </a:rPr>
              <a:t>15:</a:t>
            </a:r>
            <a:r>
              <a:rPr lang="en-US" kern="100" dirty="0">
                <a:effectLst/>
                <a:latin typeface="Arial" panose="020B06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Times New Roman" panose="02020603050405020304" pitchFamily="18" charset="0"/>
              </a:rPr>
              <a:t>Capstone Project</a:t>
            </a:r>
            <a:r>
              <a:rPr lang="en-US" kern="100" dirty="0">
                <a:effectLst/>
                <a:latin typeface="Arial" panose="020B06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Aptos" panose="020B0004020202020204" pitchFamily="34" charset="0"/>
              </a:rPr>
              <a:t>–</a:t>
            </a:r>
            <a:r>
              <a:rPr lang="en-US" kern="100" dirty="0">
                <a:effectLst/>
                <a:latin typeface="Aptos" panose="020B0004020202020204" pitchFamily="34" charset="0"/>
                <a:ea typeface="Aptos" panose="020B0004020202020204" pitchFamily="34" charset="0"/>
                <a:cs typeface="Times New Roman" panose="02020603050405020304" pitchFamily="18" charset="0"/>
              </a:rPr>
              <a:t> define a real‑world problem, design a GIS solution, implement a pilot, and prepare a final report and presentation. </a:t>
            </a:r>
          </a:p>
          <a:p>
            <a:pPr marL="0" marR="0">
              <a:lnSpc>
                <a:spcPct val="115000"/>
              </a:lnSpc>
              <a:spcAft>
                <a:spcPts val="800"/>
              </a:spcAft>
              <a:buNone/>
            </a:pPr>
            <a:r>
              <a:rPr lang="en-US" kern="100" dirty="0">
                <a:effectLst/>
                <a:latin typeface="Aptos" panose="020B0004020202020204" pitchFamily="34" charset="0"/>
                <a:ea typeface="Aptos" panose="020B0004020202020204" pitchFamily="34" charset="0"/>
                <a:cs typeface="Times New Roman" panose="02020603050405020304" pitchFamily="18" charset="0"/>
              </a:rPr>
              <a:t>Throughout the semester, short workshops, peer‑review sessions, and case‑study analyses reinforce each module, culminating in a single capstone presentation to a panel of faculty and industry partners.</a:t>
            </a:r>
          </a:p>
        </p:txBody>
      </p:sp>
    </p:spTree>
    <p:extLst>
      <p:ext uri="{BB962C8B-B14F-4D97-AF65-F5344CB8AC3E}">
        <p14:creationId xmlns:p14="http://schemas.microsoft.com/office/powerpoint/2010/main" val="55658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ABEB9-F508-9ED8-0060-20B2531F05A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AC549FE-00BA-A2DE-7AFB-D84BBE863B0C}"/>
              </a:ext>
            </a:extLst>
          </p:cNvPr>
          <p:cNvSpPr>
            <a:spLocks noGrp="1"/>
          </p:cNvSpPr>
          <p:nvPr>
            <p:ph type="title"/>
          </p:nvPr>
        </p:nvSpPr>
        <p:spPr/>
        <p:txBody>
          <a:bodyPr>
            <a:normAutofit fontScale="90000"/>
          </a:bodyPr>
          <a:lstStyle/>
          <a:p>
            <a:r>
              <a:rPr lang="en-US" sz="5400" b="1" kern="100" dirty="0">
                <a:latin typeface="Aptos" panose="020B0004020202020204" pitchFamily="34" charset="0"/>
                <a:ea typeface="Aptos" panose="020B0004020202020204" pitchFamily="34" charset="0"/>
                <a:cs typeface="Times New Roman" panose="02020603050405020304" pitchFamily="18" charset="0"/>
              </a:rPr>
              <a:t>GIS Leadership Program and Research Project Design Course</a:t>
            </a:r>
            <a:endParaRPr lang="en-US" dirty="0"/>
          </a:p>
        </p:txBody>
      </p:sp>
    </p:spTree>
    <p:extLst>
      <p:ext uri="{BB962C8B-B14F-4D97-AF65-F5344CB8AC3E}">
        <p14:creationId xmlns:p14="http://schemas.microsoft.com/office/powerpoint/2010/main" val="117388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office city sketch presentation background (widescreen)</Template>
  <TotalTime>1545</TotalTime>
  <Words>8739</Words>
  <Application>Microsoft Office PowerPoint</Application>
  <PresentationFormat>Widescreen</PresentationFormat>
  <Paragraphs>631</Paragraphs>
  <Slides>48</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Aptos</vt:lpstr>
      <vt:lpstr>Arial</vt:lpstr>
      <vt:lpstr>Century Schoolbook</vt:lpstr>
      <vt:lpstr>Symbol</vt:lpstr>
      <vt:lpstr>CITY SKETCH 16X9</vt:lpstr>
      <vt:lpstr>GIS Leadership Course</vt:lpstr>
      <vt:lpstr>GIS Leadership Course Outline</vt:lpstr>
      <vt:lpstr>15‑Week GIS Leadership Program</vt:lpstr>
      <vt:lpstr>WHY?  “GIS Research + Project Management + Leadership”</vt:lpstr>
      <vt:lpstr>GIS Research Project Design Course  Thoughts and Needs</vt:lpstr>
      <vt:lpstr>Key Components of a GIS Research Project Design Class:</vt:lpstr>
      <vt:lpstr>10 Things to Know about Managing GIS Projects</vt:lpstr>
      <vt:lpstr>15‑Week GIS Leadership Program</vt:lpstr>
      <vt:lpstr>GIS Leadership Program and Research Project Design Course</vt:lpstr>
      <vt:lpstr>A mini‑framework that stitches the three together.</vt:lpstr>
      <vt:lpstr>How the pieces co‑move</vt:lpstr>
      <vt:lpstr>15‑Week GIS Leadership Program and Research Project Design Course</vt:lpstr>
      <vt:lpstr>Structure Overview</vt:lpstr>
      <vt:lpstr>Weekly Flow (15‑Week Semester)</vt:lpstr>
      <vt:lpstr>15‑Week GIS Leadership Program and Research Project Design Course Detailed Lesson Plan</vt:lpstr>
      <vt:lpstr>Week 1‑2: Foundations of GIS &amp; Personal Vision Statement</vt:lpstr>
      <vt:lpstr>Week 1 - Foundations of GIS Leadership</vt:lpstr>
      <vt:lpstr>Week 2 - Design/Scoping &amp; Data Management</vt:lpstr>
      <vt:lpstr>Week 3‑4: Strategic Project &amp; Portfolio Management</vt:lpstr>
      <vt:lpstr>Week 3 - Strategic Project &amp; Portfolio Planning</vt:lpstr>
      <vt:lpstr>Week 4 - Task Work Order Lifecycle</vt:lpstr>
      <vt:lpstr>Week 4 - Implementation &amp; Stakeholder Needs</vt:lpstr>
      <vt:lpstr>Week 5‑6: Data Governance &amp; Ethics</vt:lpstr>
      <vt:lpstr>Week 5 - Data Governance Basics</vt:lpstr>
      <vt:lpstr>Week 6 - Data Governance &amp; Ethics</vt:lpstr>
      <vt:lpstr>Week 7‑8: Leadership &amp; Change Management</vt:lpstr>
      <vt:lpstr>Week 7 - Stakeholder Mapping &amp; Communication</vt:lpstr>
      <vt:lpstr>Week 8 - Team Leadership &amp; Dynamics</vt:lpstr>
      <vt:lpstr>Week 9‑10: Advanced Spatial Analytics for Decision Making</vt:lpstr>
      <vt:lpstr>Week 9 - KPI Design &amp; Performance Measurement</vt:lpstr>
      <vt:lpstr>Week 10 - Community &amp; Stakeholder Engagement</vt:lpstr>
      <vt:lpstr>Week 11‑15: Capstone Project &amp; Executive Briefing</vt:lpstr>
      <vt:lpstr>Week 11 - Change Management in GIS Projects</vt:lpstr>
      <vt:lpstr>Week 12 - Innovation Lab – Future GIS</vt:lpstr>
      <vt:lpstr>Weeks 13, 14, 15 - Capstone &amp; Showcase</vt:lpstr>
      <vt:lpstr>Closing the Loop</vt:lpstr>
      <vt:lpstr>15‑Week GIS Leadership Program Detailed Lesson Plan Assessment &amp; Outcomes</vt:lpstr>
      <vt:lpstr>Assessment Strategy</vt:lpstr>
      <vt:lpstr>How to Use This Plan</vt:lpstr>
      <vt:lpstr>Primary Learning Outcomes for the 15‑week GIS Leadership Program</vt:lpstr>
      <vt:lpstr>Primary Learning Outcomes for the 15‑week GIS Leadership Program</vt:lpstr>
      <vt:lpstr>15‑Week GIS Leadership Program Detailed Lesson Plan Notes</vt:lpstr>
      <vt:lpstr>Resources &amp; Readiness</vt:lpstr>
      <vt:lpstr>Kotter’s 8‑step Model</vt:lpstr>
      <vt:lpstr>What is a SMART KPI?</vt:lpstr>
      <vt:lpstr>Why it Matters: Task Work Order</vt:lpstr>
      <vt:lpstr>Why This Matters: Project Design</vt:lpstr>
      <vt:lpstr>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Norris,Katherine</dc:creator>
  <cp:lastModifiedBy>Norris,Katherine</cp:lastModifiedBy>
  <cp:revision>44</cp:revision>
  <dcterms:created xsi:type="dcterms:W3CDTF">2026-02-09T16:05:18Z</dcterms:created>
  <dcterms:modified xsi:type="dcterms:W3CDTF">2026-02-10T17:50:56Z</dcterms:modified>
</cp:coreProperties>
</file>