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64" r:id="rId2"/>
    <p:sldId id="285" r:id="rId3"/>
    <p:sldId id="265" r:id="rId4"/>
    <p:sldId id="3059" r:id="rId5"/>
    <p:sldId id="260" r:id="rId6"/>
    <p:sldId id="3014" r:id="rId7"/>
    <p:sldId id="3037" r:id="rId8"/>
    <p:sldId id="3043" r:id="rId9"/>
    <p:sldId id="3044" r:id="rId10"/>
    <p:sldId id="3031" r:id="rId11"/>
    <p:sldId id="3052" r:id="rId12"/>
    <p:sldId id="3058" r:id="rId13"/>
    <p:sldId id="262" r:id="rId14"/>
    <p:sldId id="261" r:id="rId15"/>
    <p:sldId id="3042" r:id="rId16"/>
    <p:sldId id="3057" r:id="rId17"/>
    <p:sldId id="274" r:id="rId18"/>
    <p:sldId id="3041" r:id="rId19"/>
    <p:sldId id="3053" r:id="rId20"/>
    <p:sldId id="3054" r:id="rId21"/>
    <p:sldId id="3055" r:id="rId22"/>
    <p:sldId id="3038" r:id="rId23"/>
    <p:sldId id="281" r:id="rId24"/>
    <p:sldId id="3045" r:id="rId25"/>
    <p:sldId id="3056" r:id="rId26"/>
    <p:sldId id="3046" r:id="rId27"/>
    <p:sldId id="3050" r:id="rId28"/>
    <p:sldId id="3040" r:id="rId29"/>
    <p:sldId id="3048"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8D602"/>
    <a:srgbClr val="00B9BB"/>
    <a:srgbClr val="0020A5"/>
    <a:srgbClr val="022AE0"/>
    <a:srgbClr val="022EF6"/>
    <a:srgbClr val="0432FF"/>
    <a:srgbClr val="8EFA00"/>
    <a:srgbClr val="FF9300"/>
    <a:srgbClr val="00FDFF"/>
    <a:srgbClr val="FF4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340" autoAdjust="0"/>
    <p:restoredTop sz="95680"/>
  </p:normalViewPr>
  <p:slideViewPr>
    <p:cSldViewPr snapToGrid="0">
      <p:cViewPr varScale="1">
        <p:scale>
          <a:sx n="147" d="100"/>
          <a:sy n="147" d="100"/>
        </p:scale>
        <p:origin x="592" y="1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diagrams/_rels/data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svg"/><Relationship Id="rId1" Type="http://schemas.openxmlformats.org/officeDocument/2006/relationships/image" Target="../media/image53.png"/><Relationship Id="rId5" Type="http://schemas.openxmlformats.org/officeDocument/2006/relationships/image" Target="../media/image57.jpg"/><Relationship Id="rId4" Type="http://schemas.openxmlformats.org/officeDocument/2006/relationships/image" Target="../media/image56.svg"/></Relationships>
</file>

<file path=ppt/diagrams/_rels/data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svg"/><Relationship Id="rId1" Type="http://schemas.openxmlformats.org/officeDocument/2006/relationships/image" Target="../media/image59.png"/><Relationship Id="rId6" Type="http://schemas.openxmlformats.org/officeDocument/2006/relationships/image" Target="../media/image64.svg"/><Relationship Id="rId5" Type="http://schemas.openxmlformats.org/officeDocument/2006/relationships/image" Target="../media/image63.png"/><Relationship Id="rId4" Type="http://schemas.openxmlformats.org/officeDocument/2006/relationships/image" Target="../media/image62.svg"/></Relationships>
</file>

<file path=ppt/diagrams/_rels/drawing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svg"/><Relationship Id="rId1" Type="http://schemas.openxmlformats.org/officeDocument/2006/relationships/image" Target="../media/image53.png"/><Relationship Id="rId5" Type="http://schemas.openxmlformats.org/officeDocument/2006/relationships/image" Target="../media/image57.jpg"/><Relationship Id="rId4" Type="http://schemas.openxmlformats.org/officeDocument/2006/relationships/image" Target="../media/image56.svg"/></Relationships>
</file>

<file path=ppt/diagrams/_rels/drawing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svg"/><Relationship Id="rId1" Type="http://schemas.openxmlformats.org/officeDocument/2006/relationships/image" Target="../media/image59.png"/><Relationship Id="rId6" Type="http://schemas.openxmlformats.org/officeDocument/2006/relationships/image" Target="../media/image64.svg"/><Relationship Id="rId5" Type="http://schemas.openxmlformats.org/officeDocument/2006/relationships/image" Target="../media/image63.png"/><Relationship Id="rId4" Type="http://schemas.openxmlformats.org/officeDocument/2006/relationships/image" Target="../media/image62.sv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a:alpha val="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B4ACC77-DDA6-544C-A11E-EB44C948EC59}" type="doc">
      <dgm:prSet loTypeId="urn:microsoft.com/office/officeart/2005/8/layout/radial3" loCatId="" qsTypeId="urn:microsoft.com/office/officeart/2005/8/quickstyle/simple1" qsCatId="simple" csTypeId="urn:microsoft.com/office/officeart/2005/8/colors/colorful2" csCatId="colorful" phldr="1"/>
      <dgm:spPr/>
      <dgm:t>
        <a:bodyPr/>
        <a:lstStyle/>
        <a:p>
          <a:endParaRPr lang="en-US"/>
        </a:p>
      </dgm:t>
    </dgm:pt>
    <dgm:pt modelId="{8593F8FA-E4E7-4F49-8AC3-6197536CB285}">
      <dgm:prSet phldrT="[Text]"/>
      <dgm:spPr/>
      <dgm:t>
        <a:bodyPr/>
        <a:lstStyle/>
        <a:p>
          <a:r>
            <a:rPr lang="en-US" dirty="0"/>
            <a:t>Community</a:t>
          </a:r>
        </a:p>
        <a:p>
          <a:r>
            <a:rPr lang="en-US" dirty="0"/>
            <a:t>Planning</a:t>
          </a:r>
        </a:p>
      </dgm:t>
    </dgm:pt>
    <dgm:pt modelId="{D034F516-7B20-D04B-9602-139FE859422E}" type="parTrans" cxnId="{2AFA5343-1FAC-C144-994F-53F402894E08}">
      <dgm:prSet/>
      <dgm:spPr/>
      <dgm:t>
        <a:bodyPr/>
        <a:lstStyle/>
        <a:p>
          <a:endParaRPr lang="en-US"/>
        </a:p>
      </dgm:t>
    </dgm:pt>
    <dgm:pt modelId="{95E56C09-DBD5-174B-B013-BDAE5054C274}" type="sibTrans" cxnId="{2AFA5343-1FAC-C144-994F-53F402894E08}">
      <dgm:prSet/>
      <dgm:spPr/>
      <dgm:t>
        <a:bodyPr/>
        <a:lstStyle/>
        <a:p>
          <a:endParaRPr lang="en-US"/>
        </a:p>
      </dgm:t>
    </dgm:pt>
    <dgm:pt modelId="{AB4CBD01-6E2F-C845-AAF3-D3817772A0A9}">
      <dgm:prSet phldrT="[Text]"/>
      <dgm:spPr/>
      <dgm:t>
        <a:bodyPr/>
        <a:lstStyle/>
        <a:p>
          <a:r>
            <a:rPr lang="en-US" dirty="0"/>
            <a:t>Planners</a:t>
          </a:r>
        </a:p>
      </dgm:t>
    </dgm:pt>
    <dgm:pt modelId="{45D4FA11-E6B6-B94B-A654-66CE66C42321}" type="parTrans" cxnId="{1E88C502-9055-7E49-ACC3-2FE334A0B89E}">
      <dgm:prSet/>
      <dgm:spPr/>
      <dgm:t>
        <a:bodyPr/>
        <a:lstStyle/>
        <a:p>
          <a:endParaRPr lang="en-US"/>
        </a:p>
      </dgm:t>
    </dgm:pt>
    <dgm:pt modelId="{5EECCB71-5D88-7547-B9DE-199F55035E13}" type="sibTrans" cxnId="{1E88C502-9055-7E49-ACC3-2FE334A0B89E}">
      <dgm:prSet/>
      <dgm:spPr/>
      <dgm:t>
        <a:bodyPr/>
        <a:lstStyle/>
        <a:p>
          <a:endParaRPr lang="en-US"/>
        </a:p>
      </dgm:t>
    </dgm:pt>
    <dgm:pt modelId="{9BA85C93-60E4-D341-ADE1-338C9F53F487}">
      <dgm:prSet phldrT="[Text]"/>
      <dgm:spPr/>
      <dgm:t>
        <a:bodyPr/>
        <a:lstStyle/>
        <a:p>
          <a:r>
            <a:rPr lang="en-US" dirty="0"/>
            <a:t>Civil Engineers</a:t>
          </a:r>
        </a:p>
      </dgm:t>
    </dgm:pt>
    <dgm:pt modelId="{72A0C681-CA6F-CB4A-AC75-363E5F8D0ABF}" type="parTrans" cxnId="{9ACAF248-CF49-7747-BA53-BBB1CC8D4551}">
      <dgm:prSet/>
      <dgm:spPr/>
      <dgm:t>
        <a:bodyPr/>
        <a:lstStyle/>
        <a:p>
          <a:endParaRPr lang="en-US"/>
        </a:p>
      </dgm:t>
    </dgm:pt>
    <dgm:pt modelId="{B7F167D7-2F23-D641-A2BE-DBE6BAD8C23F}" type="sibTrans" cxnId="{9ACAF248-CF49-7747-BA53-BBB1CC8D4551}">
      <dgm:prSet/>
      <dgm:spPr/>
      <dgm:t>
        <a:bodyPr/>
        <a:lstStyle/>
        <a:p>
          <a:endParaRPr lang="en-US"/>
        </a:p>
      </dgm:t>
    </dgm:pt>
    <dgm:pt modelId="{337161BA-B54C-1444-8D66-5ECD6E161605}">
      <dgm:prSet phldrT="[Text]"/>
      <dgm:spPr/>
      <dgm:t>
        <a:bodyPr/>
        <a:lstStyle/>
        <a:p>
          <a:r>
            <a:rPr lang="en-US" dirty="0"/>
            <a:t>Surveyors</a:t>
          </a:r>
        </a:p>
      </dgm:t>
    </dgm:pt>
    <dgm:pt modelId="{992F1CB5-C0BD-AB49-AD80-E8B6A8E78CE2}" type="parTrans" cxnId="{90D7D284-F632-3C49-B8A2-C264BB84E5F1}">
      <dgm:prSet/>
      <dgm:spPr/>
      <dgm:t>
        <a:bodyPr/>
        <a:lstStyle/>
        <a:p>
          <a:endParaRPr lang="en-US"/>
        </a:p>
      </dgm:t>
    </dgm:pt>
    <dgm:pt modelId="{51032B99-8415-FC4B-AA44-7F18345CEED7}" type="sibTrans" cxnId="{90D7D284-F632-3C49-B8A2-C264BB84E5F1}">
      <dgm:prSet/>
      <dgm:spPr/>
      <dgm:t>
        <a:bodyPr/>
        <a:lstStyle/>
        <a:p>
          <a:endParaRPr lang="en-US"/>
        </a:p>
      </dgm:t>
    </dgm:pt>
    <dgm:pt modelId="{14D2C4D3-2284-A548-81CA-FCC38374A4E9}">
      <dgm:prSet phldrT="[Text]"/>
      <dgm:spPr/>
      <dgm:t>
        <a:bodyPr/>
        <a:lstStyle/>
        <a:p>
          <a:r>
            <a:rPr lang="en-US" dirty="0"/>
            <a:t>Landscape Architects</a:t>
          </a:r>
        </a:p>
      </dgm:t>
    </dgm:pt>
    <dgm:pt modelId="{142DA0D4-3DF9-A14C-989F-464C1A79D889}" type="parTrans" cxnId="{45CBA372-26E1-D44A-936E-F2F5E2FE533D}">
      <dgm:prSet/>
      <dgm:spPr/>
      <dgm:t>
        <a:bodyPr/>
        <a:lstStyle/>
        <a:p>
          <a:endParaRPr lang="en-US"/>
        </a:p>
      </dgm:t>
    </dgm:pt>
    <dgm:pt modelId="{CFC0FB71-04E0-FB4A-9907-AAA49EF41692}" type="sibTrans" cxnId="{45CBA372-26E1-D44A-936E-F2F5E2FE533D}">
      <dgm:prSet/>
      <dgm:spPr/>
      <dgm:t>
        <a:bodyPr/>
        <a:lstStyle/>
        <a:p>
          <a:endParaRPr lang="en-US"/>
        </a:p>
      </dgm:t>
    </dgm:pt>
    <dgm:pt modelId="{0C7DC0BE-FA57-F142-ADF9-3837EAE84CF5}">
      <dgm:prSet phldrT="[Text]"/>
      <dgm:spPr/>
      <dgm:t>
        <a:bodyPr/>
        <a:lstStyle/>
        <a:p>
          <a:r>
            <a:rPr lang="en-US" dirty="0"/>
            <a:t>Architects</a:t>
          </a:r>
        </a:p>
      </dgm:t>
    </dgm:pt>
    <dgm:pt modelId="{4C12539B-5B14-564B-A6F7-B7F3B4520318}" type="parTrans" cxnId="{67F59036-05E5-9742-B1DE-08C7CD71EAD0}">
      <dgm:prSet/>
      <dgm:spPr/>
      <dgm:t>
        <a:bodyPr/>
        <a:lstStyle/>
        <a:p>
          <a:endParaRPr lang="en-US"/>
        </a:p>
      </dgm:t>
    </dgm:pt>
    <dgm:pt modelId="{4897E238-76F0-9B48-9586-54C67082F1B3}" type="sibTrans" cxnId="{67F59036-05E5-9742-B1DE-08C7CD71EAD0}">
      <dgm:prSet/>
      <dgm:spPr/>
      <dgm:t>
        <a:bodyPr/>
        <a:lstStyle/>
        <a:p>
          <a:endParaRPr lang="en-US"/>
        </a:p>
      </dgm:t>
    </dgm:pt>
    <dgm:pt modelId="{1AE63C2C-A50E-2B43-AE9C-3FF43CC787AA}">
      <dgm:prSet phldrT="[Text]"/>
      <dgm:spPr/>
      <dgm:t>
        <a:bodyPr/>
        <a:lstStyle/>
        <a:p>
          <a:r>
            <a:rPr lang="en-US" dirty="0"/>
            <a:t>Interior Design</a:t>
          </a:r>
        </a:p>
      </dgm:t>
    </dgm:pt>
    <dgm:pt modelId="{585BB9B1-C101-BA42-A863-1C8D2F7FAB91}" type="parTrans" cxnId="{66AD5DBB-7911-E24F-828C-F049A20F7E25}">
      <dgm:prSet/>
      <dgm:spPr/>
      <dgm:t>
        <a:bodyPr/>
        <a:lstStyle/>
        <a:p>
          <a:endParaRPr lang="en-US"/>
        </a:p>
      </dgm:t>
    </dgm:pt>
    <dgm:pt modelId="{97603D54-C0C1-2D43-B75C-955E0AB7B67E}" type="sibTrans" cxnId="{66AD5DBB-7911-E24F-828C-F049A20F7E25}">
      <dgm:prSet/>
      <dgm:spPr/>
      <dgm:t>
        <a:bodyPr/>
        <a:lstStyle/>
        <a:p>
          <a:endParaRPr lang="en-US"/>
        </a:p>
      </dgm:t>
    </dgm:pt>
    <dgm:pt modelId="{D3A6780E-8166-4F45-BBBD-4F728A0EDE3A}">
      <dgm:prSet phldrT="[Text]"/>
      <dgm:spPr/>
      <dgm:t>
        <a:bodyPr/>
        <a:lstStyle/>
        <a:p>
          <a:r>
            <a:rPr lang="en-US" dirty="0"/>
            <a:t>Construction Management</a:t>
          </a:r>
        </a:p>
      </dgm:t>
    </dgm:pt>
    <dgm:pt modelId="{623819DF-F719-CB41-9AFC-C3F070B6CA08}" type="parTrans" cxnId="{BA3FD030-1E6E-A64F-9360-19B27CC911FF}">
      <dgm:prSet/>
      <dgm:spPr/>
      <dgm:t>
        <a:bodyPr/>
        <a:lstStyle/>
        <a:p>
          <a:endParaRPr lang="en-US"/>
        </a:p>
      </dgm:t>
    </dgm:pt>
    <dgm:pt modelId="{9B18E3C6-225E-9C43-8AA0-C128A0258F1C}" type="sibTrans" cxnId="{BA3FD030-1E6E-A64F-9360-19B27CC911FF}">
      <dgm:prSet/>
      <dgm:spPr/>
      <dgm:t>
        <a:bodyPr/>
        <a:lstStyle/>
        <a:p>
          <a:endParaRPr lang="en-US"/>
        </a:p>
      </dgm:t>
    </dgm:pt>
    <dgm:pt modelId="{7F6D799F-C8E2-8740-B85F-57A100B58102}">
      <dgm:prSet phldrT="[Text]"/>
      <dgm:spPr/>
      <dgm:t>
        <a:bodyPr/>
        <a:lstStyle/>
        <a:p>
          <a:r>
            <a:rPr lang="en-US" dirty="0"/>
            <a:t>Police/Fire/EMS</a:t>
          </a:r>
        </a:p>
      </dgm:t>
    </dgm:pt>
    <dgm:pt modelId="{CAB58365-D4F3-FF4F-8D14-A9BAA1727B57}" type="parTrans" cxnId="{A97C9780-5777-B140-BC8E-F717F6048D34}">
      <dgm:prSet/>
      <dgm:spPr/>
      <dgm:t>
        <a:bodyPr/>
        <a:lstStyle/>
        <a:p>
          <a:endParaRPr lang="en-US"/>
        </a:p>
      </dgm:t>
    </dgm:pt>
    <dgm:pt modelId="{4AE89436-FF47-3A49-AA24-8B353E3639E5}" type="sibTrans" cxnId="{A97C9780-5777-B140-BC8E-F717F6048D34}">
      <dgm:prSet/>
      <dgm:spPr/>
      <dgm:t>
        <a:bodyPr/>
        <a:lstStyle/>
        <a:p>
          <a:endParaRPr lang="en-US"/>
        </a:p>
      </dgm:t>
    </dgm:pt>
    <dgm:pt modelId="{ADF88D96-A5A4-4149-8FDA-EA7DD41EDB7E}">
      <dgm:prSet phldrT="[Text]"/>
      <dgm:spPr/>
      <dgm:t>
        <a:bodyPr/>
        <a:lstStyle/>
        <a:p>
          <a:r>
            <a:rPr lang="en-US" dirty="0"/>
            <a:t>Schools</a:t>
          </a:r>
        </a:p>
      </dgm:t>
    </dgm:pt>
    <dgm:pt modelId="{0CAF90C2-0CDC-3747-887F-F07BA4C478E2}" type="parTrans" cxnId="{6814BD25-BBDB-FD44-A242-FFDA770364EE}">
      <dgm:prSet/>
      <dgm:spPr/>
      <dgm:t>
        <a:bodyPr/>
        <a:lstStyle/>
        <a:p>
          <a:endParaRPr lang="en-US"/>
        </a:p>
      </dgm:t>
    </dgm:pt>
    <dgm:pt modelId="{A6DD112D-9B05-A341-9F8B-F923577B4EAE}" type="sibTrans" cxnId="{6814BD25-BBDB-FD44-A242-FFDA770364EE}">
      <dgm:prSet/>
      <dgm:spPr/>
      <dgm:t>
        <a:bodyPr/>
        <a:lstStyle/>
        <a:p>
          <a:endParaRPr lang="en-US"/>
        </a:p>
      </dgm:t>
    </dgm:pt>
    <dgm:pt modelId="{82300238-83EE-214B-9261-BBC6A3F4BDF5}">
      <dgm:prSet phldrT="[Text]"/>
      <dgm:spPr/>
      <dgm:t>
        <a:bodyPr/>
        <a:lstStyle/>
        <a:p>
          <a:r>
            <a:rPr lang="en-US" dirty="0"/>
            <a:t>Parks</a:t>
          </a:r>
        </a:p>
      </dgm:t>
    </dgm:pt>
    <dgm:pt modelId="{BA53A892-E9B0-1040-8525-C883909A6E78}" type="parTrans" cxnId="{3D1BA617-A63C-0149-B1F9-CA2E2F6FD16E}">
      <dgm:prSet/>
      <dgm:spPr/>
      <dgm:t>
        <a:bodyPr/>
        <a:lstStyle/>
        <a:p>
          <a:endParaRPr lang="en-US"/>
        </a:p>
      </dgm:t>
    </dgm:pt>
    <dgm:pt modelId="{474E3D8C-A49D-2945-B68D-E6C5715D1FEE}" type="sibTrans" cxnId="{3D1BA617-A63C-0149-B1F9-CA2E2F6FD16E}">
      <dgm:prSet/>
      <dgm:spPr/>
      <dgm:t>
        <a:bodyPr/>
        <a:lstStyle/>
        <a:p>
          <a:endParaRPr lang="en-US"/>
        </a:p>
      </dgm:t>
    </dgm:pt>
    <dgm:pt modelId="{4CF7DCD0-0567-AD4D-A816-42C6EE4F4530}">
      <dgm:prSet phldrT="[Text]"/>
      <dgm:spPr/>
      <dgm:t>
        <a:bodyPr/>
        <a:lstStyle/>
        <a:p>
          <a:r>
            <a:rPr lang="en-US" dirty="0"/>
            <a:t>Environmental Scientists</a:t>
          </a:r>
        </a:p>
      </dgm:t>
    </dgm:pt>
    <dgm:pt modelId="{83C981E1-3690-5D4F-909A-B2EBA7614B4B}" type="parTrans" cxnId="{DED04E91-C0CC-B945-8476-262811C7A982}">
      <dgm:prSet/>
      <dgm:spPr/>
      <dgm:t>
        <a:bodyPr/>
        <a:lstStyle/>
        <a:p>
          <a:endParaRPr lang="en-US"/>
        </a:p>
      </dgm:t>
    </dgm:pt>
    <dgm:pt modelId="{7E631066-2C8E-B14D-BCDE-F929E367D436}" type="sibTrans" cxnId="{DED04E91-C0CC-B945-8476-262811C7A982}">
      <dgm:prSet/>
      <dgm:spPr/>
      <dgm:t>
        <a:bodyPr/>
        <a:lstStyle/>
        <a:p>
          <a:endParaRPr lang="en-US"/>
        </a:p>
      </dgm:t>
    </dgm:pt>
    <dgm:pt modelId="{0C92E262-7089-B64C-BA28-94D7CEE2E66F}">
      <dgm:prSet phldrT="[Text]"/>
      <dgm:spPr/>
      <dgm:t>
        <a:bodyPr/>
        <a:lstStyle/>
        <a:p>
          <a:r>
            <a:rPr lang="en-US" dirty="0"/>
            <a:t>Attorneys</a:t>
          </a:r>
        </a:p>
      </dgm:t>
    </dgm:pt>
    <dgm:pt modelId="{FA6E63FE-4EEE-234C-A9D1-D155099371E4}" type="parTrans" cxnId="{D7B08971-FAEE-604C-B32C-743CAFFDDAE7}">
      <dgm:prSet/>
      <dgm:spPr/>
      <dgm:t>
        <a:bodyPr/>
        <a:lstStyle/>
        <a:p>
          <a:endParaRPr lang="en-US"/>
        </a:p>
      </dgm:t>
    </dgm:pt>
    <dgm:pt modelId="{1CEE025D-0A72-3B47-AD28-40D54C52B35E}" type="sibTrans" cxnId="{D7B08971-FAEE-604C-B32C-743CAFFDDAE7}">
      <dgm:prSet/>
      <dgm:spPr/>
      <dgm:t>
        <a:bodyPr/>
        <a:lstStyle/>
        <a:p>
          <a:endParaRPr lang="en-US"/>
        </a:p>
      </dgm:t>
    </dgm:pt>
    <dgm:pt modelId="{BA16E154-DEF2-A74D-A5A6-EC7C2A1B2985}">
      <dgm:prSet phldrT="[Text]"/>
      <dgm:spPr/>
      <dgm:t>
        <a:bodyPr/>
        <a:lstStyle/>
        <a:p>
          <a:r>
            <a:rPr lang="en-US" dirty="0"/>
            <a:t>Elected Officials</a:t>
          </a:r>
        </a:p>
      </dgm:t>
    </dgm:pt>
    <dgm:pt modelId="{346877BA-0B29-1246-B771-2238292EAD61}" type="parTrans" cxnId="{FC9F6693-0B2C-8B43-8FC2-85E63DCB64F1}">
      <dgm:prSet/>
      <dgm:spPr/>
      <dgm:t>
        <a:bodyPr/>
        <a:lstStyle/>
        <a:p>
          <a:endParaRPr lang="en-US"/>
        </a:p>
      </dgm:t>
    </dgm:pt>
    <dgm:pt modelId="{5FB6E16C-F3E3-5846-8DEE-69617683B876}" type="sibTrans" cxnId="{FC9F6693-0B2C-8B43-8FC2-85E63DCB64F1}">
      <dgm:prSet/>
      <dgm:spPr/>
      <dgm:t>
        <a:bodyPr/>
        <a:lstStyle/>
        <a:p>
          <a:endParaRPr lang="en-US"/>
        </a:p>
      </dgm:t>
    </dgm:pt>
    <dgm:pt modelId="{4423A3BF-2A57-FE48-AD4A-A0FA9DDF44F4}">
      <dgm:prSet phldrT="[Text]"/>
      <dgm:spPr/>
      <dgm:t>
        <a:bodyPr/>
        <a:lstStyle/>
        <a:p>
          <a:r>
            <a:rPr lang="en-US" dirty="0"/>
            <a:t>The Public</a:t>
          </a:r>
        </a:p>
      </dgm:t>
    </dgm:pt>
    <dgm:pt modelId="{FCE6F4DE-3F4F-134A-AF80-973D91894B92}" type="parTrans" cxnId="{B5E310BF-2398-B741-8E86-AA12841D9C4A}">
      <dgm:prSet/>
      <dgm:spPr/>
      <dgm:t>
        <a:bodyPr/>
        <a:lstStyle/>
        <a:p>
          <a:endParaRPr lang="en-US"/>
        </a:p>
      </dgm:t>
    </dgm:pt>
    <dgm:pt modelId="{54FB5A9F-4BB0-1B40-86C3-83A73A4998F6}" type="sibTrans" cxnId="{B5E310BF-2398-B741-8E86-AA12841D9C4A}">
      <dgm:prSet/>
      <dgm:spPr/>
      <dgm:t>
        <a:bodyPr/>
        <a:lstStyle/>
        <a:p>
          <a:endParaRPr lang="en-US"/>
        </a:p>
      </dgm:t>
    </dgm:pt>
    <dgm:pt modelId="{E279C7CC-3ECE-F440-920C-4AE770F0A3E2}">
      <dgm:prSet/>
      <dgm:spPr/>
      <dgm:t>
        <a:bodyPr/>
        <a:lstStyle/>
        <a:p>
          <a:r>
            <a:rPr lang="en-US" dirty="0"/>
            <a:t>Real Estate Developers</a:t>
          </a:r>
        </a:p>
      </dgm:t>
    </dgm:pt>
    <dgm:pt modelId="{805FCE58-D513-C744-86CF-071973F0F0A0}" type="parTrans" cxnId="{2276A766-648E-4F4E-8D78-5D605863F8EB}">
      <dgm:prSet/>
      <dgm:spPr/>
      <dgm:t>
        <a:bodyPr/>
        <a:lstStyle/>
        <a:p>
          <a:endParaRPr lang="en-US"/>
        </a:p>
      </dgm:t>
    </dgm:pt>
    <dgm:pt modelId="{64BAB6A1-5491-444E-B0E7-0409F46BF440}" type="sibTrans" cxnId="{2276A766-648E-4F4E-8D78-5D605863F8EB}">
      <dgm:prSet/>
      <dgm:spPr/>
      <dgm:t>
        <a:bodyPr/>
        <a:lstStyle/>
        <a:p>
          <a:endParaRPr lang="en-US"/>
        </a:p>
      </dgm:t>
    </dgm:pt>
    <dgm:pt modelId="{DED5B1ED-CBB3-FD4D-963A-4B1817B65FCF}" type="pres">
      <dgm:prSet presAssocID="{5B4ACC77-DDA6-544C-A11E-EB44C948EC59}" presName="composite" presStyleCnt="0">
        <dgm:presLayoutVars>
          <dgm:chMax val="1"/>
          <dgm:dir/>
          <dgm:resizeHandles val="exact"/>
        </dgm:presLayoutVars>
      </dgm:prSet>
      <dgm:spPr/>
    </dgm:pt>
    <dgm:pt modelId="{7AC7CE7A-8830-5446-8D2E-622E5245A8A2}" type="pres">
      <dgm:prSet presAssocID="{5B4ACC77-DDA6-544C-A11E-EB44C948EC59}" presName="radial" presStyleCnt="0">
        <dgm:presLayoutVars>
          <dgm:animLvl val="ctr"/>
        </dgm:presLayoutVars>
      </dgm:prSet>
      <dgm:spPr/>
    </dgm:pt>
    <dgm:pt modelId="{7C663141-D371-F14F-A721-CEDBE670B258}" type="pres">
      <dgm:prSet presAssocID="{8593F8FA-E4E7-4F49-8AC3-6197536CB285}" presName="centerShape" presStyleLbl="vennNode1" presStyleIdx="0" presStyleCnt="16" custScaleX="72050" custScaleY="71491"/>
      <dgm:spPr/>
    </dgm:pt>
    <dgm:pt modelId="{8C4078CC-6342-F347-AC34-1D35DDBE90B3}" type="pres">
      <dgm:prSet presAssocID="{AB4CBD01-6E2F-C845-AAF3-D3817772A0A9}" presName="node" presStyleLbl="vennNode1" presStyleIdx="1" presStyleCnt="16">
        <dgm:presLayoutVars>
          <dgm:bulletEnabled val="1"/>
        </dgm:presLayoutVars>
      </dgm:prSet>
      <dgm:spPr/>
    </dgm:pt>
    <dgm:pt modelId="{F07AE6A1-BE51-4748-90CF-7D44B231D2E0}" type="pres">
      <dgm:prSet presAssocID="{9BA85C93-60E4-D341-ADE1-338C9F53F487}" presName="node" presStyleLbl="vennNode1" presStyleIdx="2" presStyleCnt="16">
        <dgm:presLayoutVars>
          <dgm:bulletEnabled val="1"/>
        </dgm:presLayoutVars>
      </dgm:prSet>
      <dgm:spPr/>
    </dgm:pt>
    <dgm:pt modelId="{44B316CD-AB58-414B-948E-74D7891A8FEA}" type="pres">
      <dgm:prSet presAssocID="{337161BA-B54C-1444-8D66-5ECD6E161605}" presName="node" presStyleLbl="vennNode1" presStyleIdx="3" presStyleCnt="16">
        <dgm:presLayoutVars>
          <dgm:bulletEnabled val="1"/>
        </dgm:presLayoutVars>
      </dgm:prSet>
      <dgm:spPr/>
    </dgm:pt>
    <dgm:pt modelId="{B12FED50-96EB-DF42-9CBF-6526A3940DE9}" type="pres">
      <dgm:prSet presAssocID="{0C7DC0BE-FA57-F142-ADF9-3837EAE84CF5}" presName="node" presStyleLbl="vennNode1" presStyleIdx="4" presStyleCnt="16">
        <dgm:presLayoutVars>
          <dgm:bulletEnabled val="1"/>
        </dgm:presLayoutVars>
      </dgm:prSet>
      <dgm:spPr/>
    </dgm:pt>
    <dgm:pt modelId="{1EEA0F1E-99E2-FF4A-AB6C-93417E68CE73}" type="pres">
      <dgm:prSet presAssocID="{14D2C4D3-2284-A548-81CA-FCC38374A4E9}" presName="node" presStyleLbl="vennNode1" presStyleIdx="5" presStyleCnt="16">
        <dgm:presLayoutVars>
          <dgm:bulletEnabled val="1"/>
        </dgm:presLayoutVars>
      </dgm:prSet>
      <dgm:spPr/>
    </dgm:pt>
    <dgm:pt modelId="{B00DC627-28B5-E744-8E80-82702B60ED66}" type="pres">
      <dgm:prSet presAssocID="{1AE63C2C-A50E-2B43-AE9C-3FF43CC787AA}" presName="node" presStyleLbl="vennNode1" presStyleIdx="6" presStyleCnt="16">
        <dgm:presLayoutVars>
          <dgm:bulletEnabled val="1"/>
        </dgm:presLayoutVars>
      </dgm:prSet>
      <dgm:spPr/>
    </dgm:pt>
    <dgm:pt modelId="{FD241CDB-A290-1043-97A4-9202DD1D6261}" type="pres">
      <dgm:prSet presAssocID="{D3A6780E-8166-4F45-BBBD-4F728A0EDE3A}" presName="node" presStyleLbl="vennNode1" presStyleIdx="7" presStyleCnt="16">
        <dgm:presLayoutVars>
          <dgm:bulletEnabled val="1"/>
        </dgm:presLayoutVars>
      </dgm:prSet>
      <dgm:spPr/>
    </dgm:pt>
    <dgm:pt modelId="{216236A7-34B3-6741-AA2F-3A5DB7B5297F}" type="pres">
      <dgm:prSet presAssocID="{7F6D799F-C8E2-8740-B85F-57A100B58102}" presName="node" presStyleLbl="vennNode1" presStyleIdx="8" presStyleCnt="16">
        <dgm:presLayoutVars>
          <dgm:bulletEnabled val="1"/>
        </dgm:presLayoutVars>
      </dgm:prSet>
      <dgm:spPr/>
    </dgm:pt>
    <dgm:pt modelId="{7A38ED5D-693F-E545-9D15-529986DB68DA}" type="pres">
      <dgm:prSet presAssocID="{ADF88D96-A5A4-4149-8FDA-EA7DD41EDB7E}" presName="node" presStyleLbl="vennNode1" presStyleIdx="9" presStyleCnt="16">
        <dgm:presLayoutVars>
          <dgm:bulletEnabled val="1"/>
        </dgm:presLayoutVars>
      </dgm:prSet>
      <dgm:spPr/>
    </dgm:pt>
    <dgm:pt modelId="{142B9CBC-F6F3-C04E-8C85-C2362AEE1316}" type="pres">
      <dgm:prSet presAssocID="{82300238-83EE-214B-9261-BBC6A3F4BDF5}" presName="node" presStyleLbl="vennNode1" presStyleIdx="10" presStyleCnt="16">
        <dgm:presLayoutVars>
          <dgm:bulletEnabled val="1"/>
        </dgm:presLayoutVars>
      </dgm:prSet>
      <dgm:spPr/>
    </dgm:pt>
    <dgm:pt modelId="{9976606F-A87D-DF43-A6F0-1DC97AEC59AC}" type="pres">
      <dgm:prSet presAssocID="{4CF7DCD0-0567-AD4D-A816-42C6EE4F4530}" presName="node" presStyleLbl="vennNode1" presStyleIdx="11" presStyleCnt="16">
        <dgm:presLayoutVars>
          <dgm:bulletEnabled val="1"/>
        </dgm:presLayoutVars>
      </dgm:prSet>
      <dgm:spPr/>
    </dgm:pt>
    <dgm:pt modelId="{0CC9B157-5895-EF43-9E55-D6E1CB9AD489}" type="pres">
      <dgm:prSet presAssocID="{E279C7CC-3ECE-F440-920C-4AE770F0A3E2}" presName="node" presStyleLbl="vennNode1" presStyleIdx="12" presStyleCnt="16">
        <dgm:presLayoutVars>
          <dgm:bulletEnabled val="1"/>
        </dgm:presLayoutVars>
      </dgm:prSet>
      <dgm:spPr/>
    </dgm:pt>
    <dgm:pt modelId="{5C4F6B46-6157-4641-A282-C41A60161E73}" type="pres">
      <dgm:prSet presAssocID="{0C92E262-7089-B64C-BA28-94D7CEE2E66F}" presName="node" presStyleLbl="vennNode1" presStyleIdx="13" presStyleCnt="16">
        <dgm:presLayoutVars>
          <dgm:bulletEnabled val="1"/>
        </dgm:presLayoutVars>
      </dgm:prSet>
      <dgm:spPr/>
    </dgm:pt>
    <dgm:pt modelId="{3B880674-AAAD-E640-9DC3-F5A061E41530}" type="pres">
      <dgm:prSet presAssocID="{BA16E154-DEF2-A74D-A5A6-EC7C2A1B2985}" presName="node" presStyleLbl="vennNode1" presStyleIdx="14" presStyleCnt="16">
        <dgm:presLayoutVars>
          <dgm:bulletEnabled val="1"/>
        </dgm:presLayoutVars>
      </dgm:prSet>
      <dgm:spPr/>
    </dgm:pt>
    <dgm:pt modelId="{B6CBDC1A-2390-C744-AFBE-88F72A4FD302}" type="pres">
      <dgm:prSet presAssocID="{4423A3BF-2A57-FE48-AD4A-A0FA9DDF44F4}" presName="node" presStyleLbl="vennNode1" presStyleIdx="15" presStyleCnt="16">
        <dgm:presLayoutVars>
          <dgm:bulletEnabled val="1"/>
        </dgm:presLayoutVars>
      </dgm:prSet>
      <dgm:spPr/>
    </dgm:pt>
  </dgm:ptLst>
  <dgm:cxnLst>
    <dgm:cxn modelId="{1E88C502-9055-7E49-ACC3-2FE334A0B89E}" srcId="{8593F8FA-E4E7-4F49-8AC3-6197536CB285}" destId="{AB4CBD01-6E2F-C845-AAF3-D3817772A0A9}" srcOrd="0" destOrd="0" parTransId="{45D4FA11-E6B6-B94B-A654-66CE66C42321}" sibTransId="{5EECCB71-5D88-7547-B9DE-199F55035E13}"/>
    <dgm:cxn modelId="{09B90E0B-DB5C-3E4F-AF27-562FEEDC21BC}" type="presOf" srcId="{E279C7CC-3ECE-F440-920C-4AE770F0A3E2}" destId="{0CC9B157-5895-EF43-9E55-D6E1CB9AD489}" srcOrd="0" destOrd="0" presId="urn:microsoft.com/office/officeart/2005/8/layout/radial3"/>
    <dgm:cxn modelId="{170B2D15-E4CB-5A4C-86A1-590648125EAA}" type="presOf" srcId="{9BA85C93-60E4-D341-ADE1-338C9F53F487}" destId="{F07AE6A1-BE51-4748-90CF-7D44B231D2E0}" srcOrd="0" destOrd="0" presId="urn:microsoft.com/office/officeart/2005/8/layout/radial3"/>
    <dgm:cxn modelId="{3D1BA617-A63C-0149-B1F9-CA2E2F6FD16E}" srcId="{8593F8FA-E4E7-4F49-8AC3-6197536CB285}" destId="{82300238-83EE-214B-9261-BBC6A3F4BDF5}" srcOrd="9" destOrd="0" parTransId="{BA53A892-E9B0-1040-8525-C883909A6E78}" sibTransId="{474E3D8C-A49D-2945-B68D-E6C5715D1FEE}"/>
    <dgm:cxn modelId="{DB2D151C-EA75-1A4A-AB84-DE092C09FAB9}" type="presOf" srcId="{14D2C4D3-2284-A548-81CA-FCC38374A4E9}" destId="{1EEA0F1E-99E2-FF4A-AB6C-93417E68CE73}" srcOrd="0" destOrd="0" presId="urn:microsoft.com/office/officeart/2005/8/layout/radial3"/>
    <dgm:cxn modelId="{185BC21E-CE38-0847-A07D-4143DB50DB83}" type="presOf" srcId="{4423A3BF-2A57-FE48-AD4A-A0FA9DDF44F4}" destId="{B6CBDC1A-2390-C744-AFBE-88F72A4FD302}" srcOrd="0" destOrd="0" presId="urn:microsoft.com/office/officeart/2005/8/layout/radial3"/>
    <dgm:cxn modelId="{6814BD25-BBDB-FD44-A242-FFDA770364EE}" srcId="{8593F8FA-E4E7-4F49-8AC3-6197536CB285}" destId="{ADF88D96-A5A4-4149-8FDA-EA7DD41EDB7E}" srcOrd="8" destOrd="0" parTransId="{0CAF90C2-0CDC-3747-887F-F07BA4C478E2}" sibTransId="{A6DD112D-9B05-A341-9F8B-F923577B4EAE}"/>
    <dgm:cxn modelId="{BA3FD030-1E6E-A64F-9360-19B27CC911FF}" srcId="{8593F8FA-E4E7-4F49-8AC3-6197536CB285}" destId="{D3A6780E-8166-4F45-BBBD-4F728A0EDE3A}" srcOrd="6" destOrd="0" parTransId="{623819DF-F719-CB41-9AFC-C3F070B6CA08}" sibTransId="{9B18E3C6-225E-9C43-8AA0-C128A0258F1C}"/>
    <dgm:cxn modelId="{67F59036-05E5-9742-B1DE-08C7CD71EAD0}" srcId="{8593F8FA-E4E7-4F49-8AC3-6197536CB285}" destId="{0C7DC0BE-FA57-F142-ADF9-3837EAE84CF5}" srcOrd="3" destOrd="0" parTransId="{4C12539B-5B14-564B-A6F7-B7F3B4520318}" sibTransId="{4897E238-76F0-9B48-9586-54C67082F1B3}"/>
    <dgm:cxn modelId="{2AFA5343-1FAC-C144-994F-53F402894E08}" srcId="{5B4ACC77-DDA6-544C-A11E-EB44C948EC59}" destId="{8593F8FA-E4E7-4F49-8AC3-6197536CB285}" srcOrd="0" destOrd="0" parTransId="{D034F516-7B20-D04B-9602-139FE859422E}" sibTransId="{95E56C09-DBD5-174B-B013-BDAE5054C274}"/>
    <dgm:cxn modelId="{2276A766-648E-4F4E-8D78-5D605863F8EB}" srcId="{8593F8FA-E4E7-4F49-8AC3-6197536CB285}" destId="{E279C7CC-3ECE-F440-920C-4AE770F0A3E2}" srcOrd="11" destOrd="0" parTransId="{805FCE58-D513-C744-86CF-071973F0F0A0}" sibTransId="{64BAB6A1-5491-444E-B0E7-0409F46BF440}"/>
    <dgm:cxn modelId="{90990147-338A-064F-AF29-A5ECE0173277}" type="presOf" srcId="{7F6D799F-C8E2-8740-B85F-57A100B58102}" destId="{216236A7-34B3-6741-AA2F-3A5DB7B5297F}" srcOrd="0" destOrd="0" presId="urn:microsoft.com/office/officeart/2005/8/layout/radial3"/>
    <dgm:cxn modelId="{9ACAF248-CF49-7747-BA53-BBB1CC8D4551}" srcId="{8593F8FA-E4E7-4F49-8AC3-6197536CB285}" destId="{9BA85C93-60E4-D341-ADE1-338C9F53F487}" srcOrd="1" destOrd="0" parTransId="{72A0C681-CA6F-CB4A-AC75-363E5F8D0ABF}" sibTransId="{B7F167D7-2F23-D641-A2BE-DBE6BAD8C23F}"/>
    <dgm:cxn modelId="{69D6546D-A7D3-AB4B-9C25-F87901173527}" type="presOf" srcId="{4CF7DCD0-0567-AD4D-A816-42C6EE4F4530}" destId="{9976606F-A87D-DF43-A6F0-1DC97AEC59AC}" srcOrd="0" destOrd="0" presId="urn:microsoft.com/office/officeart/2005/8/layout/radial3"/>
    <dgm:cxn modelId="{D7B08971-FAEE-604C-B32C-743CAFFDDAE7}" srcId="{8593F8FA-E4E7-4F49-8AC3-6197536CB285}" destId="{0C92E262-7089-B64C-BA28-94D7CEE2E66F}" srcOrd="12" destOrd="0" parTransId="{FA6E63FE-4EEE-234C-A9D1-D155099371E4}" sibTransId="{1CEE025D-0A72-3B47-AD28-40D54C52B35E}"/>
    <dgm:cxn modelId="{D01D4772-45F7-8147-9001-B223EDCF88FC}" type="presOf" srcId="{5B4ACC77-DDA6-544C-A11E-EB44C948EC59}" destId="{DED5B1ED-CBB3-FD4D-963A-4B1817B65FCF}" srcOrd="0" destOrd="0" presId="urn:microsoft.com/office/officeart/2005/8/layout/radial3"/>
    <dgm:cxn modelId="{45CBA372-26E1-D44A-936E-F2F5E2FE533D}" srcId="{8593F8FA-E4E7-4F49-8AC3-6197536CB285}" destId="{14D2C4D3-2284-A548-81CA-FCC38374A4E9}" srcOrd="4" destOrd="0" parTransId="{142DA0D4-3DF9-A14C-989F-464C1A79D889}" sibTransId="{CFC0FB71-04E0-FB4A-9907-AAA49EF41692}"/>
    <dgm:cxn modelId="{9AA1BD59-6D5A-7948-84C0-20DECB251844}" type="presOf" srcId="{D3A6780E-8166-4F45-BBBD-4F728A0EDE3A}" destId="{FD241CDB-A290-1043-97A4-9202DD1D6261}" srcOrd="0" destOrd="0" presId="urn:microsoft.com/office/officeart/2005/8/layout/radial3"/>
    <dgm:cxn modelId="{A97C9780-5777-B140-BC8E-F717F6048D34}" srcId="{8593F8FA-E4E7-4F49-8AC3-6197536CB285}" destId="{7F6D799F-C8E2-8740-B85F-57A100B58102}" srcOrd="7" destOrd="0" parTransId="{CAB58365-D4F3-FF4F-8D14-A9BAA1727B57}" sibTransId="{4AE89436-FF47-3A49-AA24-8B353E3639E5}"/>
    <dgm:cxn modelId="{239F6181-F266-2840-B29C-E5D14CEA96B7}" type="presOf" srcId="{0C92E262-7089-B64C-BA28-94D7CEE2E66F}" destId="{5C4F6B46-6157-4641-A282-C41A60161E73}" srcOrd="0" destOrd="0" presId="urn:microsoft.com/office/officeart/2005/8/layout/radial3"/>
    <dgm:cxn modelId="{90D7D284-F632-3C49-B8A2-C264BB84E5F1}" srcId="{8593F8FA-E4E7-4F49-8AC3-6197536CB285}" destId="{337161BA-B54C-1444-8D66-5ECD6E161605}" srcOrd="2" destOrd="0" parTransId="{992F1CB5-C0BD-AB49-AD80-E8B6A8E78CE2}" sibTransId="{51032B99-8415-FC4B-AA44-7F18345CEED7}"/>
    <dgm:cxn modelId="{DED04E91-C0CC-B945-8476-262811C7A982}" srcId="{8593F8FA-E4E7-4F49-8AC3-6197536CB285}" destId="{4CF7DCD0-0567-AD4D-A816-42C6EE4F4530}" srcOrd="10" destOrd="0" parTransId="{83C981E1-3690-5D4F-909A-B2EBA7614B4B}" sibTransId="{7E631066-2C8E-B14D-BCDE-F929E367D436}"/>
    <dgm:cxn modelId="{FC9F6693-0B2C-8B43-8FC2-85E63DCB64F1}" srcId="{8593F8FA-E4E7-4F49-8AC3-6197536CB285}" destId="{BA16E154-DEF2-A74D-A5A6-EC7C2A1B2985}" srcOrd="13" destOrd="0" parTransId="{346877BA-0B29-1246-B771-2238292EAD61}" sibTransId="{5FB6E16C-F3E3-5846-8DEE-69617683B876}"/>
    <dgm:cxn modelId="{50440094-29C0-CF48-A5A8-2EFE0A3859F5}" type="presOf" srcId="{8593F8FA-E4E7-4F49-8AC3-6197536CB285}" destId="{7C663141-D371-F14F-A721-CEDBE670B258}" srcOrd="0" destOrd="0" presId="urn:microsoft.com/office/officeart/2005/8/layout/radial3"/>
    <dgm:cxn modelId="{2F277195-58E0-574F-BC20-E6FDEB5B81F5}" type="presOf" srcId="{AB4CBD01-6E2F-C845-AAF3-D3817772A0A9}" destId="{8C4078CC-6342-F347-AC34-1D35DDBE90B3}" srcOrd="0" destOrd="0" presId="urn:microsoft.com/office/officeart/2005/8/layout/radial3"/>
    <dgm:cxn modelId="{B20F379A-B203-7945-93E3-8925ECA21142}" type="presOf" srcId="{1AE63C2C-A50E-2B43-AE9C-3FF43CC787AA}" destId="{B00DC627-28B5-E744-8E80-82702B60ED66}" srcOrd="0" destOrd="0" presId="urn:microsoft.com/office/officeart/2005/8/layout/radial3"/>
    <dgm:cxn modelId="{5FD8B6AA-B87E-574F-BAB4-7FEF47C4B15A}" type="presOf" srcId="{82300238-83EE-214B-9261-BBC6A3F4BDF5}" destId="{142B9CBC-F6F3-C04E-8C85-C2362AEE1316}" srcOrd="0" destOrd="0" presId="urn:microsoft.com/office/officeart/2005/8/layout/radial3"/>
    <dgm:cxn modelId="{A24461B1-EC9E-0347-8CC1-999C6090D13F}" type="presOf" srcId="{0C7DC0BE-FA57-F142-ADF9-3837EAE84CF5}" destId="{B12FED50-96EB-DF42-9CBF-6526A3940DE9}" srcOrd="0" destOrd="0" presId="urn:microsoft.com/office/officeart/2005/8/layout/radial3"/>
    <dgm:cxn modelId="{A4164DB3-B436-284C-81D8-21C625FEA2B3}" type="presOf" srcId="{337161BA-B54C-1444-8D66-5ECD6E161605}" destId="{44B316CD-AB58-414B-948E-74D7891A8FEA}" srcOrd="0" destOrd="0" presId="urn:microsoft.com/office/officeart/2005/8/layout/radial3"/>
    <dgm:cxn modelId="{66AD5DBB-7911-E24F-828C-F049A20F7E25}" srcId="{8593F8FA-E4E7-4F49-8AC3-6197536CB285}" destId="{1AE63C2C-A50E-2B43-AE9C-3FF43CC787AA}" srcOrd="5" destOrd="0" parTransId="{585BB9B1-C101-BA42-A863-1C8D2F7FAB91}" sibTransId="{97603D54-C0C1-2D43-B75C-955E0AB7B67E}"/>
    <dgm:cxn modelId="{B5E310BF-2398-B741-8E86-AA12841D9C4A}" srcId="{8593F8FA-E4E7-4F49-8AC3-6197536CB285}" destId="{4423A3BF-2A57-FE48-AD4A-A0FA9DDF44F4}" srcOrd="14" destOrd="0" parTransId="{FCE6F4DE-3F4F-134A-AF80-973D91894B92}" sibTransId="{54FB5A9F-4BB0-1B40-86C3-83A73A4998F6}"/>
    <dgm:cxn modelId="{4B0084C0-97A8-0843-B979-DF53ED8655E9}" type="presOf" srcId="{ADF88D96-A5A4-4149-8FDA-EA7DD41EDB7E}" destId="{7A38ED5D-693F-E545-9D15-529986DB68DA}" srcOrd="0" destOrd="0" presId="urn:microsoft.com/office/officeart/2005/8/layout/radial3"/>
    <dgm:cxn modelId="{B45055C4-AAB1-A94B-BFB9-E737F8B814B6}" type="presOf" srcId="{BA16E154-DEF2-A74D-A5A6-EC7C2A1B2985}" destId="{3B880674-AAAD-E640-9DC3-F5A061E41530}" srcOrd="0" destOrd="0" presId="urn:microsoft.com/office/officeart/2005/8/layout/radial3"/>
    <dgm:cxn modelId="{80AA2626-C89B-D54E-9E2C-76083812264E}" type="presParOf" srcId="{DED5B1ED-CBB3-FD4D-963A-4B1817B65FCF}" destId="{7AC7CE7A-8830-5446-8D2E-622E5245A8A2}" srcOrd="0" destOrd="0" presId="urn:microsoft.com/office/officeart/2005/8/layout/radial3"/>
    <dgm:cxn modelId="{93838C7B-F715-7D4B-870D-196DBD34C5E1}" type="presParOf" srcId="{7AC7CE7A-8830-5446-8D2E-622E5245A8A2}" destId="{7C663141-D371-F14F-A721-CEDBE670B258}" srcOrd="0" destOrd="0" presId="urn:microsoft.com/office/officeart/2005/8/layout/radial3"/>
    <dgm:cxn modelId="{04A4741D-5DE6-5342-A01E-39F66C7800BD}" type="presParOf" srcId="{7AC7CE7A-8830-5446-8D2E-622E5245A8A2}" destId="{8C4078CC-6342-F347-AC34-1D35DDBE90B3}" srcOrd="1" destOrd="0" presId="urn:microsoft.com/office/officeart/2005/8/layout/radial3"/>
    <dgm:cxn modelId="{6EE14F30-5451-7044-AAF4-56D5C68EC183}" type="presParOf" srcId="{7AC7CE7A-8830-5446-8D2E-622E5245A8A2}" destId="{F07AE6A1-BE51-4748-90CF-7D44B231D2E0}" srcOrd="2" destOrd="0" presId="urn:microsoft.com/office/officeart/2005/8/layout/radial3"/>
    <dgm:cxn modelId="{A1690D73-1425-0A4A-A952-0F66CE5A5A46}" type="presParOf" srcId="{7AC7CE7A-8830-5446-8D2E-622E5245A8A2}" destId="{44B316CD-AB58-414B-948E-74D7891A8FEA}" srcOrd="3" destOrd="0" presId="urn:microsoft.com/office/officeart/2005/8/layout/radial3"/>
    <dgm:cxn modelId="{18CD3E98-9E62-FA4B-9098-E5BA3D03E15D}" type="presParOf" srcId="{7AC7CE7A-8830-5446-8D2E-622E5245A8A2}" destId="{B12FED50-96EB-DF42-9CBF-6526A3940DE9}" srcOrd="4" destOrd="0" presId="urn:microsoft.com/office/officeart/2005/8/layout/radial3"/>
    <dgm:cxn modelId="{9BD736CA-F061-904A-B1BF-41386ECA979B}" type="presParOf" srcId="{7AC7CE7A-8830-5446-8D2E-622E5245A8A2}" destId="{1EEA0F1E-99E2-FF4A-AB6C-93417E68CE73}" srcOrd="5" destOrd="0" presId="urn:microsoft.com/office/officeart/2005/8/layout/radial3"/>
    <dgm:cxn modelId="{47365D10-DC2E-7C4B-9B5C-0D7FD704FEA2}" type="presParOf" srcId="{7AC7CE7A-8830-5446-8D2E-622E5245A8A2}" destId="{B00DC627-28B5-E744-8E80-82702B60ED66}" srcOrd="6" destOrd="0" presId="urn:microsoft.com/office/officeart/2005/8/layout/radial3"/>
    <dgm:cxn modelId="{E4189CFA-0C70-9246-BA6D-927A35508397}" type="presParOf" srcId="{7AC7CE7A-8830-5446-8D2E-622E5245A8A2}" destId="{FD241CDB-A290-1043-97A4-9202DD1D6261}" srcOrd="7" destOrd="0" presId="urn:microsoft.com/office/officeart/2005/8/layout/radial3"/>
    <dgm:cxn modelId="{402448A0-1ED7-6F41-9DE1-BBE2AC85720B}" type="presParOf" srcId="{7AC7CE7A-8830-5446-8D2E-622E5245A8A2}" destId="{216236A7-34B3-6741-AA2F-3A5DB7B5297F}" srcOrd="8" destOrd="0" presId="urn:microsoft.com/office/officeart/2005/8/layout/radial3"/>
    <dgm:cxn modelId="{088F8303-E029-F444-B1EC-2A01023B5BDA}" type="presParOf" srcId="{7AC7CE7A-8830-5446-8D2E-622E5245A8A2}" destId="{7A38ED5D-693F-E545-9D15-529986DB68DA}" srcOrd="9" destOrd="0" presId="urn:microsoft.com/office/officeart/2005/8/layout/radial3"/>
    <dgm:cxn modelId="{5791EB1D-289E-8142-99D6-B874CAD0D8EA}" type="presParOf" srcId="{7AC7CE7A-8830-5446-8D2E-622E5245A8A2}" destId="{142B9CBC-F6F3-C04E-8C85-C2362AEE1316}" srcOrd="10" destOrd="0" presId="urn:microsoft.com/office/officeart/2005/8/layout/radial3"/>
    <dgm:cxn modelId="{9361F3BF-AC50-D44A-9CD9-AC571437A743}" type="presParOf" srcId="{7AC7CE7A-8830-5446-8D2E-622E5245A8A2}" destId="{9976606F-A87D-DF43-A6F0-1DC97AEC59AC}" srcOrd="11" destOrd="0" presId="urn:microsoft.com/office/officeart/2005/8/layout/radial3"/>
    <dgm:cxn modelId="{AAC459C8-F213-4B4E-A5F1-DBB3066B4A07}" type="presParOf" srcId="{7AC7CE7A-8830-5446-8D2E-622E5245A8A2}" destId="{0CC9B157-5895-EF43-9E55-D6E1CB9AD489}" srcOrd="12" destOrd="0" presId="urn:microsoft.com/office/officeart/2005/8/layout/radial3"/>
    <dgm:cxn modelId="{6AD6AB89-05F2-B24A-9B72-0CB6075F879D}" type="presParOf" srcId="{7AC7CE7A-8830-5446-8D2E-622E5245A8A2}" destId="{5C4F6B46-6157-4641-A282-C41A60161E73}" srcOrd="13" destOrd="0" presId="urn:microsoft.com/office/officeart/2005/8/layout/radial3"/>
    <dgm:cxn modelId="{B7E0AAFC-8FC7-7B42-AF6B-3F11B05E0398}" type="presParOf" srcId="{7AC7CE7A-8830-5446-8D2E-622E5245A8A2}" destId="{3B880674-AAAD-E640-9DC3-F5A061E41530}" srcOrd="14" destOrd="0" presId="urn:microsoft.com/office/officeart/2005/8/layout/radial3"/>
    <dgm:cxn modelId="{17440E4F-74C1-7746-9433-39ABEBAED954}" type="presParOf" srcId="{7AC7CE7A-8830-5446-8D2E-622E5245A8A2}" destId="{B6CBDC1A-2390-C744-AFBE-88F72A4FD302}" srcOrd="15"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EF5DE57-8741-4878-83F4-81D1E43276FF}"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739E9DD7-10A8-41B3-8966-FC1D739B10B8}">
      <dgm:prSet/>
      <dgm:spPr/>
      <dgm:t>
        <a:bodyPr/>
        <a:lstStyle/>
        <a:p>
          <a:r>
            <a:rPr lang="en-US"/>
            <a:t>15 credit hours</a:t>
          </a:r>
        </a:p>
      </dgm:t>
    </dgm:pt>
    <dgm:pt modelId="{959A36E9-BE10-46A3-871F-884CE6B4C9BA}" type="parTrans" cxnId="{F1604246-344A-439D-9FBB-59DC355A4353}">
      <dgm:prSet/>
      <dgm:spPr/>
      <dgm:t>
        <a:bodyPr/>
        <a:lstStyle/>
        <a:p>
          <a:endParaRPr lang="en-US"/>
        </a:p>
      </dgm:t>
    </dgm:pt>
    <dgm:pt modelId="{63AAE6CA-0E41-441E-B529-AFE6F02E6C19}" type="sibTrans" cxnId="{F1604246-344A-439D-9FBB-59DC355A4353}">
      <dgm:prSet/>
      <dgm:spPr/>
      <dgm:t>
        <a:bodyPr/>
        <a:lstStyle/>
        <a:p>
          <a:endParaRPr lang="en-US"/>
        </a:p>
      </dgm:t>
    </dgm:pt>
    <dgm:pt modelId="{A8ADF633-C539-4811-A08C-20389BC3B356}">
      <dgm:prSet/>
      <dgm:spPr/>
      <dgm:t>
        <a:bodyPr/>
        <a:lstStyle/>
        <a:p>
          <a:r>
            <a:rPr lang="en-US"/>
            <a:t>2 core classes:</a:t>
          </a:r>
        </a:p>
      </dgm:t>
    </dgm:pt>
    <dgm:pt modelId="{7EF9E75B-34D5-4668-A409-43D7D1AF56DC}" type="parTrans" cxnId="{CCBE8896-DE39-41BD-BB03-ECA012F9A920}">
      <dgm:prSet/>
      <dgm:spPr/>
      <dgm:t>
        <a:bodyPr/>
        <a:lstStyle/>
        <a:p>
          <a:endParaRPr lang="en-US"/>
        </a:p>
      </dgm:t>
    </dgm:pt>
    <dgm:pt modelId="{2F97AB9A-AFDB-493C-A4F5-51BE0D98589C}" type="sibTrans" cxnId="{CCBE8896-DE39-41BD-BB03-ECA012F9A920}">
      <dgm:prSet/>
      <dgm:spPr/>
      <dgm:t>
        <a:bodyPr/>
        <a:lstStyle/>
        <a:p>
          <a:endParaRPr lang="en-US"/>
        </a:p>
      </dgm:t>
    </dgm:pt>
    <dgm:pt modelId="{E948F276-786B-497B-963B-DFB51AB1A2BB}">
      <dgm:prSet/>
      <dgm:spPr/>
      <dgm:t>
        <a:bodyPr/>
        <a:lstStyle/>
        <a:p>
          <a:r>
            <a:rPr lang="en-US" dirty="0"/>
            <a:t>URP 4000 &amp; URP 3001</a:t>
          </a:r>
        </a:p>
      </dgm:t>
    </dgm:pt>
    <dgm:pt modelId="{F8C0C5C0-C1A4-49B6-88F3-DFFD79378C9A}" type="parTrans" cxnId="{D6C68489-D07A-47AA-98CF-06614AE59732}">
      <dgm:prSet/>
      <dgm:spPr/>
      <dgm:t>
        <a:bodyPr/>
        <a:lstStyle/>
        <a:p>
          <a:endParaRPr lang="en-US"/>
        </a:p>
      </dgm:t>
    </dgm:pt>
    <dgm:pt modelId="{6CA366E4-C962-44DC-A3BC-027095ED2CFB}" type="sibTrans" cxnId="{D6C68489-D07A-47AA-98CF-06614AE59732}">
      <dgm:prSet/>
      <dgm:spPr/>
      <dgm:t>
        <a:bodyPr/>
        <a:lstStyle/>
        <a:p>
          <a:endParaRPr lang="en-US"/>
        </a:p>
      </dgm:t>
    </dgm:pt>
    <dgm:pt modelId="{60AFA34B-81D1-4A97-935F-BBA4C7E25FA0}">
      <dgm:prSet/>
      <dgm:spPr/>
      <dgm:t>
        <a:bodyPr/>
        <a:lstStyle/>
        <a:p>
          <a:r>
            <a:rPr lang="en-US"/>
            <a:t>3 elective classes</a:t>
          </a:r>
        </a:p>
      </dgm:t>
    </dgm:pt>
    <dgm:pt modelId="{B450ED12-D119-4CB2-96C0-65F16404B151}" type="parTrans" cxnId="{4F635C0F-0D40-4CF6-A25F-73D90C023FCE}">
      <dgm:prSet/>
      <dgm:spPr/>
      <dgm:t>
        <a:bodyPr/>
        <a:lstStyle/>
        <a:p>
          <a:endParaRPr lang="en-US"/>
        </a:p>
      </dgm:t>
    </dgm:pt>
    <dgm:pt modelId="{C9B9C62D-EFF6-48B4-AA47-3B87551CB9E3}" type="sibTrans" cxnId="{4F635C0F-0D40-4CF6-A25F-73D90C023FCE}">
      <dgm:prSet/>
      <dgm:spPr/>
      <dgm:t>
        <a:bodyPr/>
        <a:lstStyle/>
        <a:p>
          <a:endParaRPr lang="en-US"/>
        </a:p>
      </dgm:t>
    </dgm:pt>
    <dgm:pt modelId="{0E2B687C-B344-40E7-B02D-532A738D126E}" type="pres">
      <dgm:prSet presAssocID="{CEF5DE57-8741-4878-83F4-81D1E43276FF}" presName="root" presStyleCnt="0">
        <dgm:presLayoutVars>
          <dgm:dir/>
          <dgm:resizeHandles val="exact"/>
        </dgm:presLayoutVars>
      </dgm:prSet>
      <dgm:spPr/>
    </dgm:pt>
    <dgm:pt modelId="{E48438BB-3AD4-4553-BBB0-B64EEB864D72}" type="pres">
      <dgm:prSet presAssocID="{739E9DD7-10A8-41B3-8966-FC1D739B10B8}" presName="compNode" presStyleCnt="0"/>
      <dgm:spPr/>
    </dgm:pt>
    <dgm:pt modelId="{F0F94489-9B7F-4449-935D-A1EA4302A400}" type="pres">
      <dgm:prSet presAssocID="{739E9DD7-10A8-41B3-8966-FC1D739B10B8}" presName="bgRect" presStyleLbl="bgShp" presStyleIdx="0" presStyleCnt="3"/>
      <dgm:spPr/>
    </dgm:pt>
    <dgm:pt modelId="{CF007CA0-E945-44A4-AE3A-2EA1D3A627E3}" type="pres">
      <dgm:prSet presAssocID="{739E9DD7-10A8-41B3-8966-FC1D739B10B8}"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topwatch"/>
        </a:ext>
      </dgm:extLst>
    </dgm:pt>
    <dgm:pt modelId="{B606E5CA-01E2-4C7D-B95D-7CB62A2FD5C8}" type="pres">
      <dgm:prSet presAssocID="{739E9DD7-10A8-41B3-8966-FC1D739B10B8}" presName="spaceRect" presStyleCnt="0"/>
      <dgm:spPr/>
    </dgm:pt>
    <dgm:pt modelId="{34070602-673C-495C-A6E8-83095395B23F}" type="pres">
      <dgm:prSet presAssocID="{739E9DD7-10A8-41B3-8966-FC1D739B10B8}" presName="parTx" presStyleLbl="revTx" presStyleIdx="0" presStyleCnt="4">
        <dgm:presLayoutVars>
          <dgm:chMax val="0"/>
          <dgm:chPref val="0"/>
        </dgm:presLayoutVars>
      </dgm:prSet>
      <dgm:spPr/>
    </dgm:pt>
    <dgm:pt modelId="{74638206-52A7-47B4-82A2-DBFCD5C888E7}" type="pres">
      <dgm:prSet presAssocID="{63AAE6CA-0E41-441E-B529-AFE6F02E6C19}" presName="sibTrans" presStyleCnt="0"/>
      <dgm:spPr/>
    </dgm:pt>
    <dgm:pt modelId="{D131E602-A551-4EAA-B3AF-5E2AF3FF8FA9}" type="pres">
      <dgm:prSet presAssocID="{A8ADF633-C539-4811-A08C-20389BC3B356}" presName="compNode" presStyleCnt="0"/>
      <dgm:spPr/>
    </dgm:pt>
    <dgm:pt modelId="{964902A3-E5E6-41A8-A397-F926B7EB6490}" type="pres">
      <dgm:prSet presAssocID="{A8ADF633-C539-4811-A08C-20389BC3B356}" presName="bgRect" presStyleLbl="bgShp" presStyleIdx="1" presStyleCnt="3"/>
      <dgm:spPr/>
    </dgm:pt>
    <dgm:pt modelId="{FBDFB27F-E705-4F0A-84DE-1C9A1049D556}" type="pres">
      <dgm:prSet presAssocID="{A8ADF633-C539-4811-A08C-20389BC3B356}"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ooks"/>
        </a:ext>
      </dgm:extLst>
    </dgm:pt>
    <dgm:pt modelId="{3B9521F7-B865-45D2-B89F-DB836F172CC4}" type="pres">
      <dgm:prSet presAssocID="{A8ADF633-C539-4811-A08C-20389BC3B356}" presName="spaceRect" presStyleCnt="0"/>
      <dgm:spPr/>
    </dgm:pt>
    <dgm:pt modelId="{EF1E4AE4-5889-4A1C-914D-09A7B6686EE6}" type="pres">
      <dgm:prSet presAssocID="{A8ADF633-C539-4811-A08C-20389BC3B356}" presName="parTx" presStyleLbl="revTx" presStyleIdx="1" presStyleCnt="4">
        <dgm:presLayoutVars>
          <dgm:chMax val="0"/>
          <dgm:chPref val="0"/>
        </dgm:presLayoutVars>
      </dgm:prSet>
      <dgm:spPr/>
    </dgm:pt>
    <dgm:pt modelId="{16046380-09FF-4B83-98A1-B1DB52066196}" type="pres">
      <dgm:prSet presAssocID="{A8ADF633-C539-4811-A08C-20389BC3B356}" presName="desTx" presStyleLbl="revTx" presStyleIdx="2" presStyleCnt="4" custScaleX="184023" custLinFactNeighborX="-14118" custLinFactNeighborY="917">
        <dgm:presLayoutVars/>
      </dgm:prSet>
      <dgm:spPr/>
    </dgm:pt>
    <dgm:pt modelId="{233324E6-9600-434B-A68C-E677EB948BDF}" type="pres">
      <dgm:prSet presAssocID="{2F97AB9A-AFDB-493C-A4F5-51BE0D98589C}" presName="sibTrans" presStyleCnt="0"/>
      <dgm:spPr/>
    </dgm:pt>
    <dgm:pt modelId="{6983DC46-4BE3-4E3C-A509-9E737A233F09}" type="pres">
      <dgm:prSet presAssocID="{60AFA34B-81D1-4A97-935F-BBA4C7E25FA0}" presName="compNode" presStyleCnt="0"/>
      <dgm:spPr/>
    </dgm:pt>
    <dgm:pt modelId="{133FC3D5-E23F-40F6-B000-C25518DF134F}" type="pres">
      <dgm:prSet presAssocID="{60AFA34B-81D1-4A97-935F-BBA4C7E25FA0}" presName="bgRect" presStyleLbl="bgShp" presStyleIdx="2" presStyleCnt="3"/>
      <dgm:spPr/>
    </dgm:pt>
    <dgm:pt modelId="{3382FC77-DEC8-4E25-9388-95E2B954D170}" type="pres">
      <dgm:prSet presAssocID="{60AFA34B-81D1-4A97-935F-BBA4C7E25FA0}"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Lst>
          </a:blip>
          <a:srcRect/>
          <a:stretch>
            <a:fillRect l="-12000" r="-12000"/>
          </a:stretch>
        </a:blipFill>
        <a:ln>
          <a:noFill/>
        </a:ln>
      </dgm:spPr>
    </dgm:pt>
    <dgm:pt modelId="{10B61121-5BC7-4F2F-B0EF-5D2ADED98069}" type="pres">
      <dgm:prSet presAssocID="{60AFA34B-81D1-4A97-935F-BBA4C7E25FA0}" presName="spaceRect" presStyleCnt="0"/>
      <dgm:spPr/>
    </dgm:pt>
    <dgm:pt modelId="{6C4E0526-FED2-4F8D-8AAD-3DDE0C041663}" type="pres">
      <dgm:prSet presAssocID="{60AFA34B-81D1-4A97-935F-BBA4C7E25FA0}" presName="parTx" presStyleLbl="revTx" presStyleIdx="3" presStyleCnt="4">
        <dgm:presLayoutVars>
          <dgm:chMax val="0"/>
          <dgm:chPref val="0"/>
        </dgm:presLayoutVars>
      </dgm:prSet>
      <dgm:spPr/>
    </dgm:pt>
  </dgm:ptLst>
  <dgm:cxnLst>
    <dgm:cxn modelId="{4F635C0F-0D40-4CF6-A25F-73D90C023FCE}" srcId="{CEF5DE57-8741-4878-83F4-81D1E43276FF}" destId="{60AFA34B-81D1-4A97-935F-BBA4C7E25FA0}" srcOrd="2" destOrd="0" parTransId="{B450ED12-D119-4CB2-96C0-65F16404B151}" sibTransId="{C9B9C62D-EFF6-48B4-AA47-3B87551CB9E3}"/>
    <dgm:cxn modelId="{2B917928-0574-4744-9CED-56110F3C9017}" type="presOf" srcId="{739E9DD7-10A8-41B3-8966-FC1D739B10B8}" destId="{34070602-673C-495C-A6E8-83095395B23F}" srcOrd="0" destOrd="0" presId="urn:microsoft.com/office/officeart/2018/2/layout/IconVerticalSolidList"/>
    <dgm:cxn modelId="{71FEC52B-1233-49C0-BD52-D4CC513E4CF1}" type="presOf" srcId="{60AFA34B-81D1-4A97-935F-BBA4C7E25FA0}" destId="{6C4E0526-FED2-4F8D-8AAD-3DDE0C041663}" srcOrd="0" destOrd="0" presId="urn:microsoft.com/office/officeart/2018/2/layout/IconVerticalSolidList"/>
    <dgm:cxn modelId="{F1604246-344A-439D-9FBB-59DC355A4353}" srcId="{CEF5DE57-8741-4878-83F4-81D1E43276FF}" destId="{739E9DD7-10A8-41B3-8966-FC1D739B10B8}" srcOrd="0" destOrd="0" parTransId="{959A36E9-BE10-46A3-871F-884CE6B4C9BA}" sibTransId="{63AAE6CA-0E41-441E-B529-AFE6F02E6C19}"/>
    <dgm:cxn modelId="{D6C68489-D07A-47AA-98CF-06614AE59732}" srcId="{A8ADF633-C539-4811-A08C-20389BC3B356}" destId="{E948F276-786B-497B-963B-DFB51AB1A2BB}" srcOrd="0" destOrd="0" parTransId="{F8C0C5C0-C1A4-49B6-88F3-DFFD79378C9A}" sibTransId="{6CA366E4-C962-44DC-A3BC-027095ED2CFB}"/>
    <dgm:cxn modelId="{CCBE8896-DE39-41BD-BB03-ECA012F9A920}" srcId="{CEF5DE57-8741-4878-83F4-81D1E43276FF}" destId="{A8ADF633-C539-4811-A08C-20389BC3B356}" srcOrd="1" destOrd="0" parTransId="{7EF9E75B-34D5-4668-A409-43D7D1AF56DC}" sibTransId="{2F97AB9A-AFDB-493C-A4F5-51BE0D98589C}"/>
    <dgm:cxn modelId="{18E378A2-157C-428C-B3BB-30D8DFF4C8A5}" type="presOf" srcId="{CEF5DE57-8741-4878-83F4-81D1E43276FF}" destId="{0E2B687C-B344-40E7-B02D-532A738D126E}" srcOrd="0" destOrd="0" presId="urn:microsoft.com/office/officeart/2018/2/layout/IconVerticalSolidList"/>
    <dgm:cxn modelId="{809F88AB-EC16-48F9-9810-DB9C2DF21FB2}" type="presOf" srcId="{E948F276-786B-497B-963B-DFB51AB1A2BB}" destId="{16046380-09FF-4B83-98A1-B1DB52066196}" srcOrd="0" destOrd="0" presId="urn:microsoft.com/office/officeart/2018/2/layout/IconVerticalSolidList"/>
    <dgm:cxn modelId="{810664D1-3C1A-4A00-B836-DBD96F1710E2}" type="presOf" srcId="{A8ADF633-C539-4811-A08C-20389BC3B356}" destId="{EF1E4AE4-5889-4A1C-914D-09A7B6686EE6}" srcOrd="0" destOrd="0" presId="urn:microsoft.com/office/officeart/2018/2/layout/IconVerticalSolidList"/>
    <dgm:cxn modelId="{9AC10FD5-C601-46B3-8A95-2FAFBBD94955}" type="presParOf" srcId="{0E2B687C-B344-40E7-B02D-532A738D126E}" destId="{E48438BB-3AD4-4553-BBB0-B64EEB864D72}" srcOrd="0" destOrd="0" presId="urn:microsoft.com/office/officeart/2018/2/layout/IconVerticalSolidList"/>
    <dgm:cxn modelId="{0698B473-7123-47B3-A58B-8CACC7803AF6}" type="presParOf" srcId="{E48438BB-3AD4-4553-BBB0-B64EEB864D72}" destId="{F0F94489-9B7F-4449-935D-A1EA4302A400}" srcOrd="0" destOrd="0" presId="urn:microsoft.com/office/officeart/2018/2/layout/IconVerticalSolidList"/>
    <dgm:cxn modelId="{13BC8A1C-6945-4881-9D8D-2462C63E7A74}" type="presParOf" srcId="{E48438BB-3AD4-4553-BBB0-B64EEB864D72}" destId="{CF007CA0-E945-44A4-AE3A-2EA1D3A627E3}" srcOrd="1" destOrd="0" presId="urn:microsoft.com/office/officeart/2018/2/layout/IconVerticalSolidList"/>
    <dgm:cxn modelId="{71298F48-9A61-4199-9892-112E75DEB148}" type="presParOf" srcId="{E48438BB-3AD4-4553-BBB0-B64EEB864D72}" destId="{B606E5CA-01E2-4C7D-B95D-7CB62A2FD5C8}" srcOrd="2" destOrd="0" presId="urn:microsoft.com/office/officeart/2018/2/layout/IconVerticalSolidList"/>
    <dgm:cxn modelId="{737996C8-2844-4A4F-9352-B8B9B4B573CD}" type="presParOf" srcId="{E48438BB-3AD4-4553-BBB0-B64EEB864D72}" destId="{34070602-673C-495C-A6E8-83095395B23F}" srcOrd="3" destOrd="0" presId="urn:microsoft.com/office/officeart/2018/2/layout/IconVerticalSolidList"/>
    <dgm:cxn modelId="{CF720166-CC8B-47D2-99B6-9531DE47B7FF}" type="presParOf" srcId="{0E2B687C-B344-40E7-B02D-532A738D126E}" destId="{74638206-52A7-47B4-82A2-DBFCD5C888E7}" srcOrd="1" destOrd="0" presId="urn:microsoft.com/office/officeart/2018/2/layout/IconVerticalSolidList"/>
    <dgm:cxn modelId="{55DA22CF-8B71-434F-88FB-36455A70865E}" type="presParOf" srcId="{0E2B687C-B344-40E7-B02D-532A738D126E}" destId="{D131E602-A551-4EAA-B3AF-5E2AF3FF8FA9}" srcOrd="2" destOrd="0" presId="urn:microsoft.com/office/officeart/2018/2/layout/IconVerticalSolidList"/>
    <dgm:cxn modelId="{09EE5AC8-5A91-411E-A3B8-8D7BB6BBA0A0}" type="presParOf" srcId="{D131E602-A551-4EAA-B3AF-5E2AF3FF8FA9}" destId="{964902A3-E5E6-41A8-A397-F926B7EB6490}" srcOrd="0" destOrd="0" presId="urn:microsoft.com/office/officeart/2018/2/layout/IconVerticalSolidList"/>
    <dgm:cxn modelId="{B75A7840-08D1-411C-914C-A7A0E012FE37}" type="presParOf" srcId="{D131E602-A551-4EAA-B3AF-5E2AF3FF8FA9}" destId="{FBDFB27F-E705-4F0A-84DE-1C9A1049D556}" srcOrd="1" destOrd="0" presId="urn:microsoft.com/office/officeart/2018/2/layout/IconVerticalSolidList"/>
    <dgm:cxn modelId="{73B89979-7A0D-47EF-AE0C-858DF511312B}" type="presParOf" srcId="{D131E602-A551-4EAA-B3AF-5E2AF3FF8FA9}" destId="{3B9521F7-B865-45D2-B89F-DB836F172CC4}" srcOrd="2" destOrd="0" presId="urn:microsoft.com/office/officeart/2018/2/layout/IconVerticalSolidList"/>
    <dgm:cxn modelId="{D0EB5F91-AFE6-4645-8FA8-2AD765BEDF9A}" type="presParOf" srcId="{D131E602-A551-4EAA-B3AF-5E2AF3FF8FA9}" destId="{EF1E4AE4-5889-4A1C-914D-09A7B6686EE6}" srcOrd="3" destOrd="0" presId="urn:microsoft.com/office/officeart/2018/2/layout/IconVerticalSolidList"/>
    <dgm:cxn modelId="{F4324B8B-C77E-4370-864E-35C18861B28D}" type="presParOf" srcId="{D131E602-A551-4EAA-B3AF-5E2AF3FF8FA9}" destId="{16046380-09FF-4B83-98A1-B1DB52066196}" srcOrd="4" destOrd="0" presId="urn:microsoft.com/office/officeart/2018/2/layout/IconVerticalSolidList"/>
    <dgm:cxn modelId="{BA71A2E1-BD1E-4E26-A00A-54B28BCCDCB6}" type="presParOf" srcId="{0E2B687C-B344-40E7-B02D-532A738D126E}" destId="{233324E6-9600-434B-A68C-E677EB948BDF}" srcOrd="3" destOrd="0" presId="urn:microsoft.com/office/officeart/2018/2/layout/IconVerticalSolidList"/>
    <dgm:cxn modelId="{8E147993-75FC-4571-9472-942DFE6F1C26}" type="presParOf" srcId="{0E2B687C-B344-40E7-B02D-532A738D126E}" destId="{6983DC46-4BE3-4E3C-A509-9E737A233F09}" srcOrd="4" destOrd="0" presId="urn:microsoft.com/office/officeart/2018/2/layout/IconVerticalSolidList"/>
    <dgm:cxn modelId="{1FD22931-BB05-4447-8E8B-7FA15132F10E}" type="presParOf" srcId="{6983DC46-4BE3-4E3C-A509-9E737A233F09}" destId="{133FC3D5-E23F-40F6-B000-C25518DF134F}" srcOrd="0" destOrd="0" presId="urn:microsoft.com/office/officeart/2018/2/layout/IconVerticalSolidList"/>
    <dgm:cxn modelId="{54DBC4FF-6DF6-4731-9227-D3584860BEB1}" type="presParOf" srcId="{6983DC46-4BE3-4E3C-A509-9E737A233F09}" destId="{3382FC77-DEC8-4E25-9388-95E2B954D170}" srcOrd="1" destOrd="0" presId="urn:microsoft.com/office/officeart/2018/2/layout/IconVerticalSolidList"/>
    <dgm:cxn modelId="{BE2E94D1-D698-4CF6-8FCE-176E4A8789C7}" type="presParOf" srcId="{6983DC46-4BE3-4E3C-A509-9E737A233F09}" destId="{10B61121-5BC7-4F2F-B0EF-5D2ADED98069}" srcOrd="2" destOrd="0" presId="urn:microsoft.com/office/officeart/2018/2/layout/IconVerticalSolidList"/>
    <dgm:cxn modelId="{E9210F22-7C4F-4419-AFB7-F0B572155CEF}" type="presParOf" srcId="{6983DC46-4BE3-4E3C-A509-9E737A233F09}" destId="{6C4E0526-FED2-4F8D-8AAD-3DDE0C041663}"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EF5DE57-8741-4878-83F4-81D1E43276FF}" type="doc">
      <dgm:prSet loTypeId="urn:microsoft.com/office/officeart/2018/2/layout/IconLabelList" loCatId="icon" qsTypeId="urn:microsoft.com/office/officeart/2005/8/quickstyle/simple1" qsCatId="simple" csTypeId="urn:microsoft.com/office/officeart/2018/5/colors/Iconchunking_neutralbg_accent1_2" csCatId="accent1" phldr="1"/>
      <dgm:spPr/>
      <dgm:t>
        <a:bodyPr/>
        <a:lstStyle/>
        <a:p>
          <a:endParaRPr lang="en-US"/>
        </a:p>
      </dgm:t>
    </dgm:pt>
    <dgm:pt modelId="{739E9DD7-10A8-41B3-8966-FC1D739B10B8}">
      <dgm:prSet/>
      <dgm:spPr/>
      <dgm:t>
        <a:bodyPr/>
        <a:lstStyle/>
        <a:p>
          <a:pPr>
            <a:lnSpc>
              <a:spcPct val="100000"/>
            </a:lnSpc>
          </a:pPr>
          <a:r>
            <a:rPr lang="en-US"/>
            <a:t>Fall 2026</a:t>
          </a:r>
        </a:p>
      </dgm:t>
    </dgm:pt>
    <dgm:pt modelId="{959A36E9-BE10-46A3-871F-884CE6B4C9BA}" type="parTrans" cxnId="{F1604246-344A-439D-9FBB-59DC355A4353}">
      <dgm:prSet/>
      <dgm:spPr/>
      <dgm:t>
        <a:bodyPr/>
        <a:lstStyle/>
        <a:p>
          <a:endParaRPr lang="en-US"/>
        </a:p>
      </dgm:t>
    </dgm:pt>
    <dgm:pt modelId="{63AAE6CA-0E41-441E-B529-AFE6F02E6C19}" type="sibTrans" cxnId="{F1604246-344A-439D-9FBB-59DC355A4353}">
      <dgm:prSet/>
      <dgm:spPr/>
      <dgm:t>
        <a:bodyPr/>
        <a:lstStyle/>
        <a:p>
          <a:endParaRPr lang="en-US"/>
        </a:p>
      </dgm:t>
    </dgm:pt>
    <dgm:pt modelId="{A8ADF633-C539-4811-A08C-20389BC3B356}">
      <dgm:prSet/>
      <dgm:spPr/>
      <dgm:t>
        <a:bodyPr/>
        <a:lstStyle/>
        <a:p>
          <a:pPr>
            <a:lnSpc>
              <a:spcPct val="100000"/>
            </a:lnSpc>
          </a:pPr>
          <a:r>
            <a:rPr lang="en-US" dirty="0"/>
            <a:t>Planning, Spatial Analytics, &amp; Urban Analytics</a:t>
          </a:r>
        </a:p>
      </dgm:t>
    </dgm:pt>
    <dgm:pt modelId="{7EF9E75B-34D5-4668-A409-43D7D1AF56DC}" type="parTrans" cxnId="{CCBE8896-DE39-41BD-BB03-ECA012F9A920}">
      <dgm:prSet/>
      <dgm:spPr/>
      <dgm:t>
        <a:bodyPr/>
        <a:lstStyle/>
        <a:p>
          <a:endParaRPr lang="en-US"/>
        </a:p>
      </dgm:t>
    </dgm:pt>
    <dgm:pt modelId="{2F97AB9A-AFDB-493C-A4F5-51BE0D98589C}" type="sibTrans" cxnId="{CCBE8896-DE39-41BD-BB03-ECA012F9A920}">
      <dgm:prSet/>
      <dgm:spPr/>
      <dgm:t>
        <a:bodyPr/>
        <a:lstStyle/>
        <a:p>
          <a:endParaRPr lang="en-US"/>
        </a:p>
      </dgm:t>
    </dgm:pt>
    <dgm:pt modelId="{60AFA34B-81D1-4A97-935F-BBA4C7E25FA0}">
      <dgm:prSet/>
      <dgm:spPr/>
      <dgm:t>
        <a:bodyPr/>
        <a:lstStyle/>
        <a:p>
          <a:pPr>
            <a:lnSpc>
              <a:spcPct val="100000"/>
            </a:lnSpc>
          </a:pPr>
          <a:r>
            <a:rPr lang="en-US"/>
            <a:t>Internship &amp; Studio Capstones</a:t>
          </a:r>
        </a:p>
      </dgm:t>
    </dgm:pt>
    <dgm:pt modelId="{B450ED12-D119-4CB2-96C0-65F16404B151}" type="parTrans" cxnId="{4F635C0F-0D40-4CF6-A25F-73D90C023FCE}">
      <dgm:prSet/>
      <dgm:spPr/>
      <dgm:t>
        <a:bodyPr/>
        <a:lstStyle/>
        <a:p>
          <a:endParaRPr lang="en-US"/>
        </a:p>
      </dgm:t>
    </dgm:pt>
    <dgm:pt modelId="{C9B9C62D-EFF6-48B4-AA47-3B87551CB9E3}" type="sibTrans" cxnId="{4F635C0F-0D40-4CF6-A25F-73D90C023FCE}">
      <dgm:prSet/>
      <dgm:spPr/>
      <dgm:t>
        <a:bodyPr/>
        <a:lstStyle/>
        <a:p>
          <a:endParaRPr lang="en-US"/>
        </a:p>
      </dgm:t>
    </dgm:pt>
    <dgm:pt modelId="{B7297A00-8565-4C41-80D1-F944FF85CC79}" type="pres">
      <dgm:prSet presAssocID="{CEF5DE57-8741-4878-83F4-81D1E43276FF}" presName="root" presStyleCnt="0">
        <dgm:presLayoutVars>
          <dgm:dir/>
          <dgm:resizeHandles val="exact"/>
        </dgm:presLayoutVars>
      </dgm:prSet>
      <dgm:spPr/>
    </dgm:pt>
    <dgm:pt modelId="{85CF7BFE-CF7D-4EC5-A16C-7CA26709A9FF}" type="pres">
      <dgm:prSet presAssocID="{739E9DD7-10A8-41B3-8966-FC1D739B10B8}" presName="compNode" presStyleCnt="0"/>
      <dgm:spPr/>
    </dgm:pt>
    <dgm:pt modelId="{2084D05A-B41B-43D5-815F-D7B2627B7FD9}" type="pres">
      <dgm:prSet presAssocID="{739E9DD7-10A8-41B3-8966-FC1D739B10B8}"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Leaf"/>
        </a:ext>
      </dgm:extLst>
    </dgm:pt>
    <dgm:pt modelId="{3A262127-C96B-45C9-86CC-498D3736BEA8}" type="pres">
      <dgm:prSet presAssocID="{739E9DD7-10A8-41B3-8966-FC1D739B10B8}" presName="spaceRect" presStyleCnt="0"/>
      <dgm:spPr/>
    </dgm:pt>
    <dgm:pt modelId="{9E99EAEF-66A6-42CD-90FB-A8D0D6F7DDBB}" type="pres">
      <dgm:prSet presAssocID="{739E9DD7-10A8-41B3-8966-FC1D739B10B8}" presName="textRect" presStyleLbl="revTx" presStyleIdx="0" presStyleCnt="3">
        <dgm:presLayoutVars>
          <dgm:chMax val="1"/>
          <dgm:chPref val="1"/>
        </dgm:presLayoutVars>
      </dgm:prSet>
      <dgm:spPr/>
    </dgm:pt>
    <dgm:pt modelId="{DE0545E1-B037-4A16-B3F7-5DA6A06DC6A2}" type="pres">
      <dgm:prSet presAssocID="{63AAE6CA-0E41-441E-B529-AFE6F02E6C19}" presName="sibTrans" presStyleCnt="0"/>
      <dgm:spPr/>
    </dgm:pt>
    <dgm:pt modelId="{D3C8CD9F-8B53-46C0-8F25-23493C940ABE}" type="pres">
      <dgm:prSet presAssocID="{A8ADF633-C539-4811-A08C-20389BC3B356}" presName="compNode" presStyleCnt="0"/>
      <dgm:spPr/>
    </dgm:pt>
    <dgm:pt modelId="{FC30047C-9874-48EB-95C6-DD5E720CFE55}" type="pres">
      <dgm:prSet presAssocID="{A8ADF633-C539-4811-A08C-20389BC3B356}"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ity"/>
        </a:ext>
      </dgm:extLst>
    </dgm:pt>
    <dgm:pt modelId="{05071849-2ACE-455C-9A2C-9A4FFF1D31FC}" type="pres">
      <dgm:prSet presAssocID="{A8ADF633-C539-4811-A08C-20389BC3B356}" presName="spaceRect" presStyleCnt="0"/>
      <dgm:spPr/>
    </dgm:pt>
    <dgm:pt modelId="{1A9DFDD4-B64B-401B-B74F-2F1BFC621A3F}" type="pres">
      <dgm:prSet presAssocID="{A8ADF633-C539-4811-A08C-20389BC3B356}" presName="textRect" presStyleLbl="revTx" presStyleIdx="1" presStyleCnt="3">
        <dgm:presLayoutVars>
          <dgm:chMax val="1"/>
          <dgm:chPref val="1"/>
        </dgm:presLayoutVars>
      </dgm:prSet>
      <dgm:spPr/>
    </dgm:pt>
    <dgm:pt modelId="{494C3857-A84E-42E0-8CA3-381528D0E5FA}" type="pres">
      <dgm:prSet presAssocID="{2F97AB9A-AFDB-493C-A4F5-51BE0D98589C}" presName="sibTrans" presStyleCnt="0"/>
      <dgm:spPr/>
    </dgm:pt>
    <dgm:pt modelId="{D4E0E263-69DD-4F11-B8A8-41E3594C6A09}" type="pres">
      <dgm:prSet presAssocID="{60AFA34B-81D1-4A97-935F-BBA4C7E25FA0}" presName="compNode" presStyleCnt="0"/>
      <dgm:spPr/>
    </dgm:pt>
    <dgm:pt modelId="{729D2CA5-0EAD-437F-9DFE-C5470114EDA6}" type="pres">
      <dgm:prSet presAssocID="{60AFA34B-81D1-4A97-935F-BBA4C7E25FA0}"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Video camera"/>
        </a:ext>
      </dgm:extLst>
    </dgm:pt>
    <dgm:pt modelId="{3ADE7720-520C-430D-B03E-E1332F233B13}" type="pres">
      <dgm:prSet presAssocID="{60AFA34B-81D1-4A97-935F-BBA4C7E25FA0}" presName="spaceRect" presStyleCnt="0"/>
      <dgm:spPr/>
    </dgm:pt>
    <dgm:pt modelId="{0414238B-92E8-4CCF-9867-D8008DB5A21C}" type="pres">
      <dgm:prSet presAssocID="{60AFA34B-81D1-4A97-935F-BBA4C7E25FA0}" presName="textRect" presStyleLbl="revTx" presStyleIdx="2" presStyleCnt="3">
        <dgm:presLayoutVars>
          <dgm:chMax val="1"/>
          <dgm:chPref val="1"/>
        </dgm:presLayoutVars>
      </dgm:prSet>
      <dgm:spPr/>
    </dgm:pt>
  </dgm:ptLst>
  <dgm:cxnLst>
    <dgm:cxn modelId="{4F635C0F-0D40-4CF6-A25F-73D90C023FCE}" srcId="{CEF5DE57-8741-4878-83F4-81D1E43276FF}" destId="{60AFA34B-81D1-4A97-935F-BBA4C7E25FA0}" srcOrd="2" destOrd="0" parTransId="{B450ED12-D119-4CB2-96C0-65F16404B151}" sibTransId="{C9B9C62D-EFF6-48B4-AA47-3B87551CB9E3}"/>
    <dgm:cxn modelId="{A0D48716-D51D-0442-8789-8E75AEF3E3DC}" type="presOf" srcId="{739E9DD7-10A8-41B3-8966-FC1D739B10B8}" destId="{9E99EAEF-66A6-42CD-90FB-A8D0D6F7DDBB}" srcOrd="0" destOrd="0" presId="urn:microsoft.com/office/officeart/2018/2/layout/IconLabelList"/>
    <dgm:cxn modelId="{F1604246-344A-439D-9FBB-59DC355A4353}" srcId="{CEF5DE57-8741-4878-83F4-81D1E43276FF}" destId="{739E9DD7-10A8-41B3-8966-FC1D739B10B8}" srcOrd="0" destOrd="0" parTransId="{959A36E9-BE10-46A3-871F-884CE6B4C9BA}" sibTransId="{63AAE6CA-0E41-441E-B529-AFE6F02E6C19}"/>
    <dgm:cxn modelId="{4377DD6B-28F4-4A44-A7B8-09B75141E89E}" type="presOf" srcId="{60AFA34B-81D1-4A97-935F-BBA4C7E25FA0}" destId="{0414238B-92E8-4CCF-9867-D8008DB5A21C}" srcOrd="0" destOrd="0" presId="urn:microsoft.com/office/officeart/2018/2/layout/IconLabelList"/>
    <dgm:cxn modelId="{CCBE8896-DE39-41BD-BB03-ECA012F9A920}" srcId="{CEF5DE57-8741-4878-83F4-81D1E43276FF}" destId="{A8ADF633-C539-4811-A08C-20389BC3B356}" srcOrd="1" destOrd="0" parTransId="{7EF9E75B-34D5-4668-A409-43D7D1AF56DC}" sibTransId="{2F97AB9A-AFDB-493C-A4F5-51BE0D98589C}"/>
    <dgm:cxn modelId="{8A7EA6C6-9E6B-374B-AC92-4A6E209329A6}" type="presOf" srcId="{CEF5DE57-8741-4878-83F4-81D1E43276FF}" destId="{B7297A00-8565-4C41-80D1-F944FF85CC79}" srcOrd="0" destOrd="0" presId="urn:microsoft.com/office/officeart/2018/2/layout/IconLabelList"/>
    <dgm:cxn modelId="{31EFC0FB-E3DC-124A-8733-04F514D4A247}" type="presOf" srcId="{A8ADF633-C539-4811-A08C-20389BC3B356}" destId="{1A9DFDD4-B64B-401B-B74F-2F1BFC621A3F}" srcOrd="0" destOrd="0" presId="urn:microsoft.com/office/officeart/2018/2/layout/IconLabelList"/>
    <dgm:cxn modelId="{93EA17A8-6233-7442-9715-A257612AF46C}" type="presParOf" srcId="{B7297A00-8565-4C41-80D1-F944FF85CC79}" destId="{85CF7BFE-CF7D-4EC5-A16C-7CA26709A9FF}" srcOrd="0" destOrd="0" presId="urn:microsoft.com/office/officeart/2018/2/layout/IconLabelList"/>
    <dgm:cxn modelId="{3AC4BDCF-9ADF-9F40-966D-9FE466E6CA63}" type="presParOf" srcId="{85CF7BFE-CF7D-4EC5-A16C-7CA26709A9FF}" destId="{2084D05A-B41B-43D5-815F-D7B2627B7FD9}" srcOrd="0" destOrd="0" presId="urn:microsoft.com/office/officeart/2018/2/layout/IconLabelList"/>
    <dgm:cxn modelId="{C7B4E3BD-7EDA-9D4D-91DD-C3B829C9350C}" type="presParOf" srcId="{85CF7BFE-CF7D-4EC5-A16C-7CA26709A9FF}" destId="{3A262127-C96B-45C9-86CC-498D3736BEA8}" srcOrd="1" destOrd="0" presId="urn:microsoft.com/office/officeart/2018/2/layout/IconLabelList"/>
    <dgm:cxn modelId="{ED6EEF69-A1FD-2645-9C06-5FBB1B283FE8}" type="presParOf" srcId="{85CF7BFE-CF7D-4EC5-A16C-7CA26709A9FF}" destId="{9E99EAEF-66A6-42CD-90FB-A8D0D6F7DDBB}" srcOrd="2" destOrd="0" presId="urn:microsoft.com/office/officeart/2018/2/layout/IconLabelList"/>
    <dgm:cxn modelId="{09F92311-0788-674D-892F-6F269993FCDF}" type="presParOf" srcId="{B7297A00-8565-4C41-80D1-F944FF85CC79}" destId="{DE0545E1-B037-4A16-B3F7-5DA6A06DC6A2}" srcOrd="1" destOrd="0" presId="urn:microsoft.com/office/officeart/2018/2/layout/IconLabelList"/>
    <dgm:cxn modelId="{144E0A10-4B98-A947-888B-6AF28DCF3080}" type="presParOf" srcId="{B7297A00-8565-4C41-80D1-F944FF85CC79}" destId="{D3C8CD9F-8B53-46C0-8F25-23493C940ABE}" srcOrd="2" destOrd="0" presId="urn:microsoft.com/office/officeart/2018/2/layout/IconLabelList"/>
    <dgm:cxn modelId="{F01DE3DB-8AB2-6B4C-9B50-34FBA298A4E4}" type="presParOf" srcId="{D3C8CD9F-8B53-46C0-8F25-23493C940ABE}" destId="{FC30047C-9874-48EB-95C6-DD5E720CFE55}" srcOrd="0" destOrd="0" presId="urn:microsoft.com/office/officeart/2018/2/layout/IconLabelList"/>
    <dgm:cxn modelId="{3060A8FA-AAA0-944F-AC5B-954E88782EE6}" type="presParOf" srcId="{D3C8CD9F-8B53-46C0-8F25-23493C940ABE}" destId="{05071849-2ACE-455C-9A2C-9A4FFF1D31FC}" srcOrd="1" destOrd="0" presId="urn:microsoft.com/office/officeart/2018/2/layout/IconLabelList"/>
    <dgm:cxn modelId="{7CEF5CC0-9A64-9344-8150-2BBB0425B585}" type="presParOf" srcId="{D3C8CD9F-8B53-46C0-8F25-23493C940ABE}" destId="{1A9DFDD4-B64B-401B-B74F-2F1BFC621A3F}" srcOrd="2" destOrd="0" presId="urn:microsoft.com/office/officeart/2018/2/layout/IconLabelList"/>
    <dgm:cxn modelId="{20FAAB91-93E1-474B-BB81-379B367F7AD5}" type="presParOf" srcId="{B7297A00-8565-4C41-80D1-F944FF85CC79}" destId="{494C3857-A84E-42E0-8CA3-381528D0E5FA}" srcOrd="3" destOrd="0" presId="urn:microsoft.com/office/officeart/2018/2/layout/IconLabelList"/>
    <dgm:cxn modelId="{99EA8E3C-8038-FD40-96F2-7EA405AD4450}" type="presParOf" srcId="{B7297A00-8565-4C41-80D1-F944FF85CC79}" destId="{D4E0E263-69DD-4F11-B8A8-41E3594C6A09}" srcOrd="4" destOrd="0" presId="urn:microsoft.com/office/officeart/2018/2/layout/IconLabelList"/>
    <dgm:cxn modelId="{867740FF-CE87-AE46-AEC1-EADE966F5ABB}" type="presParOf" srcId="{D4E0E263-69DD-4F11-B8A8-41E3594C6A09}" destId="{729D2CA5-0EAD-437F-9DFE-C5470114EDA6}" srcOrd="0" destOrd="0" presId="urn:microsoft.com/office/officeart/2018/2/layout/IconLabelList"/>
    <dgm:cxn modelId="{1769369C-98FD-A443-A99C-62946588BDC6}" type="presParOf" srcId="{D4E0E263-69DD-4F11-B8A8-41E3594C6A09}" destId="{3ADE7720-520C-430D-B03E-E1332F233B13}" srcOrd="1" destOrd="0" presId="urn:microsoft.com/office/officeart/2018/2/layout/IconLabelList"/>
    <dgm:cxn modelId="{1B227E79-DAEA-2646-BDE9-43EEC310C66B}" type="presParOf" srcId="{D4E0E263-69DD-4F11-B8A8-41E3594C6A09}" destId="{0414238B-92E8-4CCF-9867-D8008DB5A21C}"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EF5DE57-8741-4878-83F4-81D1E43276FF}" type="doc">
      <dgm:prSet loTypeId="urn:microsoft.com/office/officeart/2005/8/layout/vList5" loCatId="list" qsTypeId="urn:microsoft.com/office/officeart/2005/8/quickstyle/simple4" qsCatId="simple" csTypeId="urn:microsoft.com/office/officeart/2005/8/colors/accent3_2" csCatId="accent3" phldr="1"/>
      <dgm:spPr/>
      <dgm:t>
        <a:bodyPr/>
        <a:lstStyle/>
        <a:p>
          <a:endParaRPr lang="en-US"/>
        </a:p>
      </dgm:t>
    </dgm:pt>
    <dgm:pt modelId="{739E9DD7-10A8-41B3-8966-FC1D739B10B8}">
      <dgm:prSet/>
      <dgm:spPr/>
      <dgm:t>
        <a:bodyPr/>
        <a:lstStyle/>
        <a:p>
          <a:pPr>
            <a:defRPr b="1"/>
          </a:pPr>
          <a:r>
            <a:rPr lang="en-US" dirty="0"/>
            <a:t>Learn</a:t>
          </a:r>
        </a:p>
      </dgm:t>
    </dgm:pt>
    <dgm:pt modelId="{959A36E9-BE10-46A3-871F-884CE6B4C9BA}" type="parTrans" cxnId="{F1604246-344A-439D-9FBB-59DC355A4353}">
      <dgm:prSet/>
      <dgm:spPr/>
      <dgm:t>
        <a:bodyPr/>
        <a:lstStyle/>
        <a:p>
          <a:endParaRPr lang="en-US"/>
        </a:p>
      </dgm:t>
    </dgm:pt>
    <dgm:pt modelId="{63AAE6CA-0E41-441E-B529-AFE6F02E6C19}" type="sibTrans" cxnId="{F1604246-344A-439D-9FBB-59DC355A4353}">
      <dgm:prSet/>
      <dgm:spPr/>
      <dgm:t>
        <a:bodyPr/>
        <a:lstStyle/>
        <a:p>
          <a:endParaRPr lang="en-US"/>
        </a:p>
      </dgm:t>
    </dgm:pt>
    <dgm:pt modelId="{A8ADF633-C539-4811-A08C-20389BC3B356}">
      <dgm:prSet/>
      <dgm:spPr/>
      <dgm:t>
        <a:bodyPr/>
        <a:lstStyle/>
        <a:p>
          <a:pPr>
            <a:defRPr b="1"/>
          </a:pPr>
          <a:r>
            <a:rPr lang="en-US" dirty="0"/>
            <a:t>Discover</a:t>
          </a:r>
        </a:p>
      </dgm:t>
    </dgm:pt>
    <dgm:pt modelId="{7EF9E75B-34D5-4668-A409-43D7D1AF56DC}" type="parTrans" cxnId="{CCBE8896-DE39-41BD-BB03-ECA012F9A920}">
      <dgm:prSet/>
      <dgm:spPr/>
      <dgm:t>
        <a:bodyPr/>
        <a:lstStyle/>
        <a:p>
          <a:endParaRPr lang="en-US"/>
        </a:p>
      </dgm:t>
    </dgm:pt>
    <dgm:pt modelId="{2F97AB9A-AFDB-493C-A4F5-51BE0D98589C}" type="sibTrans" cxnId="{CCBE8896-DE39-41BD-BB03-ECA012F9A920}">
      <dgm:prSet/>
      <dgm:spPr/>
      <dgm:t>
        <a:bodyPr/>
        <a:lstStyle/>
        <a:p>
          <a:endParaRPr lang="en-US"/>
        </a:p>
      </dgm:t>
    </dgm:pt>
    <dgm:pt modelId="{60AFA34B-81D1-4A97-935F-BBA4C7E25FA0}">
      <dgm:prSet/>
      <dgm:spPr/>
      <dgm:t>
        <a:bodyPr/>
        <a:lstStyle/>
        <a:p>
          <a:pPr>
            <a:defRPr b="1"/>
          </a:pPr>
          <a:r>
            <a:rPr lang="en-US" dirty="0"/>
            <a:t>Connect</a:t>
          </a:r>
        </a:p>
      </dgm:t>
    </dgm:pt>
    <dgm:pt modelId="{B450ED12-D119-4CB2-96C0-65F16404B151}" type="parTrans" cxnId="{4F635C0F-0D40-4CF6-A25F-73D90C023FCE}">
      <dgm:prSet/>
      <dgm:spPr/>
      <dgm:t>
        <a:bodyPr/>
        <a:lstStyle/>
        <a:p>
          <a:endParaRPr lang="en-US"/>
        </a:p>
      </dgm:t>
    </dgm:pt>
    <dgm:pt modelId="{C9B9C62D-EFF6-48B4-AA47-3B87551CB9E3}" type="sibTrans" cxnId="{4F635C0F-0D40-4CF6-A25F-73D90C023FCE}">
      <dgm:prSet/>
      <dgm:spPr/>
      <dgm:t>
        <a:bodyPr/>
        <a:lstStyle/>
        <a:p>
          <a:endParaRPr lang="en-US"/>
        </a:p>
      </dgm:t>
    </dgm:pt>
    <dgm:pt modelId="{2C628762-A022-B24A-8353-AB937187E17D}">
      <dgm:prSet/>
      <dgm:spPr/>
      <dgm:t>
        <a:bodyPr/>
        <a:lstStyle/>
        <a:p>
          <a:pPr>
            <a:defRPr b="1"/>
          </a:pPr>
          <a:r>
            <a:rPr lang="en-US" dirty="0"/>
            <a:t>Engage</a:t>
          </a:r>
        </a:p>
      </dgm:t>
    </dgm:pt>
    <dgm:pt modelId="{8C843D80-65D7-6141-B6B9-D51276FFE2EE}" type="parTrans" cxnId="{0AE66C59-5C6E-2444-97AE-22C8DD524D15}">
      <dgm:prSet/>
      <dgm:spPr/>
      <dgm:t>
        <a:bodyPr/>
        <a:lstStyle/>
        <a:p>
          <a:endParaRPr lang="en-US"/>
        </a:p>
      </dgm:t>
    </dgm:pt>
    <dgm:pt modelId="{FC4AD2F8-0F29-5F4D-9AF8-4929F14C5A67}" type="sibTrans" cxnId="{0AE66C59-5C6E-2444-97AE-22C8DD524D15}">
      <dgm:prSet/>
      <dgm:spPr/>
      <dgm:t>
        <a:bodyPr/>
        <a:lstStyle/>
        <a:p>
          <a:endParaRPr lang="en-US"/>
        </a:p>
      </dgm:t>
    </dgm:pt>
    <dgm:pt modelId="{8CE6E8C4-2959-AE43-82D9-F484E58C8A7E}">
      <dgm:prSet/>
      <dgm:spPr/>
      <dgm:t>
        <a:bodyPr/>
        <a:lstStyle/>
        <a:p>
          <a:pPr>
            <a:defRPr b="1"/>
          </a:pPr>
          <a:r>
            <a:rPr lang="en-US" b="0" dirty="0"/>
            <a:t>Foundations of Planning, Specializations</a:t>
          </a:r>
        </a:p>
      </dgm:t>
    </dgm:pt>
    <dgm:pt modelId="{7715AE78-3521-024B-AD64-95B7AF3162C4}" type="parTrans" cxnId="{57500AA9-0F86-A94D-A837-B5DB0DA10BBD}">
      <dgm:prSet/>
      <dgm:spPr/>
      <dgm:t>
        <a:bodyPr/>
        <a:lstStyle/>
        <a:p>
          <a:endParaRPr lang="en-US"/>
        </a:p>
      </dgm:t>
    </dgm:pt>
    <dgm:pt modelId="{CEA2F64E-D1A0-D740-942F-243188CEA43E}" type="sibTrans" cxnId="{57500AA9-0F86-A94D-A837-B5DB0DA10BBD}">
      <dgm:prSet/>
      <dgm:spPr/>
      <dgm:t>
        <a:bodyPr/>
        <a:lstStyle/>
        <a:p>
          <a:endParaRPr lang="en-US"/>
        </a:p>
      </dgm:t>
    </dgm:pt>
    <dgm:pt modelId="{2AF57DEA-1900-3C43-9624-A2896AA34F3D}">
      <dgm:prSet/>
      <dgm:spPr/>
      <dgm:t>
        <a:bodyPr/>
        <a:lstStyle/>
        <a:p>
          <a:r>
            <a:rPr lang="en-US" dirty="0"/>
            <a:t>Research Centers, Thesis</a:t>
          </a:r>
        </a:p>
      </dgm:t>
    </dgm:pt>
    <dgm:pt modelId="{380906F9-96B1-1343-ADA3-FF9C4A6C9661}" type="parTrans" cxnId="{EF82C904-22FB-C74E-833F-D302DEA7EBBF}">
      <dgm:prSet/>
      <dgm:spPr/>
      <dgm:t>
        <a:bodyPr/>
        <a:lstStyle/>
        <a:p>
          <a:endParaRPr lang="en-US"/>
        </a:p>
      </dgm:t>
    </dgm:pt>
    <dgm:pt modelId="{34485BEB-0747-1D42-A16C-67012AB8D3A0}" type="sibTrans" cxnId="{EF82C904-22FB-C74E-833F-D302DEA7EBBF}">
      <dgm:prSet/>
      <dgm:spPr/>
      <dgm:t>
        <a:bodyPr/>
        <a:lstStyle/>
        <a:p>
          <a:endParaRPr lang="en-US"/>
        </a:p>
      </dgm:t>
    </dgm:pt>
    <dgm:pt modelId="{8377EE7D-458A-0644-B3F9-2673D77DA09B}">
      <dgm:prSet/>
      <dgm:spPr/>
      <dgm:t>
        <a:bodyPr/>
        <a:lstStyle/>
        <a:p>
          <a:pPr>
            <a:defRPr b="1"/>
          </a:pPr>
          <a:r>
            <a:rPr lang="en-US" b="0" dirty="0"/>
            <a:t>Internship, Mentorship, Professional Development</a:t>
          </a:r>
        </a:p>
      </dgm:t>
    </dgm:pt>
    <dgm:pt modelId="{13C644C0-9EB8-394A-B9E9-E253A92B946C}" type="parTrans" cxnId="{1F5090A6-86D1-E44B-9E53-2F4CC4876020}">
      <dgm:prSet/>
      <dgm:spPr/>
      <dgm:t>
        <a:bodyPr/>
        <a:lstStyle/>
        <a:p>
          <a:endParaRPr lang="en-US"/>
        </a:p>
      </dgm:t>
    </dgm:pt>
    <dgm:pt modelId="{070AE8E0-46AE-AE48-A835-C7A444E454BF}" type="sibTrans" cxnId="{1F5090A6-86D1-E44B-9E53-2F4CC4876020}">
      <dgm:prSet/>
      <dgm:spPr/>
      <dgm:t>
        <a:bodyPr/>
        <a:lstStyle/>
        <a:p>
          <a:endParaRPr lang="en-US"/>
        </a:p>
      </dgm:t>
    </dgm:pt>
    <dgm:pt modelId="{60A3422F-563D-3845-B7D2-70B1F8180A6B}">
      <dgm:prSet/>
      <dgm:spPr/>
      <dgm:t>
        <a:bodyPr/>
        <a:lstStyle/>
        <a:p>
          <a:pPr>
            <a:defRPr b="1"/>
          </a:pPr>
          <a:r>
            <a:rPr lang="en-US" b="0" dirty="0"/>
            <a:t>SPA, GNV, Study Abroad</a:t>
          </a:r>
        </a:p>
      </dgm:t>
    </dgm:pt>
    <dgm:pt modelId="{524CEB90-70DD-6647-BA6A-DF5D45CCB4C7}" type="parTrans" cxnId="{173AD061-FC53-DB41-A88D-7A533DB8CB87}">
      <dgm:prSet/>
      <dgm:spPr/>
      <dgm:t>
        <a:bodyPr/>
        <a:lstStyle/>
        <a:p>
          <a:endParaRPr lang="en-US"/>
        </a:p>
      </dgm:t>
    </dgm:pt>
    <dgm:pt modelId="{29835A3A-9012-374F-A294-91ADBA915F7D}" type="sibTrans" cxnId="{173AD061-FC53-DB41-A88D-7A533DB8CB87}">
      <dgm:prSet/>
      <dgm:spPr/>
      <dgm:t>
        <a:bodyPr/>
        <a:lstStyle/>
        <a:p>
          <a:endParaRPr lang="en-US"/>
        </a:p>
      </dgm:t>
    </dgm:pt>
    <dgm:pt modelId="{CE674F4D-ABEF-F84D-B0EE-0ED3169D6DDC}" type="pres">
      <dgm:prSet presAssocID="{CEF5DE57-8741-4878-83F4-81D1E43276FF}" presName="Name0" presStyleCnt="0">
        <dgm:presLayoutVars>
          <dgm:dir/>
          <dgm:animLvl val="lvl"/>
          <dgm:resizeHandles val="exact"/>
        </dgm:presLayoutVars>
      </dgm:prSet>
      <dgm:spPr/>
    </dgm:pt>
    <dgm:pt modelId="{A1DA85B4-4279-844C-B6C4-A39F69F84EB1}" type="pres">
      <dgm:prSet presAssocID="{739E9DD7-10A8-41B3-8966-FC1D739B10B8}" presName="linNode" presStyleCnt="0"/>
      <dgm:spPr/>
    </dgm:pt>
    <dgm:pt modelId="{0745E26B-7F35-9542-9FA3-66723EEC4C4B}" type="pres">
      <dgm:prSet presAssocID="{739E9DD7-10A8-41B3-8966-FC1D739B10B8}" presName="parentText" presStyleLbl="node1" presStyleIdx="0" presStyleCnt="4">
        <dgm:presLayoutVars>
          <dgm:chMax val="1"/>
          <dgm:bulletEnabled val="1"/>
        </dgm:presLayoutVars>
      </dgm:prSet>
      <dgm:spPr/>
    </dgm:pt>
    <dgm:pt modelId="{B7A5F93E-60F8-BD4A-A869-714DBBCDA735}" type="pres">
      <dgm:prSet presAssocID="{739E9DD7-10A8-41B3-8966-FC1D739B10B8}" presName="descendantText" presStyleLbl="alignAccFollowNode1" presStyleIdx="0" presStyleCnt="4">
        <dgm:presLayoutVars>
          <dgm:bulletEnabled val="1"/>
        </dgm:presLayoutVars>
      </dgm:prSet>
      <dgm:spPr/>
    </dgm:pt>
    <dgm:pt modelId="{B8DBC38A-9508-1247-B223-D98EA248C2A5}" type="pres">
      <dgm:prSet presAssocID="{63AAE6CA-0E41-441E-B529-AFE6F02E6C19}" presName="sp" presStyleCnt="0"/>
      <dgm:spPr/>
    </dgm:pt>
    <dgm:pt modelId="{0BFF339A-C0FE-6F4E-BF60-EEB831F7B444}" type="pres">
      <dgm:prSet presAssocID="{A8ADF633-C539-4811-A08C-20389BC3B356}" presName="linNode" presStyleCnt="0"/>
      <dgm:spPr/>
    </dgm:pt>
    <dgm:pt modelId="{C5E2EEDE-C8B6-854B-A1BB-17B69088A4A8}" type="pres">
      <dgm:prSet presAssocID="{A8ADF633-C539-4811-A08C-20389BC3B356}" presName="parentText" presStyleLbl="node1" presStyleIdx="1" presStyleCnt="4">
        <dgm:presLayoutVars>
          <dgm:chMax val="1"/>
          <dgm:bulletEnabled val="1"/>
        </dgm:presLayoutVars>
      </dgm:prSet>
      <dgm:spPr/>
    </dgm:pt>
    <dgm:pt modelId="{0A886A52-0C3C-D848-9E80-7277800C765C}" type="pres">
      <dgm:prSet presAssocID="{A8ADF633-C539-4811-A08C-20389BC3B356}" presName="descendantText" presStyleLbl="alignAccFollowNode1" presStyleIdx="1" presStyleCnt="4">
        <dgm:presLayoutVars>
          <dgm:bulletEnabled val="1"/>
        </dgm:presLayoutVars>
      </dgm:prSet>
      <dgm:spPr/>
    </dgm:pt>
    <dgm:pt modelId="{8BE4DE30-0E41-5A41-A13C-37239D8529AE}" type="pres">
      <dgm:prSet presAssocID="{2F97AB9A-AFDB-493C-A4F5-51BE0D98589C}" presName="sp" presStyleCnt="0"/>
      <dgm:spPr/>
    </dgm:pt>
    <dgm:pt modelId="{AA284364-4451-1E42-854E-7B18C553148A}" type="pres">
      <dgm:prSet presAssocID="{60AFA34B-81D1-4A97-935F-BBA4C7E25FA0}" presName="linNode" presStyleCnt="0"/>
      <dgm:spPr/>
    </dgm:pt>
    <dgm:pt modelId="{CA6600DC-7288-6C4F-87B5-E4EA65D71E48}" type="pres">
      <dgm:prSet presAssocID="{60AFA34B-81D1-4A97-935F-BBA4C7E25FA0}" presName="parentText" presStyleLbl="node1" presStyleIdx="2" presStyleCnt="4">
        <dgm:presLayoutVars>
          <dgm:chMax val="1"/>
          <dgm:bulletEnabled val="1"/>
        </dgm:presLayoutVars>
      </dgm:prSet>
      <dgm:spPr/>
    </dgm:pt>
    <dgm:pt modelId="{5A21CD07-CCB9-6641-80C1-ED1BDE8E03BE}" type="pres">
      <dgm:prSet presAssocID="{60AFA34B-81D1-4A97-935F-BBA4C7E25FA0}" presName="descendantText" presStyleLbl="alignAccFollowNode1" presStyleIdx="2" presStyleCnt="4">
        <dgm:presLayoutVars>
          <dgm:bulletEnabled val="1"/>
        </dgm:presLayoutVars>
      </dgm:prSet>
      <dgm:spPr/>
    </dgm:pt>
    <dgm:pt modelId="{AF0C9F34-0C5B-6345-80C8-D177A65E1B34}" type="pres">
      <dgm:prSet presAssocID="{C9B9C62D-EFF6-48B4-AA47-3B87551CB9E3}" presName="sp" presStyleCnt="0"/>
      <dgm:spPr/>
    </dgm:pt>
    <dgm:pt modelId="{B38834C7-EE05-3540-8B8E-D85C3AC71814}" type="pres">
      <dgm:prSet presAssocID="{2C628762-A022-B24A-8353-AB937187E17D}" presName="linNode" presStyleCnt="0"/>
      <dgm:spPr/>
    </dgm:pt>
    <dgm:pt modelId="{33C3EAED-38CB-8F49-A5F1-1BEC4F6B96DB}" type="pres">
      <dgm:prSet presAssocID="{2C628762-A022-B24A-8353-AB937187E17D}" presName="parentText" presStyleLbl="node1" presStyleIdx="3" presStyleCnt="4">
        <dgm:presLayoutVars>
          <dgm:chMax val="1"/>
          <dgm:bulletEnabled val="1"/>
        </dgm:presLayoutVars>
      </dgm:prSet>
      <dgm:spPr/>
    </dgm:pt>
    <dgm:pt modelId="{C6DAA159-24CD-124B-934B-7B38554BF1CD}" type="pres">
      <dgm:prSet presAssocID="{2C628762-A022-B24A-8353-AB937187E17D}" presName="descendantText" presStyleLbl="alignAccFollowNode1" presStyleIdx="3" presStyleCnt="4">
        <dgm:presLayoutVars>
          <dgm:bulletEnabled val="1"/>
        </dgm:presLayoutVars>
      </dgm:prSet>
      <dgm:spPr/>
    </dgm:pt>
  </dgm:ptLst>
  <dgm:cxnLst>
    <dgm:cxn modelId="{FA9B3703-F52A-5E4E-9291-8FB16C52325F}" type="presOf" srcId="{8377EE7D-458A-0644-B3F9-2673D77DA09B}" destId="{5A21CD07-CCB9-6641-80C1-ED1BDE8E03BE}" srcOrd="0" destOrd="0" presId="urn:microsoft.com/office/officeart/2005/8/layout/vList5"/>
    <dgm:cxn modelId="{EF82C904-22FB-C74E-833F-D302DEA7EBBF}" srcId="{A8ADF633-C539-4811-A08C-20389BC3B356}" destId="{2AF57DEA-1900-3C43-9624-A2896AA34F3D}" srcOrd="0" destOrd="0" parTransId="{380906F9-96B1-1343-ADA3-FF9C4A6C9661}" sibTransId="{34485BEB-0747-1D42-A16C-67012AB8D3A0}"/>
    <dgm:cxn modelId="{CB70F508-BA16-384C-8779-25663D4514BB}" type="presOf" srcId="{2C628762-A022-B24A-8353-AB937187E17D}" destId="{33C3EAED-38CB-8F49-A5F1-1BEC4F6B96DB}" srcOrd="0" destOrd="0" presId="urn:microsoft.com/office/officeart/2005/8/layout/vList5"/>
    <dgm:cxn modelId="{4F635C0F-0D40-4CF6-A25F-73D90C023FCE}" srcId="{CEF5DE57-8741-4878-83F4-81D1E43276FF}" destId="{60AFA34B-81D1-4A97-935F-BBA4C7E25FA0}" srcOrd="2" destOrd="0" parTransId="{B450ED12-D119-4CB2-96C0-65F16404B151}" sibTransId="{C9B9C62D-EFF6-48B4-AA47-3B87551CB9E3}"/>
    <dgm:cxn modelId="{66749424-FE61-C644-8D76-CDCE63C9FA38}" type="presOf" srcId="{A8ADF633-C539-4811-A08C-20389BC3B356}" destId="{C5E2EEDE-C8B6-854B-A1BB-17B69088A4A8}" srcOrd="0" destOrd="0" presId="urn:microsoft.com/office/officeart/2005/8/layout/vList5"/>
    <dgm:cxn modelId="{173AD061-FC53-DB41-A88D-7A533DB8CB87}" srcId="{2C628762-A022-B24A-8353-AB937187E17D}" destId="{60A3422F-563D-3845-B7D2-70B1F8180A6B}" srcOrd="0" destOrd="0" parTransId="{524CEB90-70DD-6647-BA6A-DF5D45CCB4C7}" sibTransId="{29835A3A-9012-374F-A294-91ADBA915F7D}"/>
    <dgm:cxn modelId="{F1604246-344A-439D-9FBB-59DC355A4353}" srcId="{CEF5DE57-8741-4878-83F4-81D1E43276FF}" destId="{739E9DD7-10A8-41B3-8966-FC1D739B10B8}" srcOrd="0" destOrd="0" parTransId="{959A36E9-BE10-46A3-871F-884CE6B4C9BA}" sibTransId="{63AAE6CA-0E41-441E-B529-AFE6F02E6C19}"/>
    <dgm:cxn modelId="{38C94957-E39C-2843-B97D-1509A9D6E7A7}" type="presOf" srcId="{CEF5DE57-8741-4878-83F4-81D1E43276FF}" destId="{CE674F4D-ABEF-F84D-B0EE-0ED3169D6DDC}" srcOrd="0" destOrd="0" presId="urn:microsoft.com/office/officeart/2005/8/layout/vList5"/>
    <dgm:cxn modelId="{0AE66C59-5C6E-2444-97AE-22C8DD524D15}" srcId="{CEF5DE57-8741-4878-83F4-81D1E43276FF}" destId="{2C628762-A022-B24A-8353-AB937187E17D}" srcOrd="3" destOrd="0" parTransId="{8C843D80-65D7-6141-B6B9-D51276FFE2EE}" sibTransId="{FC4AD2F8-0F29-5F4D-9AF8-4929F14C5A67}"/>
    <dgm:cxn modelId="{5CB4EF92-2937-8C41-B365-E6AB59F14D03}" type="presOf" srcId="{739E9DD7-10A8-41B3-8966-FC1D739B10B8}" destId="{0745E26B-7F35-9542-9FA3-66723EEC4C4B}" srcOrd="0" destOrd="0" presId="urn:microsoft.com/office/officeart/2005/8/layout/vList5"/>
    <dgm:cxn modelId="{99747496-97EB-E344-A50C-EA922C049F47}" type="presOf" srcId="{60A3422F-563D-3845-B7D2-70B1F8180A6B}" destId="{C6DAA159-24CD-124B-934B-7B38554BF1CD}" srcOrd="0" destOrd="0" presId="urn:microsoft.com/office/officeart/2005/8/layout/vList5"/>
    <dgm:cxn modelId="{CCBE8896-DE39-41BD-BB03-ECA012F9A920}" srcId="{CEF5DE57-8741-4878-83F4-81D1E43276FF}" destId="{A8ADF633-C539-4811-A08C-20389BC3B356}" srcOrd="1" destOrd="0" parTransId="{7EF9E75B-34D5-4668-A409-43D7D1AF56DC}" sibTransId="{2F97AB9A-AFDB-493C-A4F5-51BE0D98589C}"/>
    <dgm:cxn modelId="{ABCA789D-CB5B-464D-B909-BEB0A1060904}" type="presOf" srcId="{2AF57DEA-1900-3C43-9624-A2896AA34F3D}" destId="{0A886A52-0C3C-D848-9E80-7277800C765C}" srcOrd="0" destOrd="0" presId="urn:microsoft.com/office/officeart/2005/8/layout/vList5"/>
    <dgm:cxn modelId="{4789B2A0-D857-6048-A7F6-25636E0B506E}" type="presOf" srcId="{8CE6E8C4-2959-AE43-82D9-F484E58C8A7E}" destId="{B7A5F93E-60F8-BD4A-A869-714DBBCDA735}" srcOrd="0" destOrd="0" presId="urn:microsoft.com/office/officeart/2005/8/layout/vList5"/>
    <dgm:cxn modelId="{1F5090A6-86D1-E44B-9E53-2F4CC4876020}" srcId="{60AFA34B-81D1-4A97-935F-BBA4C7E25FA0}" destId="{8377EE7D-458A-0644-B3F9-2673D77DA09B}" srcOrd="0" destOrd="0" parTransId="{13C644C0-9EB8-394A-B9E9-E253A92B946C}" sibTransId="{070AE8E0-46AE-AE48-A835-C7A444E454BF}"/>
    <dgm:cxn modelId="{57500AA9-0F86-A94D-A837-B5DB0DA10BBD}" srcId="{739E9DD7-10A8-41B3-8966-FC1D739B10B8}" destId="{8CE6E8C4-2959-AE43-82D9-F484E58C8A7E}" srcOrd="0" destOrd="0" parTransId="{7715AE78-3521-024B-AD64-95B7AF3162C4}" sibTransId="{CEA2F64E-D1A0-D740-942F-243188CEA43E}"/>
    <dgm:cxn modelId="{C8CF77CA-95FA-534C-B017-FDC09E971B4F}" type="presOf" srcId="{60AFA34B-81D1-4A97-935F-BBA4C7E25FA0}" destId="{CA6600DC-7288-6C4F-87B5-E4EA65D71E48}" srcOrd="0" destOrd="0" presId="urn:microsoft.com/office/officeart/2005/8/layout/vList5"/>
    <dgm:cxn modelId="{B12EE8E2-1E51-F84F-A393-9CA299174AB0}" type="presParOf" srcId="{CE674F4D-ABEF-F84D-B0EE-0ED3169D6DDC}" destId="{A1DA85B4-4279-844C-B6C4-A39F69F84EB1}" srcOrd="0" destOrd="0" presId="urn:microsoft.com/office/officeart/2005/8/layout/vList5"/>
    <dgm:cxn modelId="{57FD0408-943E-0E4F-ADC3-0CA47AA949DA}" type="presParOf" srcId="{A1DA85B4-4279-844C-B6C4-A39F69F84EB1}" destId="{0745E26B-7F35-9542-9FA3-66723EEC4C4B}" srcOrd="0" destOrd="0" presId="urn:microsoft.com/office/officeart/2005/8/layout/vList5"/>
    <dgm:cxn modelId="{ADD4A5C1-702D-4546-8A42-204DE062EC7B}" type="presParOf" srcId="{A1DA85B4-4279-844C-B6C4-A39F69F84EB1}" destId="{B7A5F93E-60F8-BD4A-A869-714DBBCDA735}" srcOrd="1" destOrd="0" presId="urn:microsoft.com/office/officeart/2005/8/layout/vList5"/>
    <dgm:cxn modelId="{A56B4A7B-21E0-8846-BBB4-965BC0B146A7}" type="presParOf" srcId="{CE674F4D-ABEF-F84D-B0EE-0ED3169D6DDC}" destId="{B8DBC38A-9508-1247-B223-D98EA248C2A5}" srcOrd="1" destOrd="0" presId="urn:microsoft.com/office/officeart/2005/8/layout/vList5"/>
    <dgm:cxn modelId="{8602DFA5-9300-4945-B4B5-918C4972C166}" type="presParOf" srcId="{CE674F4D-ABEF-F84D-B0EE-0ED3169D6DDC}" destId="{0BFF339A-C0FE-6F4E-BF60-EEB831F7B444}" srcOrd="2" destOrd="0" presId="urn:microsoft.com/office/officeart/2005/8/layout/vList5"/>
    <dgm:cxn modelId="{8B8F0A6E-9F79-2841-884A-698546DAE8A4}" type="presParOf" srcId="{0BFF339A-C0FE-6F4E-BF60-EEB831F7B444}" destId="{C5E2EEDE-C8B6-854B-A1BB-17B69088A4A8}" srcOrd="0" destOrd="0" presId="urn:microsoft.com/office/officeart/2005/8/layout/vList5"/>
    <dgm:cxn modelId="{17CE74AD-3041-4D47-A139-BB1FD4D7D734}" type="presParOf" srcId="{0BFF339A-C0FE-6F4E-BF60-EEB831F7B444}" destId="{0A886A52-0C3C-D848-9E80-7277800C765C}" srcOrd="1" destOrd="0" presId="urn:microsoft.com/office/officeart/2005/8/layout/vList5"/>
    <dgm:cxn modelId="{E5757C66-4263-EA44-A870-992B556BECE7}" type="presParOf" srcId="{CE674F4D-ABEF-F84D-B0EE-0ED3169D6DDC}" destId="{8BE4DE30-0E41-5A41-A13C-37239D8529AE}" srcOrd="3" destOrd="0" presId="urn:microsoft.com/office/officeart/2005/8/layout/vList5"/>
    <dgm:cxn modelId="{1ACAEDDE-09F0-E14D-A2CD-84D43F04C7B0}" type="presParOf" srcId="{CE674F4D-ABEF-F84D-B0EE-0ED3169D6DDC}" destId="{AA284364-4451-1E42-854E-7B18C553148A}" srcOrd="4" destOrd="0" presId="urn:microsoft.com/office/officeart/2005/8/layout/vList5"/>
    <dgm:cxn modelId="{4F3BA077-2531-944A-A581-BB88AFACD68F}" type="presParOf" srcId="{AA284364-4451-1E42-854E-7B18C553148A}" destId="{CA6600DC-7288-6C4F-87B5-E4EA65D71E48}" srcOrd="0" destOrd="0" presId="urn:microsoft.com/office/officeart/2005/8/layout/vList5"/>
    <dgm:cxn modelId="{C0B30C33-1F39-9543-B270-C523D2ADED08}" type="presParOf" srcId="{AA284364-4451-1E42-854E-7B18C553148A}" destId="{5A21CD07-CCB9-6641-80C1-ED1BDE8E03BE}" srcOrd="1" destOrd="0" presId="urn:microsoft.com/office/officeart/2005/8/layout/vList5"/>
    <dgm:cxn modelId="{4990EAE5-3435-2144-A252-85ACC22357C0}" type="presParOf" srcId="{CE674F4D-ABEF-F84D-B0EE-0ED3169D6DDC}" destId="{AF0C9F34-0C5B-6345-80C8-D177A65E1B34}" srcOrd="5" destOrd="0" presId="urn:microsoft.com/office/officeart/2005/8/layout/vList5"/>
    <dgm:cxn modelId="{E3C0041A-ECD5-1F40-90A7-220335791D52}" type="presParOf" srcId="{CE674F4D-ABEF-F84D-B0EE-0ED3169D6DDC}" destId="{B38834C7-EE05-3540-8B8E-D85C3AC71814}" srcOrd="6" destOrd="0" presId="urn:microsoft.com/office/officeart/2005/8/layout/vList5"/>
    <dgm:cxn modelId="{AD2BEFCA-6030-3B44-B0C1-76AA2A1B926B}" type="presParOf" srcId="{B38834C7-EE05-3540-8B8E-D85C3AC71814}" destId="{33C3EAED-38CB-8F49-A5F1-1BEC4F6B96DB}" srcOrd="0" destOrd="0" presId="urn:microsoft.com/office/officeart/2005/8/layout/vList5"/>
    <dgm:cxn modelId="{7CBCD8C4-8EA9-834F-85D1-8C590B88FFE5}" type="presParOf" srcId="{B38834C7-EE05-3540-8B8E-D85C3AC71814}" destId="{C6DAA159-24CD-124B-934B-7B38554BF1CD}"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663141-D371-F14F-A721-CEDBE670B258}">
      <dsp:nvSpPr>
        <dsp:cNvPr id="0" name=""/>
        <dsp:cNvSpPr/>
      </dsp:nvSpPr>
      <dsp:spPr>
        <a:xfrm>
          <a:off x="4652503" y="2304177"/>
          <a:ext cx="1929049" cy="1914082"/>
        </a:xfrm>
        <a:prstGeom prst="ellipse">
          <a:avLst/>
        </a:prstGeom>
        <a:solidFill>
          <a:schemeClr val="accent2">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n-US" sz="2100" kern="1200" dirty="0"/>
            <a:t>Community</a:t>
          </a:r>
        </a:p>
        <a:p>
          <a:pPr marL="0" lvl="0" indent="0" algn="ctr" defTabSz="933450">
            <a:lnSpc>
              <a:spcPct val="90000"/>
            </a:lnSpc>
            <a:spcBef>
              <a:spcPct val="0"/>
            </a:spcBef>
            <a:spcAft>
              <a:spcPct val="35000"/>
            </a:spcAft>
            <a:buNone/>
          </a:pPr>
          <a:r>
            <a:rPr lang="en-US" sz="2100" kern="1200" dirty="0"/>
            <a:t>Planning</a:t>
          </a:r>
        </a:p>
      </dsp:txBody>
      <dsp:txXfrm>
        <a:off x="4935006" y="2584488"/>
        <a:ext cx="1364043" cy="1353460"/>
      </dsp:txXfrm>
    </dsp:sp>
    <dsp:sp modelId="{8C4078CC-6342-F347-AC34-1D35DDBE90B3}">
      <dsp:nvSpPr>
        <dsp:cNvPr id="0" name=""/>
        <dsp:cNvSpPr/>
      </dsp:nvSpPr>
      <dsp:spPr>
        <a:xfrm>
          <a:off x="4947684" y="14503"/>
          <a:ext cx="1338687" cy="1338687"/>
        </a:xfrm>
        <a:prstGeom prst="ellipse">
          <a:avLst/>
        </a:prstGeom>
        <a:solidFill>
          <a:schemeClr val="accent2">
            <a:alpha val="50000"/>
            <a:hueOff val="0"/>
            <a:satOff val="0"/>
            <a:lumOff val="-68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Planners</a:t>
          </a:r>
        </a:p>
      </dsp:txBody>
      <dsp:txXfrm>
        <a:off x="5143730" y="210549"/>
        <a:ext cx="946595" cy="946595"/>
      </dsp:txXfrm>
    </dsp:sp>
    <dsp:sp modelId="{F07AE6A1-BE51-4748-90CF-7D44B231D2E0}">
      <dsp:nvSpPr>
        <dsp:cNvPr id="0" name=""/>
        <dsp:cNvSpPr/>
      </dsp:nvSpPr>
      <dsp:spPr>
        <a:xfrm>
          <a:off x="5995995" y="237329"/>
          <a:ext cx="1338687" cy="1338687"/>
        </a:xfrm>
        <a:prstGeom prst="ellipse">
          <a:avLst/>
        </a:prstGeom>
        <a:solidFill>
          <a:schemeClr val="accent2">
            <a:alpha val="50000"/>
            <a:hueOff val="0"/>
            <a:satOff val="0"/>
            <a:lumOff val="-135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Civil Engineers</a:t>
          </a:r>
        </a:p>
      </dsp:txBody>
      <dsp:txXfrm>
        <a:off x="6192041" y="433375"/>
        <a:ext cx="946595" cy="946595"/>
      </dsp:txXfrm>
    </dsp:sp>
    <dsp:sp modelId="{44B316CD-AB58-414B-948E-74D7891A8FEA}">
      <dsp:nvSpPr>
        <dsp:cNvPr id="0" name=""/>
        <dsp:cNvSpPr/>
      </dsp:nvSpPr>
      <dsp:spPr>
        <a:xfrm>
          <a:off x="6863044" y="867276"/>
          <a:ext cx="1338687" cy="1338687"/>
        </a:xfrm>
        <a:prstGeom prst="ellipse">
          <a:avLst/>
        </a:prstGeom>
        <a:solidFill>
          <a:schemeClr val="accent2">
            <a:alpha val="50000"/>
            <a:hueOff val="0"/>
            <a:satOff val="0"/>
            <a:lumOff val="-203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Surveyors</a:t>
          </a:r>
        </a:p>
      </dsp:txBody>
      <dsp:txXfrm>
        <a:off x="7059090" y="1063322"/>
        <a:ext cx="946595" cy="946595"/>
      </dsp:txXfrm>
    </dsp:sp>
    <dsp:sp modelId="{B12FED50-96EB-DF42-9CBF-6526A3940DE9}">
      <dsp:nvSpPr>
        <dsp:cNvPr id="0" name=""/>
        <dsp:cNvSpPr/>
      </dsp:nvSpPr>
      <dsp:spPr>
        <a:xfrm>
          <a:off x="7398909" y="1795423"/>
          <a:ext cx="1338687" cy="1338687"/>
        </a:xfrm>
        <a:prstGeom prst="ellipse">
          <a:avLst/>
        </a:prstGeom>
        <a:solidFill>
          <a:schemeClr val="accent2">
            <a:alpha val="50000"/>
            <a:hueOff val="0"/>
            <a:satOff val="0"/>
            <a:lumOff val="-271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Architects</a:t>
          </a:r>
        </a:p>
      </dsp:txBody>
      <dsp:txXfrm>
        <a:off x="7594955" y="1991469"/>
        <a:ext cx="946595" cy="946595"/>
      </dsp:txXfrm>
    </dsp:sp>
    <dsp:sp modelId="{1EEA0F1E-99E2-FF4A-AB6C-93417E68CE73}">
      <dsp:nvSpPr>
        <dsp:cNvPr id="0" name=""/>
        <dsp:cNvSpPr/>
      </dsp:nvSpPr>
      <dsp:spPr>
        <a:xfrm>
          <a:off x="7510936" y="2861283"/>
          <a:ext cx="1338687" cy="1338687"/>
        </a:xfrm>
        <a:prstGeom prst="ellipse">
          <a:avLst/>
        </a:prstGeom>
        <a:solidFill>
          <a:schemeClr val="accent2">
            <a:alpha val="50000"/>
            <a:hueOff val="0"/>
            <a:satOff val="0"/>
            <a:lumOff val="-339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Landscape Architects</a:t>
          </a:r>
        </a:p>
      </dsp:txBody>
      <dsp:txXfrm>
        <a:off x="7706982" y="3057329"/>
        <a:ext cx="946595" cy="946595"/>
      </dsp:txXfrm>
    </dsp:sp>
    <dsp:sp modelId="{B00DC627-28B5-E744-8E80-82702B60ED66}">
      <dsp:nvSpPr>
        <dsp:cNvPr id="0" name=""/>
        <dsp:cNvSpPr/>
      </dsp:nvSpPr>
      <dsp:spPr>
        <a:xfrm>
          <a:off x="7179752" y="3880559"/>
          <a:ext cx="1338687" cy="1338687"/>
        </a:xfrm>
        <a:prstGeom prst="ellipse">
          <a:avLst/>
        </a:prstGeom>
        <a:solidFill>
          <a:schemeClr val="accent2">
            <a:alpha val="50000"/>
            <a:hueOff val="0"/>
            <a:satOff val="0"/>
            <a:lumOff val="-407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Interior Design</a:t>
          </a:r>
        </a:p>
      </dsp:txBody>
      <dsp:txXfrm>
        <a:off x="7375798" y="4076605"/>
        <a:ext cx="946595" cy="946595"/>
      </dsp:txXfrm>
    </dsp:sp>
    <dsp:sp modelId="{FD241CDB-A290-1043-97A4-9202DD1D6261}">
      <dsp:nvSpPr>
        <dsp:cNvPr id="0" name=""/>
        <dsp:cNvSpPr/>
      </dsp:nvSpPr>
      <dsp:spPr>
        <a:xfrm>
          <a:off x="6462625" y="4677011"/>
          <a:ext cx="1338687" cy="1338687"/>
        </a:xfrm>
        <a:prstGeom prst="ellipse">
          <a:avLst/>
        </a:prstGeom>
        <a:solidFill>
          <a:schemeClr val="accent2">
            <a:alpha val="50000"/>
            <a:hueOff val="0"/>
            <a:satOff val="0"/>
            <a:lumOff val="-475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Construction Management</a:t>
          </a:r>
        </a:p>
      </dsp:txBody>
      <dsp:txXfrm>
        <a:off x="6658671" y="4873057"/>
        <a:ext cx="946595" cy="946595"/>
      </dsp:txXfrm>
    </dsp:sp>
    <dsp:sp modelId="{216236A7-34B3-6741-AA2F-3A5DB7B5297F}">
      <dsp:nvSpPr>
        <dsp:cNvPr id="0" name=""/>
        <dsp:cNvSpPr/>
      </dsp:nvSpPr>
      <dsp:spPr>
        <a:xfrm>
          <a:off x="5483550" y="5112923"/>
          <a:ext cx="1338687" cy="1338687"/>
        </a:xfrm>
        <a:prstGeom prst="ellipse">
          <a:avLst/>
        </a:prstGeom>
        <a:solidFill>
          <a:schemeClr val="accent2">
            <a:alpha val="50000"/>
            <a:hueOff val="0"/>
            <a:satOff val="0"/>
            <a:lumOff val="-543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Police/Fire/EMS</a:t>
          </a:r>
        </a:p>
      </dsp:txBody>
      <dsp:txXfrm>
        <a:off x="5679596" y="5308969"/>
        <a:ext cx="946595" cy="946595"/>
      </dsp:txXfrm>
    </dsp:sp>
    <dsp:sp modelId="{7A38ED5D-693F-E545-9D15-529986DB68DA}">
      <dsp:nvSpPr>
        <dsp:cNvPr id="0" name=""/>
        <dsp:cNvSpPr/>
      </dsp:nvSpPr>
      <dsp:spPr>
        <a:xfrm>
          <a:off x="4411819" y="5112923"/>
          <a:ext cx="1338687" cy="1338687"/>
        </a:xfrm>
        <a:prstGeom prst="ellipse">
          <a:avLst/>
        </a:prstGeom>
        <a:solidFill>
          <a:schemeClr val="accent2">
            <a:alpha val="50000"/>
            <a:hueOff val="0"/>
            <a:satOff val="0"/>
            <a:lumOff val="-611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Schools</a:t>
          </a:r>
        </a:p>
      </dsp:txBody>
      <dsp:txXfrm>
        <a:off x="4607865" y="5308969"/>
        <a:ext cx="946595" cy="946595"/>
      </dsp:txXfrm>
    </dsp:sp>
    <dsp:sp modelId="{142B9CBC-F6F3-C04E-8C85-C2362AEE1316}">
      <dsp:nvSpPr>
        <dsp:cNvPr id="0" name=""/>
        <dsp:cNvSpPr/>
      </dsp:nvSpPr>
      <dsp:spPr>
        <a:xfrm>
          <a:off x="3432744" y="4677011"/>
          <a:ext cx="1338687" cy="1338687"/>
        </a:xfrm>
        <a:prstGeom prst="ellipse">
          <a:avLst/>
        </a:prstGeom>
        <a:solidFill>
          <a:schemeClr val="accent2">
            <a:alpha val="50000"/>
            <a:hueOff val="0"/>
            <a:satOff val="0"/>
            <a:lumOff val="-679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Parks</a:t>
          </a:r>
        </a:p>
      </dsp:txBody>
      <dsp:txXfrm>
        <a:off x="3628790" y="4873057"/>
        <a:ext cx="946595" cy="946595"/>
      </dsp:txXfrm>
    </dsp:sp>
    <dsp:sp modelId="{9976606F-A87D-DF43-A6F0-1DC97AEC59AC}">
      <dsp:nvSpPr>
        <dsp:cNvPr id="0" name=""/>
        <dsp:cNvSpPr/>
      </dsp:nvSpPr>
      <dsp:spPr>
        <a:xfrm>
          <a:off x="2715616" y="3880559"/>
          <a:ext cx="1338687" cy="1338687"/>
        </a:xfrm>
        <a:prstGeom prst="ellipse">
          <a:avLst/>
        </a:prstGeom>
        <a:solidFill>
          <a:schemeClr val="accent2">
            <a:alpha val="50000"/>
            <a:hueOff val="0"/>
            <a:satOff val="0"/>
            <a:lumOff val="-747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Environmental Scientists</a:t>
          </a:r>
        </a:p>
      </dsp:txBody>
      <dsp:txXfrm>
        <a:off x="2911662" y="4076605"/>
        <a:ext cx="946595" cy="946595"/>
      </dsp:txXfrm>
    </dsp:sp>
    <dsp:sp modelId="{0CC9B157-5895-EF43-9E55-D6E1CB9AD489}">
      <dsp:nvSpPr>
        <dsp:cNvPr id="0" name=""/>
        <dsp:cNvSpPr/>
      </dsp:nvSpPr>
      <dsp:spPr>
        <a:xfrm>
          <a:off x="2384433" y="2861283"/>
          <a:ext cx="1338687" cy="1338687"/>
        </a:xfrm>
        <a:prstGeom prst="ellipse">
          <a:avLst/>
        </a:prstGeom>
        <a:solidFill>
          <a:schemeClr val="accent2">
            <a:alpha val="50000"/>
            <a:hueOff val="0"/>
            <a:satOff val="0"/>
            <a:lumOff val="-815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Real Estate Developers</a:t>
          </a:r>
        </a:p>
      </dsp:txBody>
      <dsp:txXfrm>
        <a:off x="2580479" y="3057329"/>
        <a:ext cx="946595" cy="946595"/>
      </dsp:txXfrm>
    </dsp:sp>
    <dsp:sp modelId="{5C4F6B46-6157-4641-A282-C41A60161E73}">
      <dsp:nvSpPr>
        <dsp:cNvPr id="0" name=""/>
        <dsp:cNvSpPr/>
      </dsp:nvSpPr>
      <dsp:spPr>
        <a:xfrm>
          <a:off x="2496459" y="1795423"/>
          <a:ext cx="1338687" cy="1338687"/>
        </a:xfrm>
        <a:prstGeom prst="ellipse">
          <a:avLst/>
        </a:prstGeom>
        <a:solidFill>
          <a:schemeClr val="accent2">
            <a:alpha val="50000"/>
            <a:hueOff val="0"/>
            <a:satOff val="0"/>
            <a:lumOff val="-883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Attorneys</a:t>
          </a:r>
        </a:p>
      </dsp:txBody>
      <dsp:txXfrm>
        <a:off x="2692505" y="1991469"/>
        <a:ext cx="946595" cy="946595"/>
      </dsp:txXfrm>
    </dsp:sp>
    <dsp:sp modelId="{3B880674-AAAD-E640-9DC3-F5A061E41530}">
      <dsp:nvSpPr>
        <dsp:cNvPr id="0" name=""/>
        <dsp:cNvSpPr/>
      </dsp:nvSpPr>
      <dsp:spPr>
        <a:xfrm>
          <a:off x="3032324" y="867276"/>
          <a:ext cx="1338687" cy="1338687"/>
        </a:xfrm>
        <a:prstGeom prst="ellipse">
          <a:avLst/>
        </a:prstGeom>
        <a:solidFill>
          <a:schemeClr val="accent2">
            <a:alpha val="50000"/>
            <a:hueOff val="0"/>
            <a:satOff val="0"/>
            <a:lumOff val="-951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Elected Officials</a:t>
          </a:r>
        </a:p>
      </dsp:txBody>
      <dsp:txXfrm>
        <a:off x="3228370" y="1063322"/>
        <a:ext cx="946595" cy="946595"/>
      </dsp:txXfrm>
    </dsp:sp>
    <dsp:sp modelId="{B6CBDC1A-2390-C744-AFBE-88F72A4FD302}">
      <dsp:nvSpPr>
        <dsp:cNvPr id="0" name=""/>
        <dsp:cNvSpPr/>
      </dsp:nvSpPr>
      <dsp:spPr>
        <a:xfrm>
          <a:off x="3899373" y="237329"/>
          <a:ext cx="1338687" cy="1338687"/>
        </a:xfrm>
        <a:prstGeom prst="ellipse">
          <a:avLst/>
        </a:prstGeom>
        <a:solidFill>
          <a:schemeClr val="accent2">
            <a:alpha val="50000"/>
            <a:hueOff val="0"/>
            <a:satOff val="0"/>
            <a:lumOff val="-1019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The Public</a:t>
          </a:r>
        </a:p>
      </dsp:txBody>
      <dsp:txXfrm>
        <a:off x="4095419" y="433375"/>
        <a:ext cx="946595" cy="94659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F94489-9B7F-4449-935D-A1EA4302A400}">
      <dsp:nvSpPr>
        <dsp:cNvPr id="0" name=""/>
        <dsp:cNvSpPr/>
      </dsp:nvSpPr>
      <dsp:spPr>
        <a:xfrm>
          <a:off x="-343160" y="9329"/>
          <a:ext cx="6513603" cy="167621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F007CA0-E945-44A4-AE3A-2EA1D3A627E3}">
      <dsp:nvSpPr>
        <dsp:cNvPr id="0" name=""/>
        <dsp:cNvSpPr/>
      </dsp:nvSpPr>
      <dsp:spPr>
        <a:xfrm>
          <a:off x="163896" y="386478"/>
          <a:ext cx="921920" cy="92192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4070602-673C-495C-A6E8-83095395B23F}">
      <dsp:nvSpPr>
        <dsp:cNvPr id="0" name=""/>
        <dsp:cNvSpPr/>
      </dsp:nvSpPr>
      <dsp:spPr>
        <a:xfrm>
          <a:off x="1592873" y="9329"/>
          <a:ext cx="4573783" cy="16762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400" tIns="177400" rIns="177400" bIns="177400" numCol="1" spcCol="1270" anchor="ctr" anchorCtr="0">
          <a:noAutofit/>
        </a:bodyPr>
        <a:lstStyle/>
        <a:p>
          <a:pPr marL="0" lvl="0" indent="0" algn="l" defTabSz="1111250">
            <a:lnSpc>
              <a:spcPct val="90000"/>
            </a:lnSpc>
            <a:spcBef>
              <a:spcPct val="0"/>
            </a:spcBef>
            <a:spcAft>
              <a:spcPct val="35000"/>
            </a:spcAft>
            <a:buNone/>
          </a:pPr>
          <a:r>
            <a:rPr lang="en-US" sz="2500" kern="1200"/>
            <a:t>15 credit hours</a:t>
          </a:r>
        </a:p>
      </dsp:txBody>
      <dsp:txXfrm>
        <a:off x="1592873" y="9329"/>
        <a:ext cx="4573783" cy="1676219"/>
      </dsp:txXfrm>
    </dsp:sp>
    <dsp:sp modelId="{964902A3-E5E6-41A8-A397-F926B7EB6490}">
      <dsp:nvSpPr>
        <dsp:cNvPr id="0" name=""/>
        <dsp:cNvSpPr/>
      </dsp:nvSpPr>
      <dsp:spPr>
        <a:xfrm>
          <a:off x="-343160" y="2104603"/>
          <a:ext cx="6513603" cy="167621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BDFB27F-E705-4F0A-84DE-1C9A1049D556}">
      <dsp:nvSpPr>
        <dsp:cNvPr id="0" name=""/>
        <dsp:cNvSpPr/>
      </dsp:nvSpPr>
      <dsp:spPr>
        <a:xfrm>
          <a:off x="163896" y="2481752"/>
          <a:ext cx="921920" cy="92192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F1E4AE4-5889-4A1C-914D-09A7B6686EE6}">
      <dsp:nvSpPr>
        <dsp:cNvPr id="0" name=""/>
        <dsp:cNvSpPr/>
      </dsp:nvSpPr>
      <dsp:spPr>
        <a:xfrm>
          <a:off x="1592873" y="2104603"/>
          <a:ext cx="2931121" cy="16762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400" tIns="177400" rIns="177400" bIns="177400" numCol="1" spcCol="1270" anchor="ctr" anchorCtr="0">
          <a:noAutofit/>
        </a:bodyPr>
        <a:lstStyle/>
        <a:p>
          <a:pPr marL="0" lvl="0" indent="0" algn="l" defTabSz="1111250">
            <a:lnSpc>
              <a:spcPct val="90000"/>
            </a:lnSpc>
            <a:spcBef>
              <a:spcPct val="0"/>
            </a:spcBef>
            <a:spcAft>
              <a:spcPct val="35000"/>
            </a:spcAft>
            <a:buNone/>
          </a:pPr>
          <a:r>
            <a:rPr lang="en-US" sz="2500" kern="1200"/>
            <a:t>2 core classes:</a:t>
          </a:r>
        </a:p>
      </dsp:txBody>
      <dsp:txXfrm>
        <a:off x="1592873" y="2104603"/>
        <a:ext cx="2931121" cy="1676219"/>
      </dsp:txXfrm>
    </dsp:sp>
    <dsp:sp modelId="{16046380-09FF-4B83-98A1-B1DB52066196}">
      <dsp:nvSpPr>
        <dsp:cNvPr id="0" name=""/>
        <dsp:cNvSpPr/>
      </dsp:nvSpPr>
      <dsp:spPr>
        <a:xfrm>
          <a:off x="3601977" y="2119974"/>
          <a:ext cx="3022875" cy="16762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400" tIns="177400" rIns="177400" bIns="177400" numCol="1" spcCol="1270" anchor="ctr" anchorCtr="0">
          <a:noAutofit/>
        </a:bodyPr>
        <a:lstStyle/>
        <a:p>
          <a:pPr marL="0" lvl="0" indent="0" algn="l" defTabSz="800100">
            <a:lnSpc>
              <a:spcPct val="90000"/>
            </a:lnSpc>
            <a:spcBef>
              <a:spcPct val="0"/>
            </a:spcBef>
            <a:spcAft>
              <a:spcPct val="35000"/>
            </a:spcAft>
            <a:buNone/>
          </a:pPr>
          <a:r>
            <a:rPr lang="en-US" sz="1800" kern="1200" dirty="0"/>
            <a:t>URP 4000 &amp; URP 3001</a:t>
          </a:r>
        </a:p>
      </dsp:txBody>
      <dsp:txXfrm>
        <a:off x="3601977" y="2119974"/>
        <a:ext cx="3022875" cy="1676219"/>
      </dsp:txXfrm>
    </dsp:sp>
    <dsp:sp modelId="{133FC3D5-E23F-40F6-B000-C25518DF134F}">
      <dsp:nvSpPr>
        <dsp:cNvPr id="0" name=""/>
        <dsp:cNvSpPr/>
      </dsp:nvSpPr>
      <dsp:spPr>
        <a:xfrm>
          <a:off x="-343160" y="4199877"/>
          <a:ext cx="6513603" cy="167621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382FC77-DEC8-4E25-9388-95E2B954D170}">
      <dsp:nvSpPr>
        <dsp:cNvPr id="0" name=""/>
        <dsp:cNvSpPr/>
      </dsp:nvSpPr>
      <dsp:spPr>
        <a:xfrm>
          <a:off x="163896" y="4577026"/>
          <a:ext cx="921920" cy="921920"/>
        </a:xfrm>
        <a:prstGeom prst="rect">
          <a:avLst/>
        </a:prstGeom>
        <a:blipFill>
          <a:blip xmlns:r="http://schemas.openxmlformats.org/officeDocument/2006/relationships" r:embed="rId5">
            <a:extLst>
              <a:ext uri="{28A0092B-C50C-407E-A947-70E740481C1C}">
                <a14:useLocalDpi xmlns:a14="http://schemas.microsoft.com/office/drawing/2010/main" val="0"/>
              </a:ext>
            </a:extLst>
          </a:blip>
          <a:srcRect/>
          <a:stretch>
            <a:fillRect l="-12000" r="-12000"/>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C4E0526-FED2-4F8D-8AAD-3DDE0C041663}">
      <dsp:nvSpPr>
        <dsp:cNvPr id="0" name=""/>
        <dsp:cNvSpPr/>
      </dsp:nvSpPr>
      <dsp:spPr>
        <a:xfrm>
          <a:off x="1592873" y="4199877"/>
          <a:ext cx="4573783" cy="16762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400" tIns="177400" rIns="177400" bIns="177400" numCol="1" spcCol="1270" anchor="ctr" anchorCtr="0">
          <a:noAutofit/>
        </a:bodyPr>
        <a:lstStyle/>
        <a:p>
          <a:pPr marL="0" lvl="0" indent="0" algn="l" defTabSz="1111250">
            <a:lnSpc>
              <a:spcPct val="90000"/>
            </a:lnSpc>
            <a:spcBef>
              <a:spcPct val="0"/>
            </a:spcBef>
            <a:spcAft>
              <a:spcPct val="35000"/>
            </a:spcAft>
            <a:buNone/>
          </a:pPr>
          <a:r>
            <a:rPr lang="en-US" sz="2500" kern="1200"/>
            <a:t>3 elective classes</a:t>
          </a:r>
        </a:p>
      </dsp:txBody>
      <dsp:txXfrm>
        <a:off x="1592873" y="4199877"/>
        <a:ext cx="4573783" cy="167621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84D05A-B41B-43D5-815F-D7B2627B7FD9}">
      <dsp:nvSpPr>
        <dsp:cNvPr id="0" name=""/>
        <dsp:cNvSpPr/>
      </dsp:nvSpPr>
      <dsp:spPr>
        <a:xfrm>
          <a:off x="820223" y="350305"/>
          <a:ext cx="1232359" cy="123235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E99EAEF-66A6-42CD-90FB-A8D0D6F7DDBB}">
      <dsp:nvSpPr>
        <dsp:cNvPr id="0" name=""/>
        <dsp:cNvSpPr/>
      </dsp:nvSpPr>
      <dsp:spPr>
        <a:xfrm>
          <a:off x="67114" y="1943344"/>
          <a:ext cx="2738575"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a:lnSpc>
              <a:spcPct val="100000"/>
            </a:lnSpc>
            <a:spcBef>
              <a:spcPct val="0"/>
            </a:spcBef>
            <a:spcAft>
              <a:spcPct val="35000"/>
            </a:spcAft>
            <a:buNone/>
          </a:pPr>
          <a:r>
            <a:rPr lang="en-US" sz="1900" kern="1200"/>
            <a:t>Fall 2026</a:t>
          </a:r>
        </a:p>
      </dsp:txBody>
      <dsp:txXfrm>
        <a:off x="67114" y="1943344"/>
        <a:ext cx="2738575" cy="720000"/>
      </dsp:txXfrm>
    </dsp:sp>
    <dsp:sp modelId="{FC30047C-9874-48EB-95C6-DD5E720CFE55}">
      <dsp:nvSpPr>
        <dsp:cNvPr id="0" name=""/>
        <dsp:cNvSpPr/>
      </dsp:nvSpPr>
      <dsp:spPr>
        <a:xfrm>
          <a:off x="4038049" y="350305"/>
          <a:ext cx="1232359" cy="123235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A9DFDD4-B64B-401B-B74F-2F1BFC621A3F}">
      <dsp:nvSpPr>
        <dsp:cNvPr id="0" name=""/>
        <dsp:cNvSpPr/>
      </dsp:nvSpPr>
      <dsp:spPr>
        <a:xfrm>
          <a:off x="3284941" y="1943344"/>
          <a:ext cx="2738575"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a:lnSpc>
              <a:spcPct val="100000"/>
            </a:lnSpc>
            <a:spcBef>
              <a:spcPct val="0"/>
            </a:spcBef>
            <a:spcAft>
              <a:spcPct val="35000"/>
            </a:spcAft>
            <a:buNone/>
          </a:pPr>
          <a:r>
            <a:rPr lang="en-US" sz="1900" kern="1200" dirty="0"/>
            <a:t>Planning, Spatial Analytics, &amp; Urban Analytics</a:t>
          </a:r>
        </a:p>
      </dsp:txBody>
      <dsp:txXfrm>
        <a:off x="3284941" y="1943344"/>
        <a:ext cx="2738575" cy="720000"/>
      </dsp:txXfrm>
    </dsp:sp>
    <dsp:sp modelId="{729D2CA5-0EAD-437F-9DFE-C5470114EDA6}">
      <dsp:nvSpPr>
        <dsp:cNvPr id="0" name=""/>
        <dsp:cNvSpPr/>
      </dsp:nvSpPr>
      <dsp:spPr>
        <a:xfrm>
          <a:off x="2429136" y="3347988"/>
          <a:ext cx="1232359" cy="123235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414238B-92E8-4CCF-9867-D8008DB5A21C}">
      <dsp:nvSpPr>
        <dsp:cNvPr id="0" name=""/>
        <dsp:cNvSpPr/>
      </dsp:nvSpPr>
      <dsp:spPr>
        <a:xfrm>
          <a:off x="1676028" y="4941027"/>
          <a:ext cx="2738575"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a:lnSpc>
              <a:spcPct val="100000"/>
            </a:lnSpc>
            <a:spcBef>
              <a:spcPct val="0"/>
            </a:spcBef>
            <a:spcAft>
              <a:spcPct val="35000"/>
            </a:spcAft>
            <a:buNone/>
          </a:pPr>
          <a:r>
            <a:rPr lang="en-US" sz="1900" kern="1200"/>
            <a:t>Internship &amp; Studio Capstones</a:t>
          </a:r>
        </a:p>
      </dsp:txBody>
      <dsp:txXfrm>
        <a:off x="1676028" y="4941027"/>
        <a:ext cx="2738575" cy="7200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A5F93E-60F8-BD4A-A869-714DBBCDA735}">
      <dsp:nvSpPr>
        <dsp:cNvPr id="0" name=""/>
        <dsp:cNvSpPr/>
      </dsp:nvSpPr>
      <dsp:spPr>
        <a:xfrm rot="5400000">
          <a:off x="6731621" y="-2839081"/>
          <a:ext cx="837972" cy="6729984"/>
        </a:xfrm>
        <a:prstGeom prst="round2SameRect">
          <a:avLst/>
        </a:prstGeom>
        <a:solidFill>
          <a:schemeClr val="accent3">
            <a:alpha val="90000"/>
            <a:tint val="40000"/>
            <a:hueOff val="0"/>
            <a:satOff val="0"/>
            <a:lumOff val="0"/>
            <a:alphaOff val="0"/>
          </a:schemeClr>
        </a:solidFill>
        <a:ln w="6350" cap="flat" cmpd="sng" algn="ctr">
          <a:solidFill>
            <a:schemeClr val="accent3">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1440" tIns="45720" rIns="91440" bIns="45720" numCol="1" spcCol="1270" anchor="ctr" anchorCtr="0">
          <a:noAutofit/>
        </a:bodyPr>
        <a:lstStyle/>
        <a:p>
          <a:pPr marL="228600" lvl="1" indent="-228600" algn="l" defTabSz="1066800">
            <a:lnSpc>
              <a:spcPct val="90000"/>
            </a:lnSpc>
            <a:spcBef>
              <a:spcPct val="0"/>
            </a:spcBef>
            <a:spcAft>
              <a:spcPct val="15000"/>
            </a:spcAft>
            <a:buChar char="•"/>
            <a:defRPr b="1"/>
          </a:pPr>
          <a:r>
            <a:rPr lang="en-US" sz="2400" b="0" kern="1200" dirty="0"/>
            <a:t>Foundations of Planning, Specializations</a:t>
          </a:r>
        </a:p>
      </dsp:txBody>
      <dsp:txXfrm rot="-5400000">
        <a:off x="3785615" y="147831"/>
        <a:ext cx="6689078" cy="756160"/>
      </dsp:txXfrm>
    </dsp:sp>
    <dsp:sp modelId="{0745E26B-7F35-9542-9FA3-66723EEC4C4B}">
      <dsp:nvSpPr>
        <dsp:cNvPr id="0" name=""/>
        <dsp:cNvSpPr/>
      </dsp:nvSpPr>
      <dsp:spPr>
        <a:xfrm>
          <a:off x="0" y="2177"/>
          <a:ext cx="3785616" cy="1047465"/>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01930" tIns="100965" rIns="201930" bIns="100965" numCol="1" spcCol="1270" anchor="ctr" anchorCtr="0">
          <a:noAutofit/>
        </a:bodyPr>
        <a:lstStyle/>
        <a:p>
          <a:pPr marL="0" lvl="0" indent="0" algn="ctr" defTabSz="2355850">
            <a:lnSpc>
              <a:spcPct val="90000"/>
            </a:lnSpc>
            <a:spcBef>
              <a:spcPct val="0"/>
            </a:spcBef>
            <a:spcAft>
              <a:spcPct val="35000"/>
            </a:spcAft>
            <a:buNone/>
            <a:defRPr b="1"/>
          </a:pPr>
          <a:r>
            <a:rPr lang="en-US" sz="5300" kern="1200" dirty="0"/>
            <a:t>Learn</a:t>
          </a:r>
        </a:p>
      </dsp:txBody>
      <dsp:txXfrm>
        <a:off x="51133" y="53310"/>
        <a:ext cx="3683350" cy="945199"/>
      </dsp:txXfrm>
    </dsp:sp>
    <dsp:sp modelId="{0A886A52-0C3C-D848-9E80-7277800C765C}">
      <dsp:nvSpPr>
        <dsp:cNvPr id="0" name=""/>
        <dsp:cNvSpPr/>
      </dsp:nvSpPr>
      <dsp:spPr>
        <a:xfrm rot="5400000">
          <a:off x="6731621" y="-1739242"/>
          <a:ext cx="837972" cy="6729984"/>
        </a:xfrm>
        <a:prstGeom prst="round2SameRect">
          <a:avLst/>
        </a:prstGeom>
        <a:solidFill>
          <a:schemeClr val="accent3">
            <a:alpha val="90000"/>
            <a:tint val="40000"/>
            <a:hueOff val="0"/>
            <a:satOff val="0"/>
            <a:lumOff val="0"/>
            <a:alphaOff val="0"/>
          </a:schemeClr>
        </a:solidFill>
        <a:ln w="6350" cap="flat" cmpd="sng" algn="ctr">
          <a:solidFill>
            <a:schemeClr val="accent3">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1440" tIns="45720" rIns="91440" bIns="4572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a:t>Research Centers, Thesis</a:t>
          </a:r>
        </a:p>
      </dsp:txBody>
      <dsp:txXfrm rot="-5400000">
        <a:off x="3785615" y="1247670"/>
        <a:ext cx="6689078" cy="756160"/>
      </dsp:txXfrm>
    </dsp:sp>
    <dsp:sp modelId="{C5E2EEDE-C8B6-854B-A1BB-17B69088A4A8}">
      <dsp:nvSpPr>
        <dsp:cNvPr id="0" name=""/>
        <dsp:cNvSpPr/>
      </dsp:nvSpPr>
      <dsp:spPr>
        <a:xfrm>
          <a:off x="0" y="1102016"/>
          <a:ext cx="3785616" cy="1047465"/>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01930" tIns="100965" rIns="201930" bIns="100965" numCol="1" spcCol="1270" anchor="ctr" anchorCtr="0">
          <a:noAutofit/>
        </a:bodyPr>
        <a:lstStyle/>
        <a:p>
          <a:pPr marL="0" lvl="0" indent="0" algn="ctr" defTabSz="2355850">
            <a:lnSpc>
              <a:spcPct val="90000"/>
            </a:lnSpc>
            <a:spcBef>
              <a:spcPct val="0"/>
            </a:spcBef>
            <a:spcAft>
              <a:spcPct val="35000"/>
            </a:spcAft>
            <a:buNone/>
            <a:defRPr b="1"/>
          </a:pPr>
          <a:r>
            <a:rPr lang="en-US" sz="5300" kern="1200" dirty="0"/>
            <a:t>Discover</a:t>
          </a:r>
        </a:p>
      </dsp:txBody>
      <dsp:txXfrm>
        <a:off x="51133" y="1153149"/>
        <a:ext cx="3683350" cy="945199"/>
      </dsp:txXfrm>
    </dsp:sp>
    <dsp:sp modelId="{5A21CD07-CCB9-6641-80C1-ED1BDE8E03BE}">
      <dsp:nvSpPr>
        <dsp:cNvPr id="0" name=""/>
        <dsp:cNvSpPr/>
      </dsp:nvSpPr>
      <dsp:spPr>
        <a:xfrm rot="5400000">
          <a:off x="6731621" y="-639403"/>
          <a:ext cx="837972" cy="6729984"/>
        </a:xfrm>
        <a:prstGeom prst="round2SameRect">
          <a:avLst/>
        </a:prstGeom>
        <a:solidFill>
          <a:schemeClr val="accent3">
            <a:alpha val="90000"/>
            <a:tint val="40000"/>
            <a:hueOff val="0"/>
            <a:satOff val="0"/>
            <a:lumOff val="0"/>
            <a:alphaOff val="0"/>
          </a:schemeClr>
        </a:solidFill>
        <a:ln w="6350" cap="flat" cmpd="sng" algn="ctr">
          <a:solidFill>
            <a:schemeClr val="accent3">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1440" tIns="45720" rIns="91440" bIns="45720" numCol="1" spcCol="1270" anchor="ctr" anchorCtr="0">
          <a:noAutofit/>
        </a:bodyPr>
        <a:lstStyle/>
        <a:p>
          <a:pPr marL="228600" lvl="1" indent="-228600" algn="l" defTabSz="1066800">
            <a:lnSpc>
              <a:spcPct val="90000"/>
            </a:lnSpc>
            <a:spcBef>
              <a:spcPct val="0"/>
            </a:spcBef>
            <a:spcAft>
              <a:spcPct val="15000"/>
            </a:spcAft>
            <a:buChar char="•"/>
            <a:defRPr b="1"/>
          </a:pPr>
          <a:r>
            <a:rPr lang="en-US" sz="2400" b="0" kern="1200" dirty="0"/>
            <a:t>Internship, Mentorship, Professional Development</a:t>
          </a:r>
        </a:p>
      </dsp:txBody>
      <dsp:txXfrm rot="-5400000">
        <a:off x="3785615" y="2347509"/>
        <a:ext cx="6689078" cy="756160"/>
      </dsp:txXfrm>
    </dsp:sp>
    <dsp:sp modelId="{CA6600DC-7288-6C4F-87B5-E4EA65D71E48}">
      <dsp:nvSpPr>
        <dsp:cNvPr id="0" name=""/>
        <dsp:cNvSpPr/>
      </dsp:nvSpPr>
      <dsp:spPr>
        <a:xfrm>
          <a:off x="0" y="2201855"/>
          <a:ext cx="3785616" cy="1047465"/>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01930" tIns="100965" rIns="201930" bIns="100965" numCol="1" spcCol="1270" anchor="ctr" anchorCtr="0">
          <a:noAutofit/>
        </a:bodyPr>
        <a:lstStyle/>
        <a:p>
          <a:pPr marL="0" lvl="0" indent="0" algn="ctr" defTabSz="2355850">
            <a:lnSpc>
              <a:spcPct val="90000"/>
            </a:lnSpc>
            <a:spcBef>
              <a:spcPct val="0"/>
            </a:spcBef>
            <a:spcAft>
              <a:spcPct val="35000"/>
            </a:spcAft>
            <a:buNone/>
            <a:defRPr b="1"/>
          </a:pPr>
          <a:r>
            <a:rPr lang="en-US" sz="5300" kern="1200" dirty="0"/>
            <a:t>Connect</a:t>
          </a:r>
        </a:p>
      </dsp:txBody>
      <dsp:txXfrm>
        <a:off x="51133" y="2252988"/>
        <a:ext cx="3683350" cy="945199"/>
      </dsp:txXfrm>
    </dsp:sp>
    <dsp:sp modelId="{C6DAA159-24CD-124B-934B-7B38554BF1CD}">
      <dsp:nvSpPr>
        <dsp:cNvPr id="0" name=""/>
        <dsp:cNvSpPr/>
      </dsp:nvSpPr>
      <dsp:spPr>
        <a:xfrm rot="5400000">
          <a:off x="6731621" y="460435"/>
          <a:ext cx="837972" cy="6729984"/>
        </a:xfrm>
        <a:prstGeom prst="round2SameRect">
          <a:avLst/>
        </a:prstGeom>
        <a:solidFill>
          <a:schemeClr val="accent3">
            <a:alpha val="90000"/>
            <a:tint val="40000"/>
            <a:hueOff val="0"/>
            <a:satOff val="0"/>
            <a:lumOff val="0"/>
            <a:alphaOff val="0"/>
          </a:schemeClr>
        </a:solidFill>
        <a:ln w="6350" cap="flat" cmpd="sng" algn="ctr">
          <a:solidFill>
            <a:schemeClr val="accent3">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1440" tIns="45720" rIns="91440" bIns="45720" numCol="1" spcCol="1270" anchor="ctr" anchorCtr="0">
          <a:noAutofit/>
        </a:bodyPr>
        <a:lstStyle/>
        <a:p>
          <a:pPr marL="228600" lvl="1" indent="-228600" algn="l" defTabSz="1066800">
            <a:lnSpc>
              <a:spcPct val="90000"/>
            </a:lnSpc>
            <a:spcBef>
              <a:spcPct val="0"/>
            </a:spcBef>
            <a:spcAft>
              <a:spcPct val="15000"/>
            </a:spcAft>
            <a:buChar char="•"/>
            <a:defRPr b="1"/>
          </a:pPr>
          <a:r>
            <a:rPr lang="en-US" sz="2400" b="0" kern="1200" dirty="0"/>
            <a:t>SPA, GNV, Study Abroad</a:t>
          </a:r>
        </a:p>
      </dsp:txBody>
      <dsp:txXfrm rot="-5400000">
        <a:off x="3785615" y="3447347"/>
        <a:ext cx="6689078" cy="756160"/>
      </dsp:txXfrm>
    </dsp:sp>
    <dsp:sp modelId="{33C3EAED-38CB-8F49-A5F1-1BEC4F6B96DB}">
      <dsp:nvSpPr>
        <dsp:cNvPr id="0" name=""/>
        <dsp:cNvSpPr/>
      </dsp:nvSpPr>
      <dsp:spPr>
        <a:xfrm>
          <a:off x="0" y="3301694"/>
          <a:ext cx="3785616" cy="1047465"/>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01930" tIns="100965" rIns="201930" bIns="100965" numCol="1" spcCol="1270" anchor="ctr" anchorCtr="0">
          <a:noAutofit/>
        </a:bodyPr>
        <a:lstStyle/>
        <a:p>
          <a:pPr marL="0" lvl="0" indent="0" algn="ctr" defTabSz="2355850">
            <a:lnSpc>
              <a:spcPct val="90000"/>
            </a:lnSpc>
            <a:spcBef>
              <a:spcPct val="0"/>
            </a:spcBef>
            <a:spcAft>
              <a:spcPct val="35000"/>
            </a:spcAft>
            <a:buNone/>
            <a:defRPr b="1"/>
          </a:pPr>
          <a:r>
            <a:rPr lang="en-US" sz="5300" kern="1200" dirty="0"/>
            <a:t>Engage</a:t>
          </a:r>
        </a:p>
      </dsp:txBody>
      <dsp:txXfrm>
        <a:off x="51133" y="3352827"/>
        <a:ext cx="3683350" cy="945199"/>
      </dsp:txXfrm>
    </dsp:sp>
  </dsp:spTree>
</dsp:drawing>
</file>

<file path=ppt/diagrams/layout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2A2A30-FFE1-4EC2-99E6-FA8AA4769198}" type="datetimeFigureOut">
              <a:rPr lang="en-US" smtClean="0"/>
              <a:t>3/3/2026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4938D9B-58B1-4669-A425-FFCEF7B8DC64}" type="slidenum">
              <a:rPr lang="en-US" smtClean="0"/>
              <a:t>‹#›</a:t>
            </a:fld>
            <a:endParaRPr lang="en-US"/>
          </a:p>
        </p:txBody>
      </p:sp>
    </p:spTree>
    <p:extLst>
      <p:ext uri="{BB962C8B-B14F-4D97-AF65-F5344CB8AC3E}">
        <p14:creationId xmlns:p14="http://schemas.microsoft.com/office/powerpoint/2010/main" val="5446268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D6397F-705E-4F19-9F0C-87068B7AF708}" type="slidenum">
              <a:rPr lang="en-US" smtClean="0"/>
              <a:t>2</a:t>
            </a:fld>
            <a:endParaRPr lang="en-US"/>
          </a:p>
        </p:txBody>
      </p:sp>
    </p:spTree>
    <p:extLst>
      <p:ext uri="{BB962C8B-B14F-4D97-AF65-F5344CB8AC3E}">
        <p14:creationId xmlns:p14="http://schemas.microsoft.com/office/powerpoint/2010/main" val="36383045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https://www.enr.com/ext/resources/2022/04/26/001-Ultimate-Improvement-Express-Lane-HNTB.webp?t=1675445131</a:t>
            </a:r>
          </a:p>
        </p:txBody>
      </p:sp>
      <p:sp>
        <p:nvSpPr>
          <p:cNvPr id="4" name="Slide Number Placeholder 3"/>
          <p:cNvSpPr>
            <a:spLocks noGrp="1"/>
          </p:cNvSpPr>
          <p:nvPr>
            <p:ph type="sldNum" sz="quarter" idx="5"/>
          </p:nvPr>
        </p:nvSpPr>
        <p:spPr/>
        <p:txBody>
          <a:bodyPr/>
          <a:lstStyle/>
          <a:p>
            <a:fld id="{24938D9B-58B1-4669-A425-FFCEF7B8DC64}" type="slidenum">
              <a:rPr lang="en-US" smtClean="0"/>
              <a:t>12</a:t>
            </a:fld>
            <a:endParaRPr lang="en-US"/>
          </a:p>
        </p:txBody>
      </p:sp>
    </p:spTree>
    <p:extLst>
      <p:ext uri="{BB962C8B-B14F-4D97-AF65-F5344CB8AC3E}">
        <p14:creationId xmlns:p14="http://schemas.microsoft.com/office/powerpoint/2010/main" val="21319328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 </a:t>
            </a:r>
          </a:p>
        </p:txBody>
      </p:sp>
      <p:sp>
        <p:nvSpPr>
          <p:cNvPr id="4" name="Slide Number Placeholder 3"/>
          <p:cNvSpPr>
            <a:spLocks noGrp="1"/>
          </p:cNvSpPr>
          <p:nvPr>
            <p:ph type="sldNum" sz="quarter" idx="10"/>
          </p:nvPr>
        </p:nvSpPr>
        <p:spPr/>
        <p:txBody>
          <a:bodyPr/>
          <a:lstStyle/>
          <a:p>
            <a:fld id="{DD4C090A-05E4-4FB5-B3C7-6914E62A0CEC}" type="slidenum">
              <a:rPr lang="en-US" smtClean="0"/>
              <a:t>13</a:t>
            </a:fld>
            <a:endParaRPr lang="en-US"/>
          </a:p>
        </p:txBody>
      </p:sp>
    </p:spTree>
    <p:extLst>
      <p:ext uri="{BB962C8B-B14F-4D97-AF65-F5344CB8AC3E}">
        <p14:creationId xmlns:p14="http://schemas.microsoft.com/office/powerpoint/2010/main" val="2288397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4C090A-05E4-4FB5-B3C7-6914E62A0CEC}" type="slidenum">
              <a:rPr lang="en-US" smtClean="0"/>
              <a:t>14</a:t>
            </a:fld>
            <a:endParaRPr lang="en-US"/>
          </a:p>
        </p:txBody>
      </p:sp>
    </p:spTree>
    <p:extLst>
      <p:ext uri="{BB962C8B-B14F-4D97-AF65-F5344CB8AC3E}">
        <p14:creationId xmlns:p14="http://schemas.microsoft.com/office/powerpoint/2010/main" val="18541961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4C090A-05E4-4FB5-B3C7-6914E62A0CEC}" type="slidenum">
              <a:rPr lang="en-US" smtClean="0"/>
              <a:t>16</a:t>
            </a:fld>
            <a:endParaRPr lang="en-US"/>
          </a:p>
        </p:txBody>
      </p:sp>
    </p:spTree>
    <p:extLst>
      <p:ext uri="{BB962C8B-B14F-4D97-AF65-F5344CB8AC3E}">
        <p14:creationId xmlns:p14="http://schemas.microsoft.com/office/powerpoint/2010/main" val="21939921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4C090A-05E4-4FB5-B3C7-6914E62A0CEC}" type="slidenum">
              <a:rPr lang="en-US" smtClean="0"/>
              <a:t>17</a:t>
            </a:fld>
            <a:endParaRPr lang="en-US"/>
          </a:p>
        </p:txBody>
      </p:sp>
    </p:spTree>
    <p:extLst>
      <p:ext uri="{BB962C8B-B14F-4D97-AF65-F5344CB8AC3E}">
        <p14:creationId xmlns:p14="http://schemas.microsoft.com/office/powerpoint/2010/main" val="8248467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8_Title Slide">
    <p:bg>
      <p:bgPr>
        <a:solidFill>
          <a:srgbClr val="F9F9F9"/>
        </a:solidFill>
        <a:effectLst/>
      </p:bgPr>
    </p:bg>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03C688D1-96DD-4A50-8489-3CC78D80B7E9}"/>
              </a:ext>
            </a:extLst>
          </p:cNvPr>
          <p:cNvSpPr>
            <a:spLocks noGrp="1"/>
          </p:cNvSpPr>
          <p:nvPr>
            <p:ph type="pic" sz="quarter" idx="10"/>
          </p:nvPr>
        </p:nvSpPr>
        <p:spPr>
          <a:xfrm>
            <a:off x="0" y="0"/>
            <a:ext cx="12192000" cy="6858000"/>
          </a:xfrm>
          <a:custGeom>
            <a:avLst/>
            <a:gdLst>
              <a:gd name="connsiteX0" fmla="*/ 0 w 10723418"/>
              <a:gd name="connsiteY0" fmla="*/ 0 h 3491343"/>
              <a:gd name="connsiteX1" fmla="*/ 10723418 w 10723418"/>
              <a:gd name="connsiteY1" fmla="*/ 0 h 3491343"/>
              <a:gd name="connsiteX2" fmla="*/ 10723418 w 10723418"/>
              <a:gd name="connsiteY2" fmla="*/ 3491343 h 3491343"/>
              <a:gd name="connsiteX3" fmla="*/ 0 w 10723418"/>
              <a:gd name="connsiteY3" fmla="*/ 3491343 h 3491343"/>
            </a:gdLst>
            <a:ahLst/>
            <a:cxnLst>
              <a:cxn ang="0">
                <a:pos x="connsiteX0" y="connsiteY0"/>
              </a:cxn>
              <a:cxn ang="0">
                <a:pos x="connsiteX1" y="connsiteY1"/>
              </a:cxn>
              <a:cxn ang="0">
                <a:pos x="connsiteX2" y="connsiteY2"/>
              </a:cxn>
              <a:cxn ang="0">
                <a:pos x="connsiteX3" y="connsiteY3"/>
              </a:cxn>
            </a:cxnLst>
            <a:rect l="l" t="t" r="r" b="b"/>
            <a:pathLst>
              <a:path w="10723418" h="3491343">
                <a:moveTo>
                  <a:pt x="0" y="0"/>
                </a:moveTo>
                <a:lnTo>
                  <a:pt x="10723418" y="0"/>
                </a:lnTo>
                <a:lnTo>
                  <a:pt x="10723418" y="3491343"/>
                </a:lnTo>
                <a:lnTo>
                  <a:pt x="0" y="3491343"/>
                </a:lnTo>
                <a:close/>
              </a:path>
            </a:pathLst>
          </a:custGeom>
          <a:solidFill>
            <a:schemeClr val="bg1">
              <a:lumMod val="85000"/>
            </a:schemeClr>
          </a:solidFill>
        </p:spPr>
        <p:txBody>
          <a:bodyPr wrap="square">
            <a:noAutofit/>
          </a:bodyPr>
          <a:lstStyle/>
          <a:p>
            <a:r>
              <a:rPr lang="en-US"/>
              <a:t>Click icon to add picture</a:t>
            </a:r>
          </a:p>
        </p:txBody>
      </p:sp>
    </p:spTree>
    <p:extLst>
      <p:ext uri="{BB962C8B-B14F-4D97-AF65-F5344CB8AC3E}">
        <p14:creationId xmlns:p14="http://schemas.microsoft.com/office/powerpoint/2010/main" val="38727484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Title Slide">
    <p:bg>
      <p:bgPr>
        <a:solidFill>
          <a:srgbClr val="F9F9F9"/>
        </a:solidFill>
        <a:effectLst/>
      </p:bgPr>
    </p:bg>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03C688D1-96DD-4A50-8489-3CC78D80B7E9}"/>
              </a:ext>
            </a:extLst>
          </p:cNvPr>
          <p:cNvSpPr>
            <a:spLocks noGrp="1"/>
          </p:cNvSpPr>
          <p:nvPr>
            <p:ph type="pic" sz="quarter" idx="10"/>
          </p:nvPr>
        </p:nvSpPr>
        <p:spPr>
          <a:xfrm>
            <a:off x="734291" y="3366657"/>
            <a:ext cx="10723418" cy="3491343"/>
          </a:xfrm>
          <a:custGeom>
            <a:avLst/>
            <a:gdLst>
              <a:gd name="connsiteX0" fmla="*/ 0 w 10723418"/>
              <a:gd name="connsiteY0" fmla="*/ 0 h 3491343"/>
              <a:gd name="connsiteX1" fmla="*/ 10723418 w 10723418"/>
              <a:gd name="connsiteY1" fmla="*/ 0 h 3491343"/>
              <a:gd name="connsiteX2" fmla="*/ 10723418 w 10723418"/>
              <a:gd name="connsiteY2" fmla="*/ 3491343 h 3491343"/>
              <a:gd name="connsiteX3" fmla="*/ 0 w 10723418"/>
              <a:gd name="connsiteY3" fmla="*/ 3491343 h 3491343"/>
            </a:gdLst>
            <a:ahLst/>
            <a:cxnLst>
              <a:cxn ang="0">
                <a:pos x="connsiteX0" y="connsiteY0"/>
              </a:cxn>
              <a:cxn ang="0">
                <a:pos x="connsiteX1" y="connsiteY1"/>
              </a:cxn>
              <a:cxn ang="0">
                <a:pos x="connsiteX2" y="connsiteY2"/>
              </a:cxn>
              <a:cxn ang="0">
                <a:pos x="connsiteX3" y="connsiteY3"/>
              </a:cxn>
            </a:cxnLst>
            <a:rect l="l" t="t" r="r" b="b"/>
            <a:pathLst>
              <a:path w="10723418" h="3491343">
                <a:moveTo>
                  <a:pt x="0" y="0"/>
                </a:moveTo>
                <a:lnTo>
                  <a:pt x="10723418" y="0"/>
                </a:lnTo>
                <a:lnTo>
                  <a:pt x="10723418" y="3491343"/>
                </a:lnTo>
                <a:lnTo>
                  <a:pt x="0" y="3491343"/>
                </a:lnTo>
                <a:close/>
              </a:path>
            </a:pathLst>
          </a:custGeom>
          <a:solidFill>
            <a:schemeClr val="bg1">
              <a:lumMod val="85000"/>
            </a:schemeClr>
          </a:solidFill>
        </p:spPr>
        <p:txBody>
          <a:bodyPr wrap="square">
            <a:noAutofit/>
          </a:bodyPr>
          <a:lstStyle/>
          <a:p>
            <a:r>
              <a:rPr lang="en-US"/>
              <a:t>Click icon to add picture</a:t>
            </a:r>
          </a:p>
        </p:txBody>
      </p:sp>
    </p:spTree>
    <p:extLst>
      <p:ext uri="{BB962C8B-B14F-4D97-AF65-F5344CB8AC3E}">
        <p14:creationId xmlns:p14="http://schemas.microsoft.com/office/powerpoint/2010/main" val="24920765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9_Title Slide">
    <p:bg>
      <p:bgPr>
        <a:solidFill>
          <a:srgbClr val="F9F9F9"/>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43EDAC2-9F2D-4BD0-8365-51F509F5CEBE}"/>
              </a:ext>
            </a:extLst>
          </p:cNvPr>
          <p:cNvSpPr/>
          <p:nvPr userDrawn="1"/>
        </p:nvSpPr>
        <p:spPr>
          <a:xfrm>
            <a:off x="9571246" y="419725"/>
            <a:ext cx="2189018" cy="3158836"/>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Picture Placeholder 5">
            <a:extLst>
              <a:ext uri="{FF2B5EF4-FFF2-40B4-BE49-F238E27FC236}">
                <a16:creationId xmlns:a16="http://schemas.microsoft.com/office/drawing/2014/main" id="{9EBEE816-44D4-4E1F-9283-96CE7EE8E2C3}"/>
              </a:ext>
            </a:extLst>
          </p:cNvPr>
          <p:cNvSpPr>
            <a:spLocks noGrp="1"/>
          </p:cNvSpPr>
          <p:nvPr>
            <p:ph type="pic" sz="quarter" idx="10"/>
          </p:nvPr>
        </p:nvSpPr>
        <p:spPr>
          <a:xfrm>
            <a:off x="7649457" y="1116608"/>
            <a:ext cx="3378760" cy="5741391"/>
          </a:xfrm>
          <a:custGeom>
            <a:avLst/>
            <a:gdLst>
              <a:gd name="connsiteX0" fmla="*/ 0 w 3378760"/>
              <a:gd name="connsiteY0" fmla="*/ 0 h 5741391"/>
              <a:gd name="connsiteX1" fmla="*/ 3378760 w 3378760"/>
              <a:gd name="connsiteY1" fmla="*/ 0 h 5741391"/>
              <a:gd name="connsiteX2" fmla="*/ 3378760 w 3378760"/>
              <a:gd name="connsiteY2" fmla="*/ 5741391 h 5741391"/>
              <a:gd name="connsiteX3" fmla="*/ 0 w 3378760"/>
              <a:gd name="connsiteY3" fmla="*/ 5741391 h 5741391"/>
            </a:gdLst>
            <a:ahLst/>
            <a:cxnLst>
              <a:cxn ang="0">
                <a:pos x="connsiteX0" y="connsiteY0"/>
              </a:cxn>
              <a:cxn ang="0">
                <a:pos x="connsiteX1" y="connsiteY1"/>
              </a:cxn>
              <a:cxn ang="0">
                <a:pos x="connsiteX2" y="connsiteY2"/>
              </a:cxn>
              <a:cxn ang="0">
                <a:pos x="connsiteX3" y="connsiteY3"/>
              </a:cxn>
            </a:cxnLst>
            <a:rect l="l" t="t" r="r" b="b"/>
            <a:pathLst>
              <a:path w="3378760" h="5741391">
                <a:moveTo>
                  <a:pt x="0" y="0"/>
                </a:moveTo>
                <a:lnTo>
                  <a:pt x="3378760" y="0"/>
                </a:lnTo>
                <a:lnTo>
                  <a:pt x="3378760" y="5741391"/>
                </a:lnTo>
                <a:lnTo>
                  <a:pt x="0" y="5741391"/>
                </a:lnTo>
                <a:close/>
              </a:path>
            </a:pathLst>
          </a:custGeom>
          <a:solidFill>
            <a:schemeClr val="bg1">
              <a:lumMod val="85000"/>
            </a:schemeClr>
          </a:solidFill>
        </p:spPr>
        <p:txBody>
          <a:bodyPr wrap="square">
            <a:noAutofit/>
          </a:bodyPr>
          <a:lstStyle/>
          <a:p>
            <a:r>
              <a:rPr lang="en-US"/>
              <a:t>Click icon to add picture</a:t>
            </a:r>
          </a:p>
        </p:txBody>
      </p:sp>
    </p:spTree>
    <p:extLst>
      <p:ext uri="{BB962C8B-B14F-4D97-AF65-F5344CB8AC3E}">
        <p14:creationId xmlns:p14="http://schemas.microsoft.com/office/powerpoint/2010/main" val="7730447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5_Title Slide">
    <p:bg>
      <p:bgPr>
        <a:solidFill>
          <a:srgbClr val="F9F9F9"/>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9FF237E-AE11-4AAA-92F7-B45CAECF596F}"/>
              </a:ext>
            </a:extLst>
          </p:cNvPr>
          <p:cNvSpPr/>
          <p:nvPr userDrawn="1"/>
        </p:nvSpPr>
        <p:spPr>
          <a:xfrm>
            <a:off x="0" y="-41564"/>
            <a:ext cx="12192000" cy="2854037"/>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Picture Placeholder 5">
            <a:extLst>
              <a:ext uri="{FF2B5EF4-FFF2-40B4-BE49-F238E27FC236}">
                <a16:creationId xmlns:a16="http://schemas.microsoft.com/office/drawing/2014/main" id="{2B6FB253-A560-43DB-B74F-4FAD867F285B}"/>
              </a:ext>
            </a:extLst>
          </p:cNvPr>
          <p:cNvSpPr>
            <a:spLocks noGrp="1"/>
          </p:cNvSpPr>
          <p:nvPr>
            <p:ph type="pic" sz="quarter" idx="10"/>
          </p:nvPr>
        </p:nvSpPr>
        <p:spPr>
          <a:xfrm>
            <a:off x="505691" y="415636"/>
            <a:ext cx="11180618" cy="3186545"/>
          </a:xfrm>
          <a:custGeom>
            <a:avLst/>
            <a:gdLst>
              <a:gd name="connsiteX0" fmla="*/ 0 w 11180618"/>
              <a:gd name="connsiteY0" fmla="*/ 0 h 3186545"/>
              <a:gd name="connsiteX1" fmla="*/ 11180618 w 11180618"/>
              <a:gd name="connsiteY1" fmla="*/ 0 h 3186545"/>
              <a:gd name="connsiteX2" fmla="*/ 11180618 w 11180618"/>
              <a:gd name="connsiteY2" fmla="*/ 3186545 h 3186545"/>
              <a:gd name="connsiteX3" fmla="*/ 0 w 11180618"/>
              <a:gd name="connsiteY3" fmla="*/ 3186545 h 3186545"/>
            </a:gdLst>
            <a:ahLst/>
            <a:cxnLst>
              <a:cxn ang="0">
                <a:pos x="connsiteX0" y="connsiteY0"/>
              </a:cxn>
              <a:cxn ang="0">
                <a:pos x="connsiteX1" y="connsiteY1"/>
              </a:cxn>
              <a:cxn ang="0">
                <a:pos x="connsiteX2" y="connsiteY2"/>
              </a:cxn>
              <a:cxn ang="0">
                <a:pos x="connsiteX3" y="connsiteY3"/>
              </a:cxn>
            </a:cxnLst>
            <a:rect l="l" t="t" r="r" b="b"/>
            <a:pathLst>
              <a:path w="11180618" h="3186545">
                <a:moveTo>
                  <a:pt x="0" y="0"/>
                </a:moveTo>
                <a:lnTo>
                  <a:pt x="11180618" y="0"/>
                </a:lnTo>
                <a:lnTo>
                  <a:pt x="11180618" y="3186545"/>
                </a:lnTo>
                <a:lnTo>
                  <a:pt x="0" y="3186545"/>
                </a:lnTo>
                <a:close/>
              </a:path>
            </a:pathLst>
          </a:custGeom>
          <a:solidFill>
            <a:schemeClr val="bg1">
              <a:lumMod val="85000"/>
            </a:schemeClr>
          </a:solidFill>
        </p:spPr>
        <p:txBody>
          <a:bodyPr wrap="square">
            <a:noAutofit/>
          </a:bodyPr>
          <a:lstStyle/>
          <a:p>
            <a:r>
              <a:rPr lang="en-US"/>
              <a:t>Click icon to add picture</a:t>
            </a:r>
          </a:p>
        </p:txBody>
      </p:sp>
    </p:spTree>
    <p:extLst>
      <p:ext uri="{BB962C8B-B14F-4D97-AF65-F5344CB8AC3E}">
        <p14:creationId xmlns:p14="http://schemas.microsoft.com/office/powerpoint/2010/main" val="25647138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7_Title Slide">
    <p:bg>
      <p:bgPr>
        <a:solidFill>
          <a:srgbClr val="F9F9F9"/>
        </a:solidFill>
        <a:effectLst/>
      </p:bgPr>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5C1C754E-D250-4E81-95B4-08C3E0D5B31C}"/>
              </a:ext>
            </a:extLst>
          </p:cNvPr>
          <p:cNvSpPr>
            <a:spLocks noGrp="1"/>
          </p:cNvSpPr>
          <p:nvPr>
            <p:ph type="pic" sz="quarter" idx="10"/>
          </p:nvPr>
        </p:nvSpPr>
        <p:spPr>
          <a:xfrm>
            <a:off x="0" y="3796145"/>
            <a:ext cx="4064000" cy="3061855"/>
          </a:xfrm>
          <a:custGeom>
            <a:avLst/>
            <a:gdLst>
              <a:gd name="connsiteX0" fmla="*/ 0 w 4064000"/>
              <a:gd name="connsiteY0" fmla="*/ 0 h 3061855"/>
              <a:gd name="connsiteX1" fmla="*/ 4064000 w 4064000"/>
              <a:gd name="connsiteY1" fmla="*/ 0 h 3061855"/>
              <a:gd name="connsiteX2" fmla="*/ 4064000 w 4064000"/>
              <a:gd name="connsiteY2" fmla="*/ 3061855 h 3061855"/>
              <a:gd name="connsiteX3" fmla="*/ 0 w 4064000"/>
              <a:gd name="connsiteY3" fmla="*/ 3061855 h 3061855"/>
            </a:gdLst>
            <a:ahLst/>
            <a:cxnLst>
              <a:cxn ang="0">
                <a:pos x="connsiteX0" y="connsiteY0"/>
              </a:cxn>
              <a:cxn ang="0">
                <a:pos x="connsiteX1" y="connsiteY1"/>
              </a:cxn>
              <a:cxn ang="0">
                <a:pos x="connsiteX2" y="connsiteY2"/>
              </a:cxn>
              <a:cxn ang="0">
                <a:pos x="connsiteX3" y="connsiteY3"/>
              </a:cxn>
            </a:cxnLst>
            <a:rect l="l" t="t" r="r" b="b"/>
            <a:pathLst>
              <a:path w="4064000" h="3061855">
                <a:moveTo>
                  <a:pt x="0" y="0"/>
                </a:moveTo>
                <a:lnTo>
                  <a:pt x="4064000" y="0"/>
                </a:lnTo>
                <a:lnTo>
                  <a:pt x="4064000" y="3061855"/>
                </a:lnTo>
                <a:lnTo>
                  <a:pt x="0" y="3061855"/>
                </a:lnTo>
                <a:close/>
              </a:path>
            </a:pathLst>
          </a:custGeom>
          <a:solidFill>
            <a:schemeClr val="bg1">
              <a:lumMod val="85000"/>
            </a:schemeClr>
          </a:solidFill>
        </p:spPr>
        <p:txBody>
          <a:bodyPr wrap="square">
            <a:noAutofit/>
          </a:bodyPr>
          <a:lstStyle/>
          <a:p>
            <a:r>
              <a:rPr lang="en-US"/>
              <a:t>Click icon to add picture</a:t>
            </a:r>
          </a:p>
        </p:txBody>
      </p:sp>
      <p:sp>
        <p:nvSpPr>
          <p:cNvPr id="11" name="Picture Placeholder 10">
            <a:extLst>
              <a:ext uri="{FF2B5EF4-FFF2-40B4-BE49-F238E27FC236}">
                <a16:creationId xmlns:a16="http://schemas.microsoft.com/office/drawing/2014/main" id="{9AEC9D07-D133-41B0-B9A8-0F047F294163}"/>
              </a:ext>
            </a:extLst>
          </p:cNvPr>
          <p:cNvSpPr>
            <a:spLocks noGrp="1"/>
          </p:cNvSpPr>
          <p:nvPr>
            <p:ph type="pic" sz="quarter" idx="11"/>
          </p:nvPr>
        </p:nvSpPr>
        <p:spPr>
          <a:xfrm>
            <a:off x="4063999" y="3796145"/>
            <a:ext cx="4064000" cy="3061855"/>
          </a:xfrm>
          <a:custGeom>
            <a:avLst/>
            <a:gdLst>
              <a:gd name="connsiteX0" fmla="*/ 0 w 4064000"/>
              <a:gd name="connsiteY0" fmla="*/ 0 h 3061855"/>
              <a:gd name="connsiteX1" fmla="*/ 4064000 w 4064000"/>
              <a:gd name="connsiteY1" fmla="*/ 0 h 3061855"/>
              <a:gd name="connsiteX2" fmla="*/ 4064000 w 4064000"/>
              <a:gd name="connsiteY2" fmla="*/ 3061855 h 3061855"/>
              <a:gd name="connsiteX3" fmla="*/ 0 w 4064000"/>
              <a:gd name="connsiteY3" fmla="*/ 3061855 h 3061855"/>
            </a:gdLst>
            <a:ahLst/>
            <a:cxnLst>
              <a:cxn ang="0">
                <a:pos x="connsiteX0" y="connsiteY0"/>
              </a:cxn>
              <a:cxn ang="0">
                <a:pos x="connsiteX1" y="connsiteY1"/>
              </a:cxn>
              <a:cxn ang="0">
                <a:pos x="connsiteX2" y="connsiteY2"/>
              </a:cxn>
              <a:cxn ang="0">
                <a:pos x="connsiteX3" y="connsiteY3"/>
              </a:cxn>
            </a:cxnLst>
            <a:rect l="l" t="t" r="r" b="b"/>
            <a:pathLst>
              <a:path w="4064000" h="3061855">
                <a:moveTo>
                  <a:pt x="0" y="0"/>
                </a:moveTo>
                <a:lnTo>
                  <a:pt x="4064000" y="0"/>
                </a:lnTo>
                <a:lnTo>
                  <a:pt x="4064000" y="3061855"/>
                </a:lnTo>
                <a:lnTo>
                  <a:pt x="0" y="3061855"/>
                </a:lnTo>
                <a:close/>
              </a:path>
            </a:pathLst>
          </a:custGeom>
          <a:solidFill>
            <a:schemeClr val="bg1">
              <a:lumMod val="95000"/>
            </a:schemeClr>
          </a:solidFill>
        </p:spPr>
        <p:txBody>
          <a:bodyPr wrap="square">
            <a:noAutofit/>
          </a:bodyPr>
          <a:lstStyle/>
          <a:p>
            <a:r>
              <a:rPr lang="en-US"/>
              <a:t>Click icon to add picture</a:t>
            </a:r>
            <a:endParaRPr lang="en-US" dirty="0"/>
          </a:p>
        </p:txBody>
      </p:sp>
      <p:sp>
        <p:nvSpPr>
          <p:cNvPr id="14" name="Picture Placeholder 13">
            <a:extLst>
              <a:ext uri="{FF2B5EF4-FFF2-40B4-BE49-F238E27FC236}">
                <a16:creationId xmlns:a16="http://schemas.microsoft.com/office/drawing/2014/main" id="{8025CB26-1444-49E7-A5EF-C2BBD5364A69}"/>
              </a:ext>
            </a:extLst>
          </p:cNvPr>
          <p:cNvSpPr>
            <a:spLocks noGrp="1"/>
          </p:cNvSpPr>
          <p:nvPr>
            <p:ph type="pic" sz="quarter" idx="12"/>
          </p:nvPr>
        </p:nvSpPr>
        <p:spPr>
          <a:xfrm>
            <a:off x="8128000" y="3796145"/>
            <a:ext cx="4064000" cy="3061855"/>
          </a:xfrm>
          <a:custGeom>
            <a:avLst/>
            <a:gdLst>
              <a:gd name="connsiteX0" fmla="*/ 0 w 4064000"/>
              <a:gd name="connsiteY0" fmla="*/ 0 h 3061855"/>
              <a:gd name="connsiteX1" fmla="*/ 4064000 w 4064000"/>
              <a:gd name="connsiteY1" fmla="*/ 0 h 3061855"/>
              <a:gd name="connsiteX2" fmla="*/ 4064000 w 4064000"/>
              <a:gd name="connsiteY2" fmla="*/ 3061855 h 3061855"/>
              <a:gd name="connsiteX3" fmla="*/ 0 w 4064000"/>
              <a:gd name="connsiteY3" fmla="*/ 3061855 h 3061855"/>
            </a:gdLst>
            <a:ahLst/>
            <a:cxnLst>
              <a:cxn ang="0">
                <a:pos x="connsiteX0" y="connsiteY0"/>
              </a:cxn>
              <a:cxn ang="0">
                <a:pos x="connsiteX1" y="connsiteY1"/>
              </a:cxn>
              <a:cxn ang="0">
                <a:pos x="connsiteX2" y="connsiteY2"/>
              </a:cxn>
              <a:cxn ang="0">
                <a:pos x="connsiteX3" y="connsiteY3"/>
              </a:cxn>
            </a:cxnLst>
            <a:rect l="l" t="t" r="r" b="b"/>
            <a:pathLst>
              <a:path w="4064000" h="3061855">
                <a:moveTo>
                  <a:pt x="0" y="0"/>
                </a:moveTo>
                <a:lnTo>
                  <a:pt x="4064000" y="0"/>
                </a:lnTo>
                <a:lnTo>
                  <a:pt x="4064000" y="3061855"/>
                </a:lnTo>
                <a:lnTo>
                  <a:pt x="0" y="3061855"/>
                </a:lnTo>
                <a:close/>
              </a:path>
            </a:pathLst>
          </a:custGeom>
          <a:solidFill>
            <a:schemeClr val="bg1">
              <a:lumMod val="85000"/>
            </a:schemeClr>
          </a:solidFill>
        </p:spPr>
        <p:txBody>
          <a:bodyPr wrap="square">
            <a:noAutofit/>
          </a:bodyPr>
          <a:lstStyle/>
          <a:p>
            <a:r>
              <a:rPr lang="en-US"/>
              <a:t>Click icon to add picture</a:t>
            </a:r>
          </a:p>
        </p:txBody>
      </p:sp>
    </p:spTree>
    <p:extLst>
      <p:ext uri="{BB962C8B-B14F-4D97-AF65-F5344CB8AC3E}">
        <p14:creationId xmlns:p14="http://schemas.microsoft.com/office/powerpoint/2010/main" val="1158623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22_标题和内容">
    <p:bg>
      <p:bgPr>
        <a:solidFill>
          <a:srgbClr val="F9F9F9"/>
        </a:solidFill>
        <a:effectLst/>
      </p:bgPr>
    </p:bg>
    <p:spTree>
      <p:nvGrpSpPr>
        <p:cNvPr id="1" name=""/>
        <p:cNvGrpSpPr/>
        <p:nvPr/>
      </p:nvGrpSpPr>
      <p:grpSpPr>
        <a:xfrm>
          <a:off x="0" y="0"/>
          <a:ext cx="0" cy="0"/>
          <a:chOff x="0" y="0"/>
          <a:chExt cx="0" cy="0"/>
        </a:xfrm>
      </p:grpSpPr>
      <p:sp>
        <p:nvSpPr>
          <p:cNvPr id="23" name="Picture Placeholder 22"/>
          <p:cNvSpPr>
            <a:spLocks noGrp="1"/>
          </p:cNvSpPr>
          <p:nvPr>
            <p:ph type="pic" sz="quarter" idx="13"/>
          </p:nvPr>
        </p:nvSpPr>
        <p:spPr>
          <a:xfrm>
            <a:off x="9423920" y="0"/>
            <a:ext cx="2768081" cy="3825893"/>
          </a:xfrm>
          <a:custGeom>
            <a:avLst/>
            <a:gdLst>
              <a:gd name="connsiteX0" fmla="*/ 1586720 w 4152121"/>
              <a:gd name="connsiteY0" fmla="*/ 0 h 5738840"/>
              <a:gd name="connsiteX1" fmla="*/ 4152121 w 4152121"/>
              <a:gd name="connsiteY1" fmla="*/ 0 h 5738840"/>
              <a:gd name="connsiteX2" fmla="*/ 4152121 w 4152121"/>
              <a:gd name="connsiteY2" fmla="*/ 5738840 h 5738840"/>
              <a:gd name="connsiteX3" fmla="*/ 0 w 4152121"/>
              <a:gd name="connsiteY3" fmla="*/ 1586721 h 5738840"/>
            </a:gdLst>
            <a:ahLst/>
            <a:cxnLst>
              <a:cxn ang="0">
                <a:pos x="connsiteX0" y="connsiteY0"/>
              </a:cxn>
              <a:cxn ang="0">
                <a:pos x="connsiteX1" y="connsiteY1"/>
              </a:cxn>
              <a:cxn ang="0">
                <a:pos x="connsiteX2" y="connsiteY2"/>
              </a:cxn>
              <a:cxn ang="0">
                <a:pos x="connsiteX3" y="connsiteY3"/>
              </a:cxn>
            </a:cxnLst>
            <a:rect l="l" t="t" r="r" b="b"/>
            <a:pathLst>
              <a:path w="4152121" h="5738840">
                <a:moveTo>
                  <a:pt x="1586720" y="0"/>
                </a:moveTo>
                <a:lnTo>
                  <a:pt x="4152121" y="0"/>
                </a:lnTo>
                <a:lnTo>
                  <a:pt x="4152121" y="5738840"/>
                </a:lnTo>
                <a:lnTo>
                  <a:pt x="0" y="1586721"/>
                </a:lnTo>
                <a:close/>
              </a:path>
            </a:pathLst>
          </a:custGeom>
          <a:solidFill>
            <a:schemeClr val="bg1">
              <a:lumMod val="85000"/>
            </a:schemeClr>
          </a:solidFill>
        </p:spPr>
        <p:txBody>
          <a:bodyPr wrap="square">
            <a:noAutofit/>
          </a:bodyPr>
          <a:lstStyle/>
          <a:p>
            <a:r>
              <a:rPr lang="en-US" altLang="zh-CN"/>
              <a:t>Click icon to add picture</a:t>
            </a:r>
            <a:endParaRPr lang="zh-CN" altLang="en-US"/>
          </a:p>
        </p:txBody>
      </p:sp>
      <p:sp>
        <p:nvSpPr>
          <p:cNvPr id="17" name="Picture Placeholder 16"/>
          <p:cNvSpPr>
            <a:spLocks noGrp="1"/>
          </p:cNvSpPr>
          <p:nvPr>
            <p:ph type="pic" sz="quarter" idx="11"/>
          </p:nvPr>
        </p:nvSpPr>
        <p:spPr>
          <a:xfrm>
            <a:off x="6522037" y="1180227"/>
            <a:ext cx="5561560" cy="5561559"/>
          </a:xfrm>
          <a:custGeom>
            <a:avLst/>
            <a:gdLst>
              <a:gd name="connsiteX0" fmla="*/ 4171170 w 8342340"/>
              <a:gd name="connsiteY0" fmla="*/ 0 h 8342339"/>
              <a:gd name="connsiteX1" fmla="*/ 8342340 w 8342340"/>
              <a:gd name="connsiteY1" fmla="*/ 4171170 h 8342339"/>
              <a:gd name="connsiteX2" fmla="*/ 4171170 w 8342340"/>
              <a:gd name="connsiteY2" fmla="*/ 8342339 h 8342339"/>
              <a:gd name="connsiteX3" fmla="*/ 0 w 8342340"/>
              <a:gd name="connsiteY3" fmla="*/ 4171170 h 8342339"/>
            </a:gdLst>
            <a:ahLst/>
            <a:cxnLst>
              <a:cxn ang="0">
                <a:pos x="connsiteX0" y="connsiteY0"/>
              </a:cxn>
              <a:cxn ang="0">
                <a:pos x="connsiteX1" y="connsiteY1"/>
              </a:cxn>
              <a:cxn ang="0">
                <a:pos x="connsiteX2" y="connsiteY2"/>
              </a:cxn>
              <a:cxn ang="0">
                <a:pos x="connsiteX3" y="connsiteY3"/>
              </a:cxn>
            </a:cxnLst>
            <a:rect l="l" t="t" r="r" b="b"/>
            <a:pathLst>
              <a:path w="8342340" h="8342339">
                <a:moveTo>
                  <a:pt x="4171170" y="0"/>
                </a:moveTo>
                <a:lnTo>
                  <a:pt x="8342340" y="4171170"/>
                </a:lnTo>
                <a:lnTo>
                  <a:pt x="4171170" y="8342339"/>
                </a:lnTo>
                <a:lnTo>
                  <a:pt x="0" y="4171170"/>
                </a:lnTo>
                <a:close/>
              </a:path>
            </a:pathLst>
          </a:custGeom>
          <a:solidFill>
            <a:schemeClr val="bg1">
              <a:lumMod val="85000"/>
            </a:schemeClr>
          </a:solidFill>
        </p:spPr>
        <p:txBody>
          <a:bodyPr wrap="square">
            <a:noAutofit/>
          </a:bodyPr>
          <a:lstStyle/>
          <a:p>
            <a:r>
              <a:rPr lang="en-US" altLang="zh-CN"/>
              <a:t>Click icon to add picture</a:t>
            </a:r>
            <a:endParaRPr lang="zh-CN" altLang="en-US"/>
          </a:p>
        </p:txBody>
      </p:sp>
      <p:sp>
        <p:nvSpPr>
          <p:cNvPr id="15" name="Picture Placeholder 14"/>
          <p:cNvSpPr>
            <a:spLocks noGrp="1"/>
          </p:cNvSpPr>
          <p:nvPr>
            <p:ph type="pic" sz="quarter" idx="10"/>
          </p:nvPr>
        </p:nvSpPr>
        <p:spPr>
          <a:xfrm>
            <a:off x="3625041" y="4082109"/>
            <a:ext cx="5551784" cy="2775892"/>
          </a:xfrm>
          <a:custGeom>
            <a:avLst/>
            <a:gdLst>
              <a:gd name="connsiteX0" fmla="*/ 4163838 w 8327676"/>
              <a:gd name="connsiteY0" fmla="*/ 0 h 4163838"/>
              <a:gd name="connsiteX1" fmla="*/ 8327676 w 8327676"/>
              <a:gd name="connsiteY1" fmla="*/ 4163838 h 4163838"/>
              <a:gd name="connsiteX2" fmla="*/ 0 w 8327676"/>
              <a:gd name="connsiteY2" fmla="*/ 4163838 h 4163838"/>
            </a:gdLst>
            <a:ahLst/>
            <a:cxnLst>
              <a:cxn ang="0">
                <a:pos x="connsiteX0" y="connsiteY0"/>
              </a:cxn>
              <a:cxn ang="0">
                <a:pos x="connsiteX1" y="connsiteY1"/>
              </a:cxn>
              <a:cxn ang="0">
                <a:pos x="connsiteX2" y="connsiteY2"/>
              </a:cxn>
            </a:cxnLst>
            <a:rect l="l" t="t" r="r" b="b"/>
            <a:pathLst>
              <a:path w="8327676" h="4163838">
                <a:moveTo>
                  <a:pt x="4163838" y="0"/>
                </a:moveTo>
                <a:lnTo>
                  <a:pt x="8327676" y="4163838"/>
                </a:lnTo>
                <a:lnTo>
                  <a:pt x="0" y="4163838"/>
                </a:lnTo>
                <a:close/>
              </a:path>
            </a:pathLst>
          </a:custGeom>
          <a:solidFill>
            <a:schemeClr val="bg1">
              <a:lumMod val="85000"/>
            </a:schemeClr>
          </a:solidFill>
        </p:spPr>
        <p:txBody>
          <a:bodyPr wrap="square">
            <a:noAutofit/>
          </a:bodyPr>
          <a:lstStyle/>
          <a:p>
            <a:r>
              <a:rPr lang="en-US" altLang="zh-CN"/>
              <a:t>Click icon to add picture</a:t>
            </a:r>
            <a:endParaRPr lang="zh-CN" altLang="en-US"/>
          </a:p>
        </p:txBody>
      </p:sp>
    </p:spTree>
    <p:extLst>
      <p:ext uri="{BB962C8B-B14F-4D97-AF65-F5344CB8AC3E}">
        <p14:creationId xmlns:p14="http://schemas.microsoft.com/office/powerpoint/2010/main" val="1579448639"/>
      </p:ext>
    </p:extLst>
  </p:cSld>
  <p:clrMapOvr>
    <a:masterClrMapping/>
  </p:clrMapOvr>
  <p:extLst>
    <p:ext uri="{DCECCB84-F9BA-43D5-87BE-67443E8EF086}">
      <p15:sldGuideLst xmlns:p15="http://schemas.microsoft.com/office/powerpoint/2012/main">
        <p15:guide id="1" orient="horz" pos="1704">
          <p15:clr>
            <a:srgbClr val="FBAE40"/>
          </p15:clr>
        </p15:guide>
        <p15:guide id="2" pos="1176">
          <p15:clr>
            <a:srgbClr val="FBAE40"/>
          </p15:clr>
        </p15:guide>
        <p15:guide id="3" pos="10392">
          <p15:clr>
            <a:srgbClr val="FBAE40"/>
          </p15:clr>
        </p15:guide>
        <p15:guide id="4" pos="6600">
          <p15:clr>
            <a:srgbClr val="FBAE40"/>
          </p15:clr>
        </p15:guide>
        <p15:guide id="5" pos="4944">
          <p15:clr>
            <a:srgbClr val="FBAE40"/>
          </p15:clr>
        </p15:guide>
        <p15:guide id="6" orient="horz" pos="936">
          <p15:clr>
            <a:srgbClr val="FBAE40"/>
          </p15:clr>
        </p15:guide>
        <p15:guide id="7" orient="horz" pos="2136">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Title &amp; Subtitle copy 2">
    <p:bg>
      <p:bgPr>
        <a:solidFill>
          <a:srgbClr val="F9F9F9"/>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08688633"/>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50000"/>
              <a:lumOff val="5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smtClean="0"/>
              <a:pPr/>
              <a:t>3/3/2026</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087567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normAutofit/>
          </a:bodyPr>
          <a:lstStyle>
            <a:lvl1pPr>
              <a:defRPr sz="5000">
                <a:solidFill>
                  <a:schemeClr val="tx1"/>
                </a:solidFill>
                <a:latin typeface="Corbel" panose="020B050302020402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a:spcBef>
                <a:spcPts val="1000"/>
              </a:spcBef>
              <a:defRPr sz="3200">
                <a:latin typeface="Corbel" panose="020B0503020204020204" pitchFamily="34" charset="0"/>
              </a:defRPr>
            </a:lvl1pPr>
            <a:lvl2pPr>
              <a:spcBef>
                <a:spcPts val="1000"/>
              </a:spcBef>
              <a:defRPr sz="2800">
                <a:latin typeface="Corbel" panose="020B0503020204020204" pitchFamily="34" charset="0"/>
              </a:defRPr>
            </a:lvl2pPr>
            <a:lvl3pPr>
              <a:spcBef>
                <a:spcPts val="1000"/>
              </a:spcBef>
              <a:defRPr sz="2400">
                <a:latin typeface="Corbel" panose="020B0503020204020204" pitchFamily="34" charset="0"/>
              </a:defRPr>
            </a:lvl3pPr>
            <a:lvl4pPr>
              <a:spcBef>
                <a:spcPts val="1000"/>
              </a:spcBef>
              <a:defRPr>
                <a:latin typeface="Corbel" panose="020B0503020204020204" pitchFamily="34" charset="0"/>
              </a:defRPr>
            </a:lvl4pPr>
            <a:lvl5pPr>
              <a:spcBef>
                <a:spcPts val="1000"/>
              </a:spcBef>
              <a:defRPr>
                <a:latin typeface="Corbel" panose="020B0503020204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1118D36B-DA8B-4D7F-9185-551088B378E6}" type="datetimeFigureOut">
              <a:rPr lang="en-US" smtClean="0"/>
              <a:t>3/3/2026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63DE19-D6AB-4573-837A-FDCB60BD030F}" type="slidenum">
              <a:rPr lang="en-US" smtClean="0"/>
              <a:t>‹#›</a:t>
            </a:fld>
            <a:endParaRPr lang="en-US"/>
          </a:p>
        </p:txBody>
      </p:sp>
      <p:cxnSp>
        <p:nvCxnSpPr>
          <p:cNvPr id="7" name="Straight Connector 6"/>
          <p:cNvCxnSpPr/>
          <p:nvPr/>
        </p:nvCxnSpPr>
        <p:spPr>
          <a:xfrm>
            <a:off x="970844" y="1501422"/>
            <a:ext cx="6897512" cy="22578"/>
          </a:xfrm>
          <a:prstGeom prst="line">
            <a:avLst/>
          </a:prstGeom>
          <a:ln>
            <a:solidFill>
              <a:srgbClr val="F37021"/>
            </a:solidFill>
          </a:ln>
        </p:spPr>
        <p:style>
          <a:lnRef idx="1">
            <a:schemeClr val="accent1"/>
          </a:lnRef>
          <a:fillRef idx="0">
            <a:schemeClr val="accent1"/>
          </a:fillRef>
          <a:effectRef idx="0">
            <a:schemeClr val="accent1"/>
          </a:effectRef>
          <a:fontRef idx="minor">
            <a:schemeClr val="tx1"/>
          </a:fontRef>
        </p:style>
      </p:cxnSp>
      <p:grpSp>
        <p:nvGrpSpPr>
          <p:cNvPr id="9" name="Group 8"/>
          <p:cNvGrpSpPr>
            <a:grpSpLocks noChangeAspect="1"/>
          </p:cNvGrpSpPr>
          <p:nvPr userDrawn="1"/>
        </p:nvGrpSpPr>
        <p:grpSpPr>
          <a:xfrm>
            <a:off x="9498842" y="87558"/>
            <a:ext cx="2568862" cy="576863"/>
            <a:chOff x="9144001" y="146306"/>
            <a:chExt cx="2443179" cy="548640"/>
          </a:xfrm>
        </p:grpSpPr>
        <p:sp>
          <p:nvSpPr>
            <p:cNvPr id="10" name="Rectangle 9"/>
            <p:cNvSpPr>
              <a:spLocks noChangeAspect="1"/>
            </p:cNvSpPr>
            <p:nvPr userDrawn="1"/>
          </p:nvSpPr>
          <p:spPr>
            <a:xfrm>
              <a:off x="9144001" y="146306"/>
              <a:ext cx="2443179" cy="5486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08032" y="184812"/>
              <a:ext cx="2286002" cy="457200"/>
            </a:xfrm>
            <a:prstGeom prst="rect">
              <a:avLst/>
            </a:prstGeom>
          </p:spPr>
        </p:pic>
      </p:grpSp>
    </p:spTree>
    <p:extLst>
      <p:ext uri="{BB962C8B-B14F-4D97-AF65-F5344CB8AC3E}">
        <p14:creationId xmlns:p14="http://schemas.microsoft.com/office/powerpoint/2010/main" val="14347315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13287172"/>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73" r:id="rId3"/>
    <p:sldLayoutId id="2147483664" r:id="rId4"/>
    <p:sldLayoutId id="2147483667" r:id="rId5"/>
    <p:sldLayoutId id="2147483671" r:id="rId6"/>
    <p:sldLayoutId id="2147483677" r:id="rId7"/>
    <p:sldLayoutId id="2147483678" r:id="rId8"/>
    <p:sldLayoutId id="2147483679"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9.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hyperlink" Target="https://www.geoplan.ufl.edu/"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6.xml"/><Relationship Id="rId4" Type="http://schemas.openxmlformats.org/officeDocument/2006/relationships/image" Target="../media/image1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g"/><Relationship Id="rId1" Type="http://schemas.openxmlformats.org/officeDocument/2006/relationships/slideLayout" Target="../slideLayouts/slideLayout5.xml"/><Relationship Id="rId4" Type="http://schemas.openxmlformats.org/officeDocument/2006/relationships/image" Target="../media/image17.jpg"/></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9.svg"/><Relationship Id="rId3" Type="http://schemas.openxmlformats.org/officeDocument/2006/relationships/image" Target="../media/image19.svg"/><Relationship Id="rId7" Type="http://schemas.openxmlformats.org/officeDocument/2006/relationships/image" Target="../media/image23.svg"/><Relationship Id="rId12" Type="http://schemas.openxmlformats.org/officeDocument/2006/relationships/image" Target="../media/image28.png"/><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22.png"/><Relationship Id="rId11" Type="http://schemas.openxmlformats.org/officeDocument/2006/relationships/image" Target="../media/image27.svg"/><Relationship Id="rId5" Type="http://schemas.openxmlformats.org/officeDocument/2006/relationships/image" Target="../media/image21.sv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svg"/></Relationships>
</file>

<file path=ppt/slides/_rels/slide11.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9.svg"/><Relationship Id="rId3" Type="http://schemas.openxmlformats.org/officeDocument/2006/relationships/image" Target="../media/image19.svg"/><Relationship Id="rId7" Type="http://schemas.openxmlformats.org/officeDocument/2006/relationships/image" Target="../media/image23.svg"/><Relationship Id="rId12" Type="http://schemas.openxmlformats.org/officeDocument/2006/relationships/image" Target="../media/image28.png"/><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22.png"/><Relationship Id="rId11" Type="http://schemas.openxmlformats.org/officeDocument/2006/relationships/image" Target="../media/image27.svg"/><Relationship Id="rId5" Type="http://schemas.openxmlformats.org/officeDocument/2006/relationships/image" Target="../media/image21.sv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svg"/></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xml"/><Relationship Id="rId1" Type="http://schemas.openxmlformats.org/officeDocument/2006/relationships/slideLayout" Target="../slideLayouts/slideLayout9.xml"/><Relationship Id="rId5" Type="http://schemas.openxmlformats.org/officeDocument/2006/relationships/image" Target="../media/image33.png"/><Relationship Id="rId4" Type="http://schemas.openxmlformats.org/officeDocument/2006/relationships/image" Target="../media/image32.png"/></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xml"/><Relationship Id="rId1" Type="http://schemas.openxmlformats.org/officeDocument/2006/relationships/slideLayout" Target="../slideLayouts/slideLayout9.xml"/><Relationship Id="rId6" Type="http://schemas.openxmlformats.org/officeDocument/2006/relationships/image" Target="../media/image33.png"/><Relationship Id="rId5" Type="http://schemas.openxmlformats.org/officeDocument/2006/relationships/hyperlink" Target="https://etdmpub.fla-etat.org/est/" TargetMode="External"/><Relationship Id="rId4" Type="http://schemas.openxmlformats.org/officeDocument/2006/relationships/image" Target="../media/image35.png"/></Relationships>
</file>

<file path=ppt/slides/_rels/slide15.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7.jpeg"/><Relationship Id="rId7" Type="http://schemas.openxmlformats.org/officeDocument/2006/relationships/hyperlink" Target="https://sls.geoplan.ufl.edu/" TargetMode="External"/><Relationship Id="rId2" Type="http://schemas.openxmlformats.org/officeDocument/2006/relationships/notesSlide" Target="../notesSlides/notesSlide5.xml"/><Relationship Id="rId1" Type="http://schemas.openxmlformats.org/officeDocument/2006/relationships/slideLayout" Target="../slideLayouts/slideLayout9.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jpeg"/><Relationship Id="rId9" Type="http://schemas.openxmlformats.org/officeDocument/2006/relationships/image" Target="../media/image33.png"/></Relationships>
</file>

<file path=ppt/slides/_rels/slide17.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33.png"/><Relationship Id="rId2" Type="http://schemas.openxmlformats.org/officeDocument/2006/relationships/notesSlide" Target="../notesSlides/notesSlide6.xml"/><Relationship Id="rId1" Type="http://schemas.openxmlformats.org/officeDocument/2006/relationships/slideLayout" Target="../slideLayouts/slideLayout9.xml"/><Relationship Id="rId6" Type="http://schemas.openxmlformats.org/officeDocument/2006/relationships/hyperlink" Target="https://www.geoplan.ufl.edu/portfolio/wind-speed/" TargetMode="External"/><Relationship Id="rId5" Type="http://schemas.openxmlformats.org/officeDocument/2006/relationships/image" Target="../media/image44.png"/><Relationship Id="rId4" Type="http://schemas.openxmlformats.org/officeDocument/2006/relationships/image" Target="../media/image43.png"/></Relationships>
</file>

<file path=ppt/slides/_rels/slide18.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image" Target="../media/image49.jpg"/><Relationship Id="rId1" Type="http://schemas.openxmlformats.org/officeDocument/2006/relationships/slideLayout" Target="../slideLayouts/slideLayout5.xml"/><Relationship Id="rId4" Type="http://schemas.openxmlformats.org/officeDocument/2006/relationships/image" Target="../media/image51.jpg"/></Relationships>
</file>

<file path=ppt/slides/_rels/slide23.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58.jpeg"/><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66.jpeg"/><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descr="A large white building&#10;&#10;Description automatically generated">
            <a:extLst>
              <a:ext uri="{FF2B5EF4-FFF2-40B4-BE49-F238E27FC236}">
                <a16:creationId xmlns:a16="http://schemas.microsoft.com/office/drawing/2014/main" id="{94D6D4FD-410C-5D45-85B3-FB19C3D4AA8A}"/>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7813" b="7813"/>
          <a:stretch>
            <a:fillRect/>
          </a:stretch>
        </p:blipFill>
        <p:spPr/>
      </p:pic>
      <p:sp>
        <p:nvSpPr>
          <p:cNvPr id="13" name="Rectangle 12">
            <a:extLst>
              <a:ext uri="{FF2B5EF4-FFF2-40B4-BE49-F238E27FC236}">
                <a16:creationId xmlns:a16="http://schemas.microsoft.com/office/drawing/2014/main" id="{137637DE-6660-41A9-B2A0-FD6BCFA3E9CE}"/>
              </a:ext>
            </a:extLst>
          </p:cNvPr>
          <p:cNvSpPr/>
          <p:nvPr/>
        </p:nvSpPr>
        <p:spPr>
          <a:xfrm>
            <a:off x="0" y="0"/>
            <a:ext cx="12192000" cy="6858000"/>
          </a:xfrm>
          <a:prstGeom prst="rect">
            <a:avLst/>
          </a:prstGeom>
          <a:solidFill>
            <a:schemeClr val="accent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2C50E167-B77B-4DC7-A177-B40F37C2EB4F}"/>
              </a:ext>
            </a:extLst>
          </p:cNvPr>
          <p:cNvSpPr/>
          <p:nvPr/>
        </p:nvSpPr>
        <p:spPr>
          <a:xfrm>
            <a:off x="778191" y="768926"/>
            <a:ext cx="10635618" cy="5805220"/>
          </a:xfrm>
          <a:prstGeom prst="rect">
            <a:avLst/>
          </a:prstGeom>
          <a:solidFill>
            <a:schemeClr val="tx2">
              <a:lumMod val="50000"/>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BED22E11-5B9F-4786-934B-92BB3FDB468B}"/>
              </a:ext>
            </a:extLst>
          </p:cNvPr>
          <p:cNvSpPr txBox="1"/>
          <p:nvPr/>
        </p:nvSpPr>
        <p:spPr>
          <a:xfrm>
            <a:off x="778190" y="1923808"/>
            <a:ext cx="10635617" cy="2800767"/>
          </a:xfrm>
          <a:prstGeom prst="rect">
            <a:avLst/>
          </a:prstGeom>
          <a:noFill/>
        </p:spPr>
        <p:txBody>
          <a:bodyPr wrap="square" rtlCol="0">
            <a:spAutoFit/>
          </a:bodyPr>
          <a:lstStyle/>
          <a:p>
            <a:pPr algn="ctr">
              <a:spcBef>
                <a:spcPts val="400"/>
              </a:spcBef>
            </a:pPr>
            <a:r>
              <a:rPr lang="en-US" altLang="zh-CN" sz="8800" b="1" dirty="0">
                <a:solidFill>
                  <a:schemeClr val="bg1"/>
                </a:solidFill>
                <a:latin typeface="Montserrat SemiBold" panose="00000700000000000000" pitchFamily="50" charset="0"/>
                <a:ea typeface="Roboto" panose="02000000000000000000" pitchFamily="2" charset="0"/>
                <a:cs typeface="Lato" panose="020F0502020204030203" pitchFamily="34" charset="0"/>
              </a:rPr>
              <a:t>Urban &amp; Regional Planning</a:t>
            </a:r>
          </a:p>
        </p:txBody>
      </p:sp>
      <p:sp>
        <p:nvSpPr>
          <p:cNvPr id="11" name="Rectangle 10">
            <a:extLst>
              <a:ext uri="{FF2B5EF4-FFF2-40B4-BE49-F238E27FC236}">
                <a16:creationId xmlns:a16="http://schemas.microsoft.com/office/drawing/2014/main" id="{4F0C9859-BC3C-45DF-B54C-97AFFEC0ECD6}"/>
              </a:ext>
            </a:extLst>
          </p:cNvPr>
          <p:cNvSpPr/>
          <p:nvPr/>
        </p:nvSpPr>
        <p:spPr>
          <a:xfrm>
            <a:off x="2286000" y="4883334"/>
            <a:ext cx="7848600" cy="1887696"/>
          </a:xfrm>
          <a:prstGeom prst="rect">
            <a:avLst/>
          </a:prstGeom>
        </p:spPr>
        <p:txBody>
          <a:bodyPr wrap="square">
            <a:spAutoFit/>
          </a:bodyPr>
          <a:lstStyle/>
          <a:p>
            <a:pPr algn="ctr">
              <a:spcBef>
                <a:spcPts val="400"/>
              </a:spcBef>
            </a:pPr>
            <a:r>
              <a:rPr lang="en-US" altLang="zh-CN" dirty="0">
                <a:solidFill>
                  <a:schemeClr val="bg1"/>
                </a:solidFill>
                <a:ea typeface="Lato Light" panose="020F0502020204030203" pitchFamily="34" charset="0"/>
                <a:cs typeface="Lato Light" panose="020F0502020204030203" pitchFamily="34" charset="0"/>
              </a:rPr>
              <a:t>DCP 1003 Creating Our Built Environment</a:t>
            </a:r>
          </a:p>
          <a:p>
            <a:pPr algn="ctr">
              <a:spcBef>
                <a:spcPts val="400"/>
              </a:spcBef>
            </a:pPr>
            <a:r>
              <a:rPr lang="en-US" altLang="zh-CN" dirty="0">
                <a:solidFill>
                  <a:schemeClr val="bg1"/>
                </a:solidFill>
                <a:ea typeface="Lato Light" panose="020F0502020204030203" pitchFamily="34" charset="0"/>
                <a:cs typeface="Lato Light" panose="020F0502020204030203" pitchFamily="34" charset="0"/>
              </a:rPr>
              <a:t>Kate Norris, </a:t>
            </a:r>
            <a:r>
              <a:rPr lang="en-US" dirty="0">
                <a:solidFill>
                  <a:schemeClr val="bg1"/>
                </a:solidFill>
              </a:rPr>
              <a:t>Assistant Scholar </a:t>
            </a:r>
          </a:p>
          <a:p>
            <a:pPr algn="ctr">
              <a:spcBef>
                <a:spcPts val="400"/>
              </a:spcBef>
            </a:pPr>
            <a:r>
              <a:rPr lang="en-US" altLang="zh-CN" dirty="0">
                <a:solidFill>
                  <a:schemeClr val="bg1"/>
                </a:solidFill>
                <a:ea typeface="Lato Light" panose="020F0502020204030203" pitchFamily="34" charset="0"/>
                <a:cs typeface="Lato Light" panose="020F0502020204030203" pitchFamily="34" charset="0"/>
              </a:rPr>
              <a:t>Geospatial Data Manager &amp; Senior GIS Specialist, UF GeoPlan Center</a:t>
            </a:r>
          </a:p>
          <a:p>
            <a:pPr algn="ctr">
              <a:spcBef>
                <a:spcPts val="400"/>
              </a:spcBef>
            </a:pPr>
            <a:r>
              <a:rPr lang="en-US" dirty="0">
                <a:solidFill>
                  <a:schemeClr val="bg1"/>
                </a:solidFill>
              </a:rPr>
              <a:t>UF Department of Urban and Regional Planning</a:t>
            </a:r>
          </a:p>
          <a:p>
            <a:pPr algn="ctr">
              <a:spcBef>
                <a:spcPts val="400"/>
              </a:spcBef>
            </a:pPr>
            <a:r>
              <a:rPr lang="en-US" altLang="zh-CN" dirty="0">
                <a:solidFill>
                  <a:schemeClr val="bg1"/>
                </a:solidFill>
                <a:ea typeface="Lato Light" panose="020F0502020204030203" pitchFamily="34" charset="0"/>
                <a:cs typeface="Lato Light" panose="020F0502020204030203" pitchFamily="34" charset="0"/>
              </a:rPr>
              <a:t>March 3</a:t>
            </a:r>
            <a:r>
              <a:rPr lang="en-US" altLang="zh-CN" baseline="30000" dirty="0">
                <a:solidFill>
                  <a:schemeClr val="bg1"/>
                </a:solidFill>
                <a:ea typeface="Lato Light" panose="020F0502020204030203" pitchFamily="34" charset="0"/>
                <a:cs typeface="Lato Light" panose="020F0502020204030203" pitchFamily="34" charset="0"/>
              </a:rPr>
              <a:t>rd</a:t>
            </a:r>
            <a:r>
              <a:rPr lang="en-US" altLang="zh-CN" dirty="0">
                <a:solidFill>
                  <a:schemeClr val="bg1"/>
                </a:solidFill>
                <a:ea typeface="Lato Light" panose="020F0502020204030203" pitchFamily="34" charset="0"/>
                <a:cs typeface="Lato Light" panose="020F0502020204030203" pitchFamily="34" charset="0"/>
              </a:rPr>
              <a:t>, 2026</a:t>
            </a:r>
          </a:p>
          <a:p>
            <a:pPr algn="ctr">
              <a:spcBef>
                <a:spcPts val="400"/>
              </a:spcBef>
            </a:pPr>
            <a:endParaRPr lang="es-ES" altLang="zh-CN" sz="1000" dirty="0">
              <a:solidFill>
                <a:schemeClr val="bg1"/>
              </a:solidFill>
              <a:ea typeface="Lato Light" panose="020F0502020204030203" pitchFamily="34" charset="0"/>
              <a:cs typeface="Lato Light" panose="020F0502020204030203" pitchFamily="34" charset="0"/>
            </a:endParaRPr>
          </a:p>
        </p:txBody>
      </p:sp>
    </p:spTree>
    <p:extLst>
      <p:ext uri="{BB962C8B-B14F-4D97-AF65-F5344CB8AC3E}">
        <p14:creationId xmlns:p14="http://schemas.microsoft.com/office/powerpoint/2010/main" val="3515371466"/>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531100" y="0"/>
            <a:ext cx="4660900" cy="68580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GeoPlan_logo_UF@3x">
            <a:extLst>
              <a:ext uri="{FF2B5EF4-FFF2-40B4-BE49-F238E27FC236}">
                <a16:creationId xmlns:a16="http://schemas.microsoft.com/office/drawing/2014/main" id="{8347A460-3C56-4F6A-963D-5BA7DB9B50C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49682" y="556873"/>
            <a:ext cx="3517453" cy="684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etdmLogo">
            <a:extLst>
              <a:ext uri="{FF2B5EF4-FFF2-40B4-BE49-F238E27FC236}">
                <a16:creationId xmlns:a16="http://schemas.microsoft.com/office/drawing/2014/main" id="{C69BC964-5BCF-43AF-98A5-92FB7ABC791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528818" y="2596043"/>
            <a:ext cx="3038317" cy="768586"/>
          </a:xfrm>
          <a:prstGeom prst="rect">
            <a:avLst/>
          </a:prstGeom>
          <a:noFill/>
          <a:ln>
            <a:noFill/>
          </a:ln>
        </p:spPr>
      </p:pic>
      <p:pic>
        <p:nvPicPr>
          <p:cNvPr id="6" name="Picture 5" descr="fgdl-marker-color">
            <a:extLst>
              <a:ext uri="{FF2B5EF4-FFF2-40B4-BE49-F238E27FC236}">
                <a16:creationId xmlns:a16="http://schemas.microsoft.com/office/drawing/2014/main" id="{C943531A-E208-46A3-B986-C3748E521573}"/>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4286" t="11687" r="15624" b="10535"/>
          <a:stretch/>
        </p:blipFill>
        <p:spPr bwMode="auto">
          <a:xfrm>
            <a:off x="8768604" y="1639378"/>
            <a:ext cx="2079609" cy="735918"/>
          </a:xfrm>
          <a:prstGeom prst="rect">
            <a:avLst/>
          </a:prstGeom>
          <a:noFill/>
          <a:ln>
            <a:noFill/>
          </a:ln>
          <a:extLst>
            <a:ext uri="{53640926-AAD7-44D8-BBD7-CCE9431645EC}">
              <a14:shadowObscured xmlns:a14="http://schemas.microsoft.com/office/drawing/2010/main"/>
            </a:ext>
          </a:extLst>
        </p:spPr>
      </p:pic>
      <p:pic>
        <p:nvPicPr>
          <p:cNvPr id="7" name="Picture 6">
            <a:extLst>
              <a:ext uri="{FF2B5EF4-FFF2-40B4-BE49-F238E27FC236}">
                <a16:creationId xmlns:a16="http://schemas.microsoft.com/office/drawing/2014/main" id="{4678426C-A81D-4183-9754-3BAFF080CCF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862023" y="4741141"/>
            <a:ext cx="1986190" cy="769742"/>
          </a:xfrm>
          <a:prstGeom prst="rect">
            <a:avLst/>
          </a:prstGeom>
        </p:spPr>
      </p:pic>
      <p:pic>
        <p:nvPicPr>
          <p:cNvPr id="8" name="Picture 7" descr="A close up of a sign&#10;&#10;Description generated with very high confidence">
            <a:extLst>
              <a:ext uri="{FF2B5EF4-FFF2-40B4-BE49-F238E27FC236}">
                <a16:creationId xmlns:a16="http://schemas.microsoft.com/office/drawing/2014/main" id="{1A9D5726-9CBE-4D4C-8F8B-DCD4D3085EC0}"/>
              </a:ext>
            </a:extLst>
          </p:cNvPr>
          <p:cNvPicPr>
            <a:picLocks noChangeAspect="1"/>
          </p:cNvPicPr>
          <p:nvPr/>
        </p:nvPicPr>
        <p:blipFill>
          <a:blip r:embed="rId7"/>
          <a:stretch>
            <a:fillRect/>
          </a:stretch>
        </p:blipFill>
        <p:spPr>
          <a:xfrm>
            <a:off x="8049682" y="5853612"/>
            <a:ext cx="3517453" cy="609377"/>
          </a:xfrm>
          <a:prstGeom prst="rect">
            <a:avLst/>
          </a:prstGeom>
        </p:spPr>
      </p:pic>
      <p:sp>
        <p:nvSpPr>
          <p:cNvPr id="11" name="Content Placeholder 2">
            <a:extLst>
              <a:ext uri="{FF2B5EF4-FFF2-40B4-BE49-F238E27FC236}">
                <a16:creationId xmlns:a16="http://schemas.microsoft.com/office/drawing/2014/main" id="{E2B0A2ED-9F46-4807-B1BD-8AE80D9BC91E}"/>
              </a:ext>
            </a:extLst>
          </p:cNvPr>
          <p:cNvSpPr txBox="1">
            <a:spLocks/>
          </p:cNvSpPr>
          <p:nvPr/>
        </p:nvSpPr>
        <p:spPr>
          <a:xfrm>
            <a:off x="517228" y="1721358"/>
            <a:ext cx="6822372" cy="4509927"/>
          </a:xfrm>
          <a:prstGeom prst="rect">
            <a:avLst/>
          </a:prstGeom>
        </p:spPr>
        <p:txBody>
          <a:bodyPr vert="horz" lIns="45720" tIns="45720" rIns="45720" bIns="45720" rtlCol="0" anchor="t">
            <a:normAutofit fontScale="92500" lnSpcReduction="1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pPr>
              <a:lnSpc>
                <a:spcPct val="100000"/>
              </a:lnSpc>
              <a:spcBef>
                <a:spcPts val="0"/>
              </a:spcBef>
              <a:spcAft>
                <a:spcPts val="1800"/>
              </a:spcAft>
              <a:buFont typeface="Wingdings" panose="05000000000000000000" pitchFamily="2" charset="2"/>
              <a:buChar char="§"/>
            </a:pPr>
            <a:r>
              <a:rPr lang="en-US" sz="2800" dirty="0"/>
              <a:t> Established in 1984. Geospatial research and teaching center in the School of Landscape Architecture &amp; Planning. </a:t>
            </a:r>
            <a:endParaRPr lang="en-US" sz="2400" dirty="0"/>
          </a:p>
          <a:p>
            <a:pPr>
              <a:lnSpc>
                <a:spcPct val="100000"/>
              </a:lnSpc>
              <a:spcBef>
                <a:spcPts val="0"/>
              </a:spcBef>
              <a:spcAft>
                <a:spcPts val="1800"/>
              </a:spcAft>
              <a:buFont typeface="Wingdings" panose="05000000000000000000" pitchFamily="2" charset="2"/>
              <a:buChar char="§"/>
            </a:pPr>
            <a:r>
              <a:rPr lang="en-US" sz="2800" dirty="0"/>
              <a:t> We support land use, transportation, and environmental planning in Florida with our geospatial expertise.</a:t>
            </a:r>
            <a:endParaRPr lang="en-US" sz="2400" dirty="0"/>
          </a:p>
          <a:p>
            <a:pPr>
              <a:lnSpc>
                <a:spcPct val="100000"/>
              </a:lnSpc>
              <a:spcBef>
                <a:spcPts val="0"/>
              </a:spcBef>
              <a:spcAft>
                <a:spcPts val="1800"/>
              </a:spcAft>
              <a:buFont typeface="Wingdings" panose="05000000000000000000" pitchFamily="2" charset="2"/>
              <a:buChar char="§"/>
            </a:pPr>
            <a:r>
              <a:rPr lang="en-US" sz="2800" dirty="0"/>
              <a:t> We build data and tools to inform planning decisions.</a:t>
            </a:r>
          </a:p>
          <a:p>
            <a:pPr>
              <a:lnSpc>
                <a:spcPct val="100000"/>
              </a:lnSpc>
              <a:spcBef>
                <a:spcPts val="0"/>
              </a:spcBef>
              <a:spcAft>
                <a:spcPts val="1800"/>
              </a:spcAft>
              <a:buFont typeface="Wingdings" panose="05000000000000000000" pitchFamily="2" charset="2"/>
              <a:buChar char="§"/>
            </a:pPr>
            <a:r>
              <a:rPr lang="en-US" sz="2800" dirty="0"/>
              <a:t>We train undergrad + grad students (they are seeking internships &amp; jobs!). </a:t>
            </a:r>
          </a:p>
        </p:txBody>
      </p:sp>
      <p:sp>
        <p:nvSpPr>
          <p:cNvPr id="12" name="Title 11">
            <a:extLst>
              <a:ext uri="{FF2B5EF4-FFF2-40B4-BE49-F238E27FC236}">
                <a16:creationId xmlns:a16="http://schemas.microsoft.com/office/drawing/2014/main" id="{D8FC7955-0338-4CA6-B6E7-40E51FC26F6B}"/>
              </a:ext>
            </a:extLst>
          </p:cNvPr>
          <p:cNvSpPr>
            <a:spLocks noGrp="1"/>
          </p:cNvSpPr>
          <p:nvPr>
            <p:ph type="title"/>
          </p:nvPr>
        </p:nvSpPr>
        <p:spPr>
          <a:xfrm>
            <a:off x="602445" y="161476"/>
            <a:ext cx="6737155" cy="1499616"/>
          </a:xfrm>
        </p:spPr>
        <p:txBody>
          <a:bodyPr>
            <a:normAutofit/>
          </a:bodyPr>
          <a:lstStyle/>
          <a:p>
            <a:r>
              <a:rPr lang="en-US" sz="4400" dirty="0"/>
              <a:t>University of Florida </a:t>
            </a:r>
            <a:br>
              <a:rPr lang="en-US" sz="4400" dirty="0"/>
            </a:br>
            <a:r>
              <a:rPr lang="en-US" sz="4400" dirty="0" err="1"/>
              <a:t>GeoPlan</a:t>
            </a:r>
            <a:r>
              <a:rPr lang="en-US" sz="4400" dirty="0"/>
              <a:t> Center</a:t>
            </a:r>
          </a:p>
        </p:txBody>
      </p:sp>
      <p:sp>
        <p:nvSpPr>
          <p:cNvPr id="9" name="Slide Number Placeholder 8"/>
          <p:cNvSpPr>
            <a:spLocks noGrp="1"/>
          </p:cNvSpPr>
          <p:nvPr>
            <p:ph type="sldNum" sz="quarter" idx="12"/>
          </p:nvPr>
        </p:nvSpPr>
        <p:spPr/>
        <p:txBody>
          <a:bodyPr/>
          <a:lstStyle/>
          <a:p>
            <a:r>
              <a:rPr lang="en-US" dirty="0">
                <a:solidFill>
                  <a:schemeClr val="bg1"/>
                </a:solidFill>
              </a:rPr>
              <a:t>.</a:t>
            </a:r>
          </a:p>
        </p:txBody>
      </p:sp>
      <p:pic>
        <p:nvPicPr>
          <p:cNvPr id="2" name="Picture 1"/>
          <p:cNvPicPr>
            <a:picLocks noChangeAspect="1"/>
          </p:cNvPicPr>
          <p:nvPr/>
        </p:nvPicPr>
        <p:blipFill>
          <a:blip r:embed="rId8"/>
          <a:stretch>
            <a:fillRect/>
          </a:stretch>
        </p:blipFill>
        <p:spPr>
          <a:xfrm>
            <a:off x="7838459" y="3705957"/>
            <a:ext cx="4033317" cy="822960"/>
          </a:xfrm>
          <a:prstGeom prst="rect">
            <a:avLst/>
          </a:prstGeom>
        </p:spPr>
      </p:pic>
      <p:sp>
        <p:nvSpPr>
          <p:cNvPr id="4" name="Rectangle 3"/>
          <p:cNvSpPr/>
          <p:nvPr/>
        </p:nvSpPr>
        <p:spPr>
          <a:xfrm>
            <a:off x="2436018" y="6231285"/>
            <a:ext cx="2984791" cy="369332"/>
          </a:xfrm>
          <a:prstGeom prst="rect">
            <a:avLst/>
          </a:prstGeom>
        </p:spPr>
        <p:txBody>
          <a:bodyPr wrap="none">
            <a:spAutoFit/>
          </a:bodyPr>
          <a:lstStyle/>
          <a:p>
            <a:r>
              <a:rPr lang="en-US" dirty="0">
                <a:hlinkClick r:id="rId9"/>
              </a:rPr>
              <a:t>https://www.geoplan.ufl.edu/</a:t>
            </a:r>
            <a:endParaRPr lang="en-US" dirty="0"/>
          </a:p>
        </p:txBody>
      </p:sp>
    </p:spTree>
    <p:extLst>
      <p:ext uri="{BB962C8B-B14F-4D97-AF65-F5344CB8AC3E}">
        <p14:creationId xmlns:p14="http://schemas.microsoft.com/office/powerpoint/2010/main" val="18601790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Placeholder 26" descr="A close up of a device&#10;&#10;Description automatically generated">
            <a:extLst>
              <a:ext uri="{FF2B5EF4-FFF2-40B4-BE49-F238E27FC236}">
                <a16:creationId xmlns:a16="http://schemas.microsoft.com/office/drawing/2014/main" id="{2269E681-D0D3-F243-97EC-B2BBA1FBCFCE}"/>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2081" b="2081"/>
          <a:stretch>
            <a:fillRect/>
          </a:stretch>
        </p:blipFill>
        <p:spPr>
          <a:xfrm>
            <a:off x="147638" y="1893888"/>
            <a:ext cx="11918950" cy="4964112"/>
          </a:xfrm>
          <a:ln>
            <a:solidFill>
              <a:schemeClr val="accent4"/>
            </a:solidFill>
          </a:ln>
        </p:spPr>
      </p:pic>
      <p:sp>
        <p:nvSpPr>
          <p:cNvPr id="2" name="TextBox 1">
            <a:extLst>
              <a:ext uri="{FF2B5EF4-FFF2-40B4-BE49-F238E27FC236}">
                <a16:creationId xmlns:a16="http://schemas.microsoft.com/office/drawing/2014/main" id="{6B592094-5E9B-29CB-957D-6CBE54564FDF}"/>
              </a:ext>
            </a:extLst>
          </p:cNvPr>
          <p:cNvSpPr txBox="1"/>
          <p:nvPr/>
        </p:nvSpPr>
        <p:spPr>
          <a:xfrm>
            <a:off x="803189" y="704335"/>
            <a:ext cx="10542305" cy="646331"/>
          </a:xfrm>
          <a:prstGeom prst="rect">
            <a:avLst/>
          </a:prstGeom>
          <a:noFill/>
        </p:spPr>
        <p:txBody>
          <a:bodyPr wrap="square" rtlCol="0">
            <a:spAutoFit/>
          </a:bodyPr>
          <a:lstStyle/>
          <a:p>
            <a:pPr algn="ctr">
              <a:spcBef>
                <a:spcPts val="400"/>
              </a:spcBef>
            </a:pPr>
            <a:r>
              <a:rPr lang="en-US" altLang="zh-CN" sz="3600" b="1" dirty="0">
                <a:solidFill>
                  <a:schemeClr val="tx1">
                    <a:lumMod val="75000"/>
                    <a:lumOff val="25000"/>
                  </a:schemeClr>
                </a:solidFill>
                <a:latin typeface="Montserrat SemiBold" panose="00000700000000000000" pitchFamily="50" charset="0"/>
                <a:ea typeface="Roboto" panose="02000000000000000000" pitchFamily="2" charset="0"/>
                <a:cs typeface="Lato" panose="020F0502020204030203" pitchFamily="34" charset="0"/>
              </a:rPr>
              <a:t>What is Planning?</a:t>
            </a:r>
          </a:p>
        </p:txBody>
      </p:sp>
    </p:spTree>
    <p:extLst>
      <p:ext uri="{BB962C8B-B14F-4D97-AF65-F5344CB8AC3E}">
        <p14:creationId xmlns:p14="http://schemas.microsoft.com/office/powerpoint/2010/main" val="1415385362"/>
      </p:ext>
    </p:extLst>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387813-DE30-A8BF-AF5A-246ED0F28260}"/>
              </a:ext>
            </a:extLst>
          </p:cNvPr>
          <p:cNvSpPr txBox="1"/>
          <p:nvPr/>
        </p:nvSpPr>
        <p:spPr>
          <a:xfrm>
            <a:off x="803188" y="1860423"/>
            <a:ext cx="10247617" cy="3785652"/>
          </a:xfrm>
          <a:prstGeom prst="rect">
            <a:avLst/>
          </a:prstGeom>
          <a:noFill/>
        </p:spPr>
        <p:txBody>
          <a:bodyPr wrap="square">
            <a:spAutoFit/>
          </a:bodyPr>
          <a:lstStyle/>
          <a:p>
            <a:r>
              <a:rPr lang="en-US" sz="2400" dirty="0"/>
              <a:t>Urban Planning is the design and regulation of how space is used in cities and the development of open land, integrating physical layout, economic activity, and social impact. It blends engineering, architecture, and social‑political concerns, functioning as a technical profession, a political endeavor requiring public participation, and an academic field.</a:t>
            </a:r>
          </a:p>
          <a:p>
            <a:endParaRPr lang="en-US" sz="2400" dirty="0"/>
          </a:p>
          <a:p>
            <a:r>
              <a:rPr lang="en-US" sz="2400" dirty="0"/>
              <a:t>Practitioners address both new developments and urban revitalization, employing data analysis, forecasting, design, and GIS mapping, often striving toward sustainable development, meeting present needs without harming future generations, while routinely negotiating trade‑offs among competing objectives.</a:t>
            </a:r>
          </a:p>
        </p:txBody>
      </p:sp>
      <p:sp>
        <p:nvSpPr>
          <p:cNvPr id="5" name="TextBox 4">
            <a:extLst>
              <a:ext uri="{FF2B5EF4-FFF2-40B4-BE49-F238E27FC236}">
                <a16:creationId xmlns:a16="http://schemas.microsoft.com/office/drawing/2014/main" id="{42D057C4-F2C6-7A1E-670A-DBDC09B7F15F}"/>
              </a:ext>
            </a:extLst>
          </p:cNvPr>
          <p:cNvSpPr txBox="1"/>
          <p:nvPr/>
        </p:nvSpPr>
        <p:spPr>
          <a:xfrm>
            <a:off x="803190" y="704335"/>
            <a:ext cx="10247616" cy="646331"/>
          </a:xfrm>
          <a:prstGeom prst="rect">
            <a:avLst/>
          </a:prstGeom>
          <a:noFill/>
        </p:spPr>
        <p:txBody>
          <a:bodyPr wrap="square" rtlCol="0">
            <a:spAutoFit/>
          </a:bodyPr>
          <a:lstStyle/>
          <a:p>
            <a:pPr algn="ctr">
              <a:spcBef>
                <a:spcPts val="400"/>
              </a:spcBef>
            </a:pPr>
            <a:r>
              <a:rPr lang="en-US" altLang="zh-CN" sz="3600" b="1" dirty="0">
                <a:solidFill>
                  <a:schemeClr val="tx1">
                    <a:lumMod val="75000"/>
                    <a:lumOff val="25000"/>
                  </a:schemeClr>
                </a:solidFill>
                <a:latin typeface="Montserrat SemiBold" panose="00000700000000000000" pitchFamily="50" charset="0"/>
                <a:ea typeface="Roboto" panose="02000000000000000000" pitchFamily="2" charset="0"/>
                <a:cs typeface="Lato" panose="020F0502020204030203" pitchFamily="34" charset="0"/>
              </a:rPr>
              <a:t>What is Planning?</a:t>
            </a:r>
          </a:p>
        </p:txBody>
      </p:sp>
    </p:spTree>
    <p:extLst>
      <p:ext uri="{BB962C8B-B14F-4D97-AF65-F5344CB8AC3E}">
        <p14:creationId xmlns:p14="http://schemas.microsoft.com/office/powerpoint/2010/main" val="6063476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descr="A close up of a map&#10;&#10;Description automatically generated">
            <a:extLst>
              <a:ext uri="{FF2B5EF4-FFF2-40B4-BE49-F238E27FC236}">
                <a16:creationId xmlns:a16="http://schemas.microsoft.com/office/drawing/2014/main" id="{BA1CEEB8-1475-1A4E-B1C9-5AF3DE6974FA}"/>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24666" b="24666"/>
          <a:stretch>
            <a:fillRect/>
          </a:stretch>
        </p:blipFill>
        <p:spPr>
          <a:xfrm>
            <a:off x="178886" y="314956"/>
            <a:ext cx="6235700" cy="2069935"/>
          </a:xfrm>
        </p:spPr>
      </p:pic>
      <p:sp>
        <p:nvSpPr>
          <p:cNvPr id="10" name="TextBox 9">
            <a:extLst>
              <a:ext uri="{FF2B5EF4-FFF2-40B4-BE49-F238E27FC236}">
                <a16:creationId xmlns:a16="http://schemas.microsoft.com/office/drawing/2014/main" id="{2087819E-59CC-4EE2-9CB2-0D83F0A10C06}"/>
              </a:ext>
            </a:extLst>
          </p:cNvPr>
          <p:cNvSpPr txBox="1"/>
          <p:nvPr/>
        </p:nvSpPr>
        <p:spPr>
          <a:xfrm>
            <a:off x="654381" y="3949977"/>
            <a:ext cx="11007469" cy="830997"/>
          </a:xfrm>
          <a:prstGeom prst="rect">
            <a:avLst/>
          </a:prstGeom>
          <a:noFill/>
        </p:spPr>
        <p:txBody>
          <a:bodyPr wrap="square" rtlCol="0">
            <a:spAutoFit/>
          </a:bodyPr>
          <a:lstStyle/>
          <a:p>
            <a:pPr algn="ctr">
              <a:spcBef>
                <a:spcPts val="400"/>
              </a:spcBef>
            </a:pPr>
            <a:r>
              <a:rPr lang="en-US" altLang="zh-CN" sz="4800" b="1" dirty="0">
                <a:solidFill>
                  <a:schemeClr val="tx1">
                    <a:lumMod val="75000"/>
                    <a:lumOff val="25000"/>
                  </a:schemeClr>
                </a:solidFill>
                <a:latin typeface="Montserrat SemiBold" panose="00000700000000000000" pitchFamily="50" charset="0"/>
                <a:ea typeface="Roboto" panose="02000000000000000000" pitchFamily="2" charset="0"/>
                <a:cs typeface="Lato" panose="020F0502020204030203" pitchFamily="34" charset="0"/>
              </a:rPr>
              <a:t> </a:t>
            </a:r>
            <a:endParaRPr lang="en-US" altLang="zh-CN" sz="4800" b="1" dirty="0">
              <a:solidFill>
                <a:schemeClr val="accent4"/>
              </a:solidFill>
              <a:latin typeface="Montserrat SemiBold" panose="00000700000000000000" pitchFamily="50" charset="0"/>
              <a:ea typeface="Roboto" panose="02000000000000000000" pitchFamily="2" charset="0"/>
              <a:cs typeface="Lato" panose="020F0502020204030203" pitchFamily="34" charset="0"/>
            </a:endParaRPr>
          </a:p>
        </p:txBody>
      </p:sp>
      <p:pic>
        <p:nvPicPr>
          <p:cNvPr id="5" name="Picture Placeholder 11" descr="A vintage photo of an old building&#10;&#10;Description automatically generated">
            <a:extLst>
              <a:ext uri="{FF2B5EF4-FFF2-40B4-BE49-F238E27FC236}">
                <a16:creationId xmlns:a16="http://schemas.microsoft.com/office/drawing/2014/main" id="{44DD6460-9949-5D41-AD3F-93EDE83C71DC}"/>
              </a:ext>
            </a:extLst>
          </p:cNvPr>
          <p:cNvPicPr>
            <a:picLocks noChangeAspect="1"/>
          </p:cNvPicPr>
          <p:nvPr/>
        </p:nvPicPr>
        <p:blipFill>
          <a:blip r:embed="rId3">
            <a:extLst>
              <a:ext uri="{28A0092B-C50C-407E-A947-70E740481C1C}">
                <a14:useLocalDpi xmlns:a14="http://schemas.microsoft.com/office/drawing/2010/main" val="0"/>
              </a:ext>
            </a:extLst>
          </a:blip>
          <a:srcRect t="32422" b="32422"/>
          <a:stretch>
            <a:fillRect/>
          </a:stretch>
        </p:blipFill>
        <p:spPr>
          <a:xfrm>
            <a:off x="5217059" y="1447801"/>
            <a:ext cx="6775369" cy="1931022"/>
          </a:xfrm>
          <a:custGeom>
            <a:avLst/>
            <a:gdLst>
              <a:gd name="connsiteX0" fmla="*/ 0 w 11180618"/>
              <a:gd name="connsiteY0" fmla="*/ 0 h 3186545"/>
              <a:gd name="connsiteX1" fmla="*/ 11180618 w 11180618"/>
              <a:gd name="connsiteY1" fmla="*/ 0 h 3186545"/>
              <a:gd name="connsiteX2" fmla="*/ 11180618 w 11180618"/>
              <a:gd name="connsiteY2" fmla="*/ 3186545 h 3186545"/>
              <a:gd name="connsiteX3" fmla="*/ 0 w 11180618"/>
              <a:gd name="connsiteY3" fmla="*/ 3186545 h 3186545"/>
            </a:gdLst>
            <a:ahLst/>
            <a:cxnLst>
              <a:cxn ang="0">
                <a:pos x="connsiteX0" y="connsiteY0"/>
              </a:cxn>
              <a:cxn ang="0">
                <a:pos x="connsiteX1" y="connsiteY1"/>
              </a:cxn>
              <a:cxn ang="0">
                <a:pos x="connsiteX2" y="connsiteY2"/>
              </a:cxn>
              <a:cxn ang="0">
                <a:pos x="connsiteX3" y="connsiteY3"/>
              </a:cxn>
            </a:cxnLst>
            <a:rect l="l" t="t" r="r" b="b"/>
            <a:pathLst>
              <a:path w="11180618" h="3186545">
                <a:moveTo>
                  <a:pt x="0" y="0"/>
                </a:moveTo>
                <a:lnTo>
                  <a:pt x="11180618" y="0"/>
                </a:lnTo>
                <a:lnTo>
                  <a:pt x="11180618" y="3186545"/>
                </a:lnTo>
                <a:lnTo>
                  <a:pt x="0" y="3186545"/>
                </a:lnTo>
                <a:close/>
              </a:path>
            </a:pathLst>
          </a:custGeom>
          <a:solidFill>
            <a:schemeClr val="bg1">
              <a:lumMod val="85000"/>
            </a:schemeClr>
          </a:solidFill>
        </p:spPr>
      </p:pic>
      <p:sp>
        <p:nvSpPr>
          <p:cNvPr id="6" name="TextBox 5">
            <a:extLst>
              <a:ext uri="{FF2B5EF4-FFF2-40B4-BE49-F238E27FC236}">
                <a16:creationId xmlns:a16="http://schemas.microsoft.com/office/drawing/2014/main" id="{66BD88C1-841C-E845-BC79-DE8428BCF0B4}"/>
              </a:ext>
            </a:extLst>
          </p:cNvPr>
          <p:cNvSpPr txBox="1"/>
          <p:nvPr/>
        </p:nvSpPr>
        <p:spPr>
          <a:xfrm>
            <a:off x="624768" y="3569316"/>
            <a:ext cx="10942464" cy="2995692"/>
          </a:xfrm>
          <a:prstGeom prst="rect">
            <a:avLst/>
          </a:prstGeom>
          <a:noFill/>
        </p:spPr>
        <p:txBody>
          <a:bodyPr wrap="square" rtlCol="0">
            <a:spAutoFit/>
          </a:bodyPr>
          <a:lstStyle/>
          <a:p>
            <a:pPr>
              <a:spcBef>
                <a:spcPts val="400"/>
              </a:spcBef>
            </a:pPr>
            <a:r>
              <a:rPr lang="en-US" altLang="zh-CN" sz="2600" b="1" dirty="0">
                <a:solidFill>
                  <a:schemeClr val="tx1">
                    <a:lumMod val="75000"/>
                    <a:lumOff val="25000"/>
                  </a:schemeClr>
                </a:solidFill>
                <a:latin typeface="Montserrat SemiBold" panose="00000700000000000000" pitchFamily="50" charset="0"/>
                <a:ea typeface="Roboto" panose="02000000000000000000" pitchFamily="2" charset="0"/>
                <a:cs typeface="Lato" panose="020F0502020204030203" pitchFamily="34" charset="0"/>
              </a:rPr>
              <a:t>Civic Design: </a:t>
            </a:r>
            <a:r>
              <a:rPr lang="en-US" sz="2600" dirty="0"/>
              <a:t>Civic design is the intentional shaping of public spaces, buildings, and infrastructure to foster inclusive, functional, and vibrant community life.</a:t>
            </a:r>
            <a:endParaRPr lang="en-US" altLang="zh-CN" sz="2600" b="1" dirty="0">
              <a:solidFill>
                <a:schemeClr val="tx1">
                  <a:lumMod val="75000"/>
                  <a:lumOff val="25000"/>
                </a:schemeClr>
              </a:solidFill>
              <a:latin typeface="Montserrat SemiBold" panose="00000700000000000000" pitchFamily="50" charset="0"/>
              <a:ea typeface="Roboto" panose="02000000000000000000" pitchFamily="2" charset="0"/>
              <a:cs typeface="Lato" panose="020F0502020204030203" pitchFamily="34" charset="0"/>
            </a:endParaRPr>
          </a:p>
          <a:p>
            <a:pPr>
              <a:spcBef>
                <a:spcPts val="400"/>
              </a:spcBef>
            </a:pPr>
            <a:endParaRPr lang="en-US" altLang="zh-CN" sz="2600" b="1" dirty="0">
              <a:solidFill>
                <a:schemeClr val="tx1">
                  <a:lumMod val="75000"/>
                  <a:lumOff val="25000"/>
                </a:schemeClr>
              </a:solidFill>
              <a:latin typeface="Montserrat SemiBold" panose="00000700000000000000" pitchFamily="50" charset="0"/>
              <a:ea typeface="Roboto" panose="02000000000000000000" pitchFamily="2" charset="0"/>
              <a:cs typeface="Lato" panose="020F0502020204030203" pitchFamily="34" charset="0"/>
            </a:endParaRPr>
          </a:p>
          <a:p>
            <a:pPr>
              <a:spcBef>
                <a:spcPts val="400"/>
              </a:spcBef>
            </a:pPr>
            <a:r>
              <a:rPr lang="en-US" altLang="zh-CN" sz="2600" b="1" dirty="0">
                <a:solidFill>
                  <a:schemeClr val="tx1">
                    <a:lumMod val="75000"/>
                    <a:lumOff val="25000"/>
                  </a:schemeClr>
                </a:solidFill>
                <a:latin typeface="Montserrat SemiBold" panose="00000700000000000000" pitchFamily="50" charset="0"/>
                <a:ea typeface="Roboto" panose="02000000000000000000" pitchFamily="2" charset="0"/>
                <a:cs typeface="Lato" panose="020F0502020204030203" pitchFamily="34" charset="0"/>
              </a:rPr>
              <a:t>Social Reform: </a:t>
            </a:r>
            <a:r>
              <a:rPr lang="en-US" sz="2600" dirty="0"/>
              <a:t>Social reform is the deliberate effort to change laws, policies, or social practices in order to improve fairness, equality, or well‑being for a community or society.</a:t>
            </a:r>
            <a:endParaRPr lang="en-US" altLang="zh-CN" sz="2600" b="1" dirty="0">
              <a:solidFill>
                <a:schemeClr val="accent4"/>
              </a:solidFill>
              <a:latin typeface="Montserrat SemiBold" panose="00000700000000000000" pitchFamily="50" charset="0"/>
              <a:ea typeface="Roboto" panose="02000000000000000000" pitchFamily="2" charset="0"/>
              <a:cs typeface="Lato" panose="020F0502020204030203" pitchFamily="34" charset="0"/>
            </a:endParaRPr>
          </a:p>
        </p:txBody>
      </p:sp>
    </p:spTree>
    <p:extLst>
      <p:ext uri="{BB962C8B-B14F-4D97-AF65-F5344CB8AC3E}">
        <p14:creationId xmlns:p14="http://schemas.microsoft.com/office/powerpoint/2010/main" val="1795021659"/>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52F09E3B-56EF-45C4-80F9-5D83FFDFCFF7}"/>
              </a:ext>
            </a:extLst>
          </p:cNvPr>
          <p:cNvSpPr/>
          <p:nvPr/>
        </p:nvSpPr>
        <p:spPr>
          <a:xfrm>
            <a:off x="571500" y="2723841"/>
            <a:ext cx="5435309" cy="461665"/>
          </a:xfrm>
          <a:prstGeom prst="rect">
            <a:avLst/>
          </a:prstGeom>
        </p:spPr>
        <p:txBody>
          <a:bodyPr wrap="square">
            <a:spAutoFit/>
          </a:bodyPr>
          <a:lstStyle/>
          <a:p>
            <a:pPr>
              <a:spcBef>
                <a:spcPts val="400"/>
              </a:spcBef>
            </a:pPr>
            <a:r>
              <a:rPr lang="en-US" altLang="zh-CN" sz="2400" b="1" dirty="0">
                <a:solidFill>
                  <a:schemeClr val="tx1">
                    <a:lumMod val="85000"/>
                    <a:lumOff val="15000"/>
                  </a:schemeClr>
                </a:solidFill>
                <a:ea typeface="Lato Light" panose="020F0502020204030203" pitchFamily="34" charset="0"/>
                <a:cs typeface="Lato Light" panose="020F0502020204030203" pitchFamily="34" charset="0"/>
              </a:rPr>
              <a:t>Site. Neighborhood. City. Region. State. </a:t>
            </a:r>
            <a:endParaRPr lang="es-ES" altLang="zh-CN" sz="1050" dirty="0">
              <a:solidFill>
                <a:schemeClr val="tx1">
                  <a:lumMod val="85000"/>
                  <a:lumOff val="15000"/>
                </a:schemeClr>
              </a:solidFill>
              <a:ea typeface="Lato Light" panose="020F0502020204030203" pitchFamily="34" charset="0"/>
              <a:cs typeface="Lato Light" panose="020F0502020204030203" pitchFamily="34" charset="0"/>
            </a:endParaRPr>
          </a:p>
        </p:txBody>
      </p:sp>
      <p:sp>
        <p:nvSpPr>
          <p:cNvPr id="21" name="TextBox 20">
            <a:extLst>
              <a:ext uri="{FF2B5EF4-FFF2-40B4-BE49-F238E27FC236}">
                <a16:creationId xmlns:a16="http://schemas.microsoft.com/office/drawing/2014/main" id="{FE6D2AD5-0615-44B5-8C76-CA96F57D9F72}"/>
              </a:ext>
            </a:extLst>
          </p:cNvPr>
          <p:cNvSpPr txBox="1"/>
          <p:nvPr/>
        </p:nvSpPr>
        <p:spPr>
          <a:xfrm>
            <a:off x="571500" y="1072050"/>
            <a:ext cx="5098464" cy="830997"/>
          </a:xfrm>
          <a:prstGeom prst="rect">
            <a:avLst/>
          </a:prstGeom>
          <a:noFill/>
        </p:spPr>
        <p:txBody>
          <a:bodyPr wrap="square" rtlCol="0">
            <a:spAutoFit/>
          </a:bodyPr>
          <a:lstStyle/>
          <a:p>
            <a:pPr>
              <a:spcBef>
                <a:spcPts val="400"/>
              </a:spcBef>
            </a:pPr>
            <a:r>
              <a:rPr lang="en-US" altLang="zh-CN" sz="4800" b="1" dirty="0">
                <a:solidFill>
                  <a:schemeClr val="tx1">
                    <a:lumMod val="75000"/>
                    <a:lumOff val="25000"/>
                  </a:schemeClr>
                </a:solidFill>
                <a:latin typeface="Montserrat SemiBold" panose="00000700000000000000" pitchFamily="50" charset="0"/>
                <a:ea typeface="Roboto" panose="02000000000000000000" pitchFamily="2" charset="0"/>
                <a:cs typeface="Lato" panose="020F0502020204030203" pitchFamily="34" charset="0"/>
              </a:rPr>
              <a:t>Multiple Scales.</a:t>
            </a:r>
            <a:endParaRPr lang="en-US" altLang="zh-CN" sz="4800" b="1" dirty="0">
              <a:solidFill>
                <a:schemeClr val="accent4"/>
              </a:solidFill>
              <a:latin typeface="Montserrat SemiBold" panose="00000700000000000000" pitchFamily="50" charset="0"/>
              <a:ea typeface="Roboto" panose="02000000000000000000" pitchFamily="2" charset="0"/>
              <a:cs typeface="Lato" panose="020F0502020204030203" pitchFamily="34" charset="0"/>
            </a:endParaRPr>
          </a:p>
        </p:txBody>
      </p:sp>
      <p:sp>
        <p:nvSpPr>
          <p:cNvPr id="15" name="Isosceles Triangle 14">
            <a:extLst>
              <a:ext uri="{FF2B5EF4-FFF2-40B4-BE49-F238E27FC236}">
                <a16:creationId xmlns:a16="http://schemas.microsoft.com/office/drawing/2014/main" id="{16CC15A6-2150-4925-8DA3-FD0E9359E194}"/>
              </a:ext>
            </a:extLst>
          </p:cNvPr>
          <p:cNvSpPr/>
          <p:nvPr/>
        </p:nvSpPr>
        <p:spPr>
          <a:xfrm rot="10800000">
            <a:off x="6971182" y="0"/>
            <a:ext cx="3052916" cy="1609523"/>
          </a:xfrm>
          <a:prstGeom prst="triangl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Placeholder 7" descr="A close up of a map&#10;&#10;Description automatically generated">
            <a:extLst>
              <a:ext uri="{FF2B5EF4-FFF2-40B4-BE49-F238E27FC236}">
                <a16:creationId xmlns:a16="http://schemas.microsoft.com/office/drawing/2014/main" id="{AA58FA9D-E2C8-1546-AB79-75FAAC2B6CD3}"/>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t="12500" b="12500"/>
          <a:stretch>
            <a:fillRect/>
          </a:stretch>
        </p:blipFill>
        <p:spPr/>
      </p:pic>
      <p:pic>
        <p:nvPicPr>
          <p:cNvPr id="4" name="Picture Placeholder 3" descr="A close up of a map&#10;&#10;Description automatically generated">
            <a:extLst>
              <a:ext uri="{FF2B5EF4-FFF2-40B4-BE49-F238E27FC236}">
                <a16:creationId xmlns:a16="http://schemas.microsoft.com/office/drawing/2014/main" id="{EBF5DB3B-7B88-3D47-930D-092E8C44B52B}"/>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13727" r="13727"/>
          <a:stretch>
            <a:fillRect/>
          </a:stretch>
        </p:blipFill>
        <p:spPr/>
      </p:pic>
      <p:pic>
        <p:nvPicPr>
          <p:cNvPr id="14" name="Picture Placeholder 13">
            <a:extLst>
              <a:ext uri="{FF2B5EF4-FFF2-40B4-BE49-F238E27FC236}">
                <a16:creationId xmlns:a16="http://schemas.microsoft.com/office/drawing/2014/main" id="{262A5030-A129-D240-949E-AFB15DA19AE4}"/>
              </a:ext>
            </a:extLst>
          </p:cNvPr>
          <p:cNvPicPr>
            <a:picLocks noGrp="1" noChangeAspect="1"/>
          </p:cNvPicPr>
          <p:nvPr>
            <p:ph type="pic" sz="quarter" idx="10"/>
          </p:nvPr>
        </p:nvPicPr>
        <p:blipFill>
          <a:blip r:embed="rId4">
            <a:extLst>
              <a:ext uri="{28A0092B-C50C-407E-A947-70E740481C1C}">
                <a14:useLocalDpi xmlns:a14="http://schemas.microsoft.com/office/drawing/2010/main" val="0"/>
              </a:ext>
            </a:extLst>
          </a:blip>
          <a:srcRect t="8333" b="8333"/>
          <a:stretch>
            <a:fillRect/>
          </a:stretch>
        </p:blipFill>
        <p:spPr/>
      </p:pic>
    </p:spTree>
    <p:extLst>
      <p:ext uri="{BB962C8B-B14F-4D97-AF65-F5344CB8AC3E}">
        <p14:creationId xmlns:p14="http://schemas.microsoft.com/office/powerpoint/2010/main" val="860699847"/>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rot="2704492">
            <a:off x="3736975" y="1730780"/>
            <a:ext cx="4718051" cy="4718051"/>
            <a:chOff x="3705225" y="1308100"/>
            <a:chExt cx="4718051" cy="4718051"/>
          </a:xfrm>
        </p:grpSpPr>
        <p:sp>
          <p:nvSpPr>
            <p:cNvPr id="6" name="Freeform 287"/>
            <p:cNvSpPr>
              <a:spLocks/>
            </p:cNvSpPr>
            <p:nvPr/>
          </p:nvSpPr>
          <p:spPr bwMode="auto">
            <a:xfrm>
              <a:off x="4899025" y="1308100"/>
              <a:ext cx="2335213" cy="1954213"/>
            </a:xfrm>
            <a:custGeom>
              <a:avLst/>
              <a:gdLst>
                <a:gd name="T0" fmla="*/ 1471 w 1471"/>
                <a:gd name="T1" fmla="*/ 735 h 1231"/>
                <a:gd name="T2" fmla="*/ 1289 w 1471"/>
                <a:gd name="T3" fmla="*/ 975 h 1231"/>
                <a:gd name="T4" fmla="*/ 1347 w 1471"/>
                <a:gd name="T5" fmla="*/ 978 h 1231"/>
                <a:gd name="T6" fmla="*/ 1387 w 1471"/>
                <a:gd name="T7" fmla="*/ 1017 h 1231"/>
                <a:gd name="T8" fmla="*/ 1389 w 1471"/>
                <a:gd name="T9" fmla="*/ 1075 h 1231"/>
                <a:gd name="T10" fmla="*/ 1354 w 1471"/>
                <a:gd name="T11" fmla="*/ 1134 h 1231"/>
                <a:gd name="T12" fmla="*/ 1296 w 1471"/>
                <a:gd name="T13" fmla="*/ 1166 h 1231"/>
                <a:gd name="T14" fmla="*/ 1238 w 1471"/>
                <a:gd name="T15" fmla="*/ 1161 h 1231"/>
                <a:gd name="T16" fmla="*/ 1201 w 1471"/>
                <a:gd name="T17" fmla="*/ 1122 h 1231"/>
                <a:gd name="T18" fmla="*/ 1199 w 1471"/>
                <a:gd name="T19" fmla="*/ 1064 h 1231"/>
                <a:gd name="T20" fmla="*/ 975 w 1471"/>
                <a:gd name="T21" fmla="*/ 1231 h 1231"/>
                <a:gd name="T22" fmla="*/ 873 w 1471"/>
                <a:gd name="T23" fmla="*/ 1164 h 1231"/>
                <a:gd name="T24" fmla="*/ 815 w 1471"/>
                <a:gd name="T25" fmla="*/ 1124 h 1231"/>
                <a:gd name="T26" fmla="*/ 856 w 1471"/>
                <a:gd name="T27" fmla="*/ 1073 h 1231"/>
                <a:gd name="T28" fmla="*/ 856 w 1471"/>
                <a:gd name="T29" fmla="*/ 1010 h 1231"/>
                <a:gd name="T30" fmla="*/ 810 w 1471"/>
                <a:gd name="T31" fmla="*/ 954 h 1231"/>
                <a:gd name="T32" fmla="*/ 735 w 1471"/>
                <a:gd name="T33" fmla="*/ 933 h 1231"/>
                <a:gd name="T34" fmla="*/ 691 w 1471"/>
                <a:gd name="T35" fmla="*/ 938 h 1231"/>
                <a:gd name="T36" fmla="*/ 628 w 1471"/>
                <a:gd name="T37" fmla="*/ 978 h 1231"/>
                <a:gd name="T38" fmla="*/ 605 w 1471"/>
                <a:gd name="T39" fmla="*/ 1040 h 1231"/>
                <a:gd name="T40" fmla="*/ 624 w 1471"/>
                <a:gd name="T41" fmla="*/ 1099 h 1231"/>
                <a:gd name="T42" fmla="*/ 647 w 1471"/>
                <a:gd name="T43" fmla="*/ 1145 h 1231"/>
                <a:gd name="T44" fmla="*/ 540 w 1471"/>
                <a:gd name="T45" fmla="*/ 1189 h 1231"/>
                <a:gd name="T46" fmla="*/ 314 w 1471"/>
                <a:gd name="T47" fmla="*/ 1047 h 1231"/>
                <a:gd name="T48" fmla="*/ 358 w 1471"/>
                <a:gd name="T49" fmla="*/ 1040 h 1231"/>
                <a:gd name="T50" fmla="*/ 414 w 1471"/>
                <a:gd name="T51" fmla="*/ 1015 h 1231"/>
                <a:gd name="T52" fmla="*/ 442 w 1471"/>
                <a:gd name="T53" fmla="*/ 964 h 1231"/>
                <a:gd name="T54" fmla="*/ 437 w 1471"/>
                <a:gd name="T55" fmla="*/ 903 h 1231"/>
                <a:gd name="T56" fmla="*/ 403 w 1471"/>
                <a:gd name="T57" fmla="*/ 847 h 1231"/>
                <a:gd name="T58" fmla="*/ 372 w 1471"/>
                <a:gd name="T59" fmla="*/ 824 h 1231"/>
                <a:gd name="T60" fmla="*/ 314 w 1471"/>
                <a:gd name="T61" fmla="*/ 803 h 1231"/>
                <a:gd name="T62" fmla="*/ 258 w 1471"/>
                <a:gd name="T63" fmla="*/ 812 h 1231"/>
                <a:gd name="T64" fmla="*/ 216 w 1471"/>
                <a:gd name="T65" fmla="*/ 854 h 1231"/>
                <a:gd name="T66" fmla="*/ 207 w 1471"/>
                <a:gd name="T67" fmla="*/ 919 h 1231"/>
                <a:gd name="T68" fmla="*/ 0 w 1471"/>
                <a:gd name="T69" fmla="*/ 733 h 1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71" h="1231">
                  <a:moveTo>
                    <a:pt x="733" y="0"/>
                  </a:moveTo>
                  <a:lnTo>
                    <a:pt x="1471" y="735"/>
                  </a:lnTo>
                  <a:lnTo>
                    <a:pt x="1261" y="945"/>
                  </a:lnTo>
                  <a:lnTo>
                    <a:pt x="1289" y="975"/>
                  </a:lnTo>
                  <a:lnTo>
                    <a:pt x="1320" y="971"/>
                  </a:lnTo>
                  <a:lnTo>
                    <a:pt x="1347" y="978"/>
                  </a:lnTo>
                  <a:lnTo>
                    <a:pt x="1371" y="994"/>
                  </a:lnTo>
                  <a:lnTo>
                    <a:pt x="1387" y="1017"/>
                  </a:lnTo>
                  <a:lnTo>
                    <a:pt x="1392" y="1045"/>
                  </a:lnTo>
                  <a:lnTo>
                    <a:pt x="1389" y="1075"/>
                  </a:lnTo>
                  <a:lnTo>
                    <a:pt x="1375" y="1106"/>
                  </a:lnTo>
                  <a:lnTo>
                    <a:pt x="1354" y="1134"/>
                  </a:lnTo>
                  <a:lnTo>
                    <a:pt x="1327" y="1152"/>
                  </a:lnTo>
                  <a:lnTo>
                    <a:pt x="1296" y="1166"/>
                  </a:lnTo>
                  <a:lnTo>
                    <a:pt x="1266" y="1168"/>
                  </a:lnTo>
                  <a:lnTo>
                    <a:pt x="1238" y="1161"/>
                  </a:lnTo>
                  <a:lnTo>
                    <a:pt x="1215" y="1145"/>
                  </a:lnTo>
                  <a:lnTo>
                    <a:pt x="1201" y="1122"/>
                  </a:lnTo>
                  <a:lnTo>
                    <a:pt x="1194" y="1094"/>
                  </a:lnTo>
                  <a:lnTo>
                    <a:pt x="1199" y="1064"/>
                  </a:lnTo>
                  <a:lnTo>
                    <a:pt x="1171" y="1033"/>
                  </a:lnTo>
                  <a:lnTo>
                    <a:pt x="975" y="1231"/>
                  </a:lnTo>
                  <a:lnTo>
                    <a:pt x="926" y="1194"/>
                  </a:lnTo>
                  <a:lnTo>
                    <a:pt x="873" y="1164"/>
                  </a:lnTo>
                  <a:lnTo>
                    <a:pt x="815" y="1145"/>
                  </a:lnTo>
                  <a:lnTo>
                    <a:pt x="815" y="1124"/>
                  </a:lnTo>
                  <a:lnTo>
                    <a:pt x="840" y="1101"/>
                  </a:lnTo>
                  <a:lnTo>
                    <a:pt x="856" y="1073"/>
                  </a:lnTo>
                  <a:lnTo>
                    <a:pt x="861" y="1043"/>
                  </a:lnTo>
                  <a:lnTo>
                    <a:pt x="856" y="1010"/>
                  </a:lnTo>
                  <a:lnTo>
                    <a:pt x="838" y="980"/>
                  </a:lnTo>
                  <a:lnTo>
                    <a:pt x="810" y="954"/>
                  </a:lnTo>
                  <a:lnTo>
                    <a:pt x="775" y="940"/>
                  </a:lnTo>
                  <a:lnTo>
                    <a:pt x="735" y="933"/>
                  </a:lnTo>
                  <a:lnTo>
                    <a:pt x="733" y="933"/>
                  </a:lnTo>
                  <a:lnTo>
                    <a:pt x="691" y="938"/>
                  </a:lnTo>
                  <a:lnTo>
                    <a:pt x="656" y="954"/>
                  </a:lnTo>
                  <a:lnTo>
                    <a:pt x="628" y="978"/>
                  </a:lnTo>
                  <a:lnTo>
                    <a:pt x="610" y="1005"/>
                  </a:lnTo>
                  <a:lnTo>
                    <a:pt x="605" y="1040"/>
                  </a:lnTo>
                  <a:lnTo>
                    <a:pt x="610" y="1071"/>
                  </a:lnTo>
                  <a:lnTo>
                    <a:pt x="624" y="1099"/>
                  </a:lnTo>
                  <a:lnTo>
                    <a:pt x="647" y="1122"/>
                  </a:lnTo>
                  <a:lnTo>
                    <a:pt x="647" y="1145"/>
                  </a:lnTo>
                  <a:lnTo>
                    <a:pt x="593" y="1164"/>
                  </a:lnTo>
                  <a:lnTo>
                    <a:pt x="540" y="1189"/>
                  </a:lnTo>
                  <a:lnTo>
                    <a:pt x="493" y="1227"/>
                  </a:lnTo>
                  <a:lnTo>
                    <a:pt x="314" y="1047"/>
                  </a:lnTo>
                  <a:lnTo>
                    <a:pt x="323" y="1040"/>
                  </a:lnTo>
                  <a:lnTo>
                    <a:pt x="358" y="1040"/>
                  </a:lnTo>
                  <a:lnTo>
                    <a:pt x="389" y="1031"/>
                  </a:lnTo>
                  <a:lnTo>
                    <a:pt x="414" y="1015"/>
                  </a:lnTo>
                  <a:lnTo>
                    <a:pt x="431" y="992"/>
                  </a:lnTo>
                  <a:lnTo>
                    <a:pt x="442" y="964"/>
                  </a:lnTo>
                  <a:lnTo>
                    <a:pt x="442" y="933"/>
                  </a:lnTo>
                  <a:lnTo>
                    <a:pt x="437" y="903"/>
                  </a:lnTo>
                  <a:lnTo>
                    <a:pt x="424" y="873"/>
                  </a:lnTo>
                  <a:lnTo>
                    <a:pt x="403" y="847"/>
                  </a:lnTo>
                  <a:lnTo>
                    <a:pt x="400" y="845"/>
                  </a:lnTo>
                  <a:lnTo>
                    <a:pt x="372" y="824"/>
                  </a:lnTo>
                  <a:lnTo>
                    <a:pt x="344" y="810"/>
                  </a:lnTo>
                  <a:lnTo>
                    <a:pt x="314" y="803"/>
                  </a:lnTo>
                  <a:lnTo>
                    <a:pt x="286" y="803"/>
                  </a:lnTo>
                  <a:lnTo>
                    <a:pt x="258" y="812"/>
                  </a:lnTo>
                  <a:lnTo>
                    <a:pt x="235" y="829"/>
                  </a:lnTo>
                  <a:lnTo>
                    <a:pt x="216" y="854"/>
                  </a:lnTo>
                  <a:lnTo>
                    <a:pt x="207" y="884"/>
                  </a:lnTo>
                  <a:lnTo>
                    <a:pt x="207" y="919"/>
                  </a:lnTo>
                  <a:lnTo>
                    <a:pt x="195" y="929"/>
                  </a:lnTo>
                  <a:lnTo>
                    <a:pt x="0" y="733"/>
                  </a:lnTo>
                  <a:lnTo>
                    <a:pt x="733" y="0"/>
                  </a:lnTo>
                  <a:close/>
                </a:path>
              </a:pathLst>
            </a:custGeom>
            <a:solidFill>
              <a:srgbClr val="FF9300"/>
            </a:solidFill>
            <a:ln w="0">
              <a:solidFill>
                <a:schemeClr val="accent4"/>
              </a:solidFill>
              <a:prstDash val="solid"/>
              <a:round/>
              <a:headEnd/>
              <a:tailEnd/>
            </a:ln>
          </p:spPr>
          <p:txBody>
            <a:bodyPr vert="horz" wrap="square" lIns="91440" tIns="45720" rIns="91440" bIns="45720" numCol="1" anchor="t" anchorCtr="0" compatLnSpc="1">
              <a:prstTxWarp prst="textNoShape">
                <a:avLst/>
              </a:prstTxWarp>
            </a:bodyPr>
            <a:lstStyle/>
            <a:p>
              <a:endParaRPr lang="ar-IQ" dirty="0">
                <a:latin typeface="+mj-lt"/>
              </a:endParaRPr>
            </a:p>
          </p:txBody>
        </p:sp>
        <p:sp>
          <p:nvSpPr>
            <p:cNvPr id="7" name="Freeform 288"/>
            <p:cNvSpPr>
              <a:spLocks/>
            </p:cNvSpPr>
            <p:nvPr/>
          </p:nvSpPr>
          <p:spPr bwMode="auto">
            <a:xfrm>
              <a:off x="3705225" y="2493963"/>
              <a:ext cx="1954213" cy="2338388"/>
            </a:xfrm>
            <a:custGeom>
              <a:avLst/>
              <a:gdLst>
                <a:gd name="T0" fmla="*/ 947 w 1231"/>
                <a:gd name="T1" fmla="*/ 212 h 1473"/>
                <a:gd name="T2" fmla="*/ 978 w 1231"/>
                <a:gd name="T3" fmla="*/ 149 h 1473"/>
                <a:gd name="T4" fmla="*/ 1001 w 1231"/>
                <a:gd name="T5" fmla="*/ 98 h 1473"/>
                <a:gd name="T6" fmla="*/ 1052 w 1231"/>
                <a:gd name="T7" fmla="*/ 77 h 1473"/>
                <a:gd name="T8" fmla="*/ 1113 w 1231"/>
                <a:gd name="T9" fmla="*/ 93 h 1473"/>
                <a:gd name="T10" fmla="*/ 1159 w 1231"/>
                <a:gd name="T11" fmla="*/ 142 h 1473"/>
                <a:gd name="T12" fmla="*/ 1176 w 1231"/>
                <a:gd name="T13" fmla="*/ 203 h 1473"/>
                <a:gd name="T14" fmla="*/ 1152 w 1231"/>
                <a:gd name="T15" fmla="*/ 254 h 1473"/>
                <a:gd name="T16" fmla="*/ 1099 w 1231"/>
                <a:gd name="T17" fmla="*/ 275 h 1473"/>
                <a:gd name="T18" fmla="*/ 1038 w 1231"/>
                <a:gd name="T19" fmla="*/ 300 h 1473"/>
                <a:gd name="T20" fmla="*/ 1192 w 1231"/>
                <a:gd name="T21" fmla="*/ 542 h 1473"/>
                <a:gd name="T22" fmla="*/ 1143 w 1231"/>
                <a:gd name="T23" fmla="*/ 654 h 1473"/>
                <a:gd name="T24" fmla="*/ 1103 w 1231"/>
                <a:gd name="T25" fmla="*/ 629 h 1473"/>
                <a:gd name="T26" fmla="*/ 1045 w 1231"/>
                <a:gd name="T27" fmla="*/ 608 h 1473"/>
                <a:gd name="T28" fmla="*/ 1010 w 1231"/>
                <a:gd name="T29" fmla="*/ 612 h 1473"/>
                <a:gd name="T30" fmla="*/ 957 w 1231"/>
                <a:gd name="T31" fmla="*/ 659 h 1473"/>
                <a:gd name="T32" fmla="*/ 936 w 1231"/>
                <a:gd name="T33" fmla="*/ 733 h 1473"/>
                <a:gd name="T34" fmla="*/ 947 w 1231"/>
                <a:gd name="T35" fmla="*/ 798 h 1473"/>
                <a:gd name="T36" fmla="*/ 987 w 1231"/>
                <a:gd name="T37" fmla="*/ 847 h 1473"/>
                <a:gd name="T38" fmla="*/ 1041 w 1231"/>
                <a:gd name="T39" fmla="*/ 866 h 1473"/>
                <a:gd name="T40" fmla="*/ 1073 w 1231"/>
                <a:gd name="T41" fmla="*/ 859 h 1473"/>
                <a:gd name="T42" fmla="*/ 1124 w 1231"/>
                <a:gd name="T43" fmla="*/ 822 h 1473"/>
                <a:gd name="T44" fmla="*/ 1162 w 1231"/>
                <a:gd name="T45" fmla="*/ 878 h 1473"/>
                <a:gd name="T46" fmla="*/ 1229 w 1231"/>
                <a:gd name="T47" fmla="*/ 980 h 1473"/>
                <a:gd name="T48" fmla="*/ 1048 w 1231"/>
                <a:gd name="T49" fmla="*/ 1145 h 1473"/>
                <a:gd name="T50" fmla="*/ 1041 w 1231"/>
                <a:gd name="T51" fmla="*/ 1080 h 1473"/>
                <a:gd name="T52" fmla="*/ 1022 w 1231"/>
                <a:gd name="T53" fmla="*/ 1052 h 1473"/>
                <a:gd name="T54" fmla="*/ 971 w 1231"/>
                <a:gd name="T55" fmla="*/ 1027 h 1473"/>
                <a:gd name="T56" fmla="*/ 910 w 1231"/>
                <a:gd name="T57" fmla="*/ 1031 h 1473"/>
                <a:gd name="T58" fmla="*/ 854 w 1231"/>
                <a:gd name="T59" fmla="*/ 1066 h 1473"/>
                <a:gd name="T60" fmla="*/ 819 w 1231"/>
                <a:gd name="T61" fmla="*/ 1120 h 1473"/>
                <a:gd name="T62" fmla="*/ 812 w 1231"/>
                <a:gd name="T63" fmla="*/ 1183 h 1473"/>
                <a:gd name="T64" fmla="*/ 838 w 1231"/>
                <a:gd name="T65" fmla="*/ 1234 h 1473"/>
                <a:gd name="T66" fmla="*/ 864 w 1231"/>
                <a:gd name="T67" fmla="*/ 1252 h 1473"/>
                <a:gd name="T68" fmla="*/ 927 w 1231"/>
                <a:gd name="T69" fmla="*/ 1262 h 1473"/>
                <a:gd name="T70" fmla="*/ 736 w 1231"/>
                <a:gd name="T71" fmla="*/ 1473 h 1473"/>
                <a:gd name="T72" fmla="*/ 738 w 1231"/>
                <a:gd name="T73" fmla="*/ 0 h 1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31" h="1473">
                  <a:moveTo>
                    <a:pt x="738" y="0"/>
                  </a:moveTo>
                  <a:lnTo>
                    <a:pt x="947" y="212"/>
                  </a:lnTo>
                  <a:lnTo>
                    <a:pt x="980" y="179"/>
                  </a:lnTo>
                  <a:lnTo>
                    <a:pt x="978" y="149"/>
                  </a:lnTo>
                  <a:lnTo>
                    <a:pt x="985" y="121"/>
                  </a:lnTo>
                  <a:lnTo>
                    <a:pt x="1001" y="98"/>
                  </a:lnTo>
                  <a:lnTo>
                    <a:pt x="1024" y="82"/>
                  </a:lnTo>
                  <a:lnTo>
                    <a:pt x="1052" y="77"/>
                  </a:lnTo>
                  <a:lnTo>
                    <a:pt x="1082" y="79"/>
                  </a:lnTo>
                  <a:lnTo>
                    <a:pt x="1113" y="93"/>
                  </a:lnTo>
                  <a:lnTo>
                    <a:pt x="1138" y="114"/>
                  </a:lnTo>
                  <a:lnTo>
                    <a:pt x="1159" y="142"/>
                  </a:lnTo>
                  <a:lnTo>
                    <a:pt x="1171" y="172"/>
                  </a:lnTo>
                  <a:lnTo>
                    <a:pt x="1176" y="203"/>
                  </a:lnTo>
                  <a:lnTo>
                    <a:pt x="1169" y="231"/>
                  </a:lnTo>
                  <a:lnTo>
                    <a:pt x="1152" y="254"/>
                  </a:lnTo>
                  <a:lnTo>
                    <a:pt x="1129" y="268"/>
                  </a:lnTo>
                  <a:lnTo>
                    <a:pt x="1099" y="275"/>
                  </a:lnTo>
                  <a:lnTo>
                    <a:pt x="1068" y="270"/>
                  </a:lnTo>
                  <a:lnTo>
                    <a:pt x="1038" y="300"/>
                  </a:lnTo>
                  <a:lnTo>
                    <a:pt x="1231" y="494"/>
                  </a:lnTo>
                  <a:lnTo>
                    <a:pt x="1192" y="542"/>
                  </a:lnTo>
                  <a:lnTo>
                    <a:pt x="1162" y="596"/>
                  </a:lnTo>
                  <a:lnTo>
                    <a:pt x="1143" y="654"/>
                  </a:lnTo>
                  <a:lnTo>
                    <a:pt x="1127" y="654"/>
                  </a:lnTo>
                  <a:lnTo>
                    <a:pt x="1103" y="629"/>
                  </a:lnTo>
                  <a:lnTo>
                    <a:pt x="1075" y="612"/>
                  </a:lnTo>
                  <a:lnTo>
                    <a:pt x="1045" y="608"/>
                  </a:lnTo>
                  <a:lnTo>
                    <a:pt x="1043" y="608"/>
                  </a:lnTo>
                  <a:lnTo>
                    <a:pt x="1010" y="612"/>
                  </a:lnTo>
                  <a:lnTo>
                    <a:pt x="980" y="631"/>
                  </a:lnTo>
                  <a:lnTo>
                    <a:pt x="957" y="659"/>
                  </a:lnTo>
                  <a:lnTo>
                    <a:pt x="940" y="694"/>
                  </a:lnTo>
                  <a:lnTo>
                    <a:pt x="936" y="733"/>
                  </a:lnTo>
                  <a:lnTo>
                    <a:pt x="938" y="768"/>
                  </a:lnTo>
                  <a:lnTo>
                    <a:pt x="947" y="798"/>
                  </a:lnTo>
                  <a:lnTo>
                    <a:pt x="964" y="824"/>
                  </a:lnTo>
                  <a:lnTo>
                    <a:pt x="987" y="847"/>
                  </a:lnTo>
                  <a:lnTo>
                    <a:pt x="1013" y="859"/>
                  </a:lnTo>
                  <a:lnTo>
                    <a:pt x="1041" y="866"/>
                  </a:lnTo>
                  <a:lnTo>
                    <a:pt x="1043" y="866"/>
                  </a:lnTo>
                  <a:lnTo>
                    <a:pt x="1073" y="859"/>
                  </a:lnTo>
                  <a:lnTo>
                    <a:pt x="1101" y="845"/>
                  </a:lnTo>
                  <a:lnTo>
                    <a:pt x="1124" y="822"/>
                  </a:lnTo>
                  <a:lnTo>
                    <a:pt x="1143" y="822"/>
                  </a:lnTo>
                  <a:lnTo>
                    <a:pt x="1162" y="878"/>
                  </a:lnTo>
                  <a:lnTo>
                    <a:pt x="1189" y="931"/>
                  </a:lnTo>
                  <a:lnTo>
                    <a:pt x="1229" y="980"/>
                  </a:lnTo>
                  <a:lnTo>
                    <a:pt x="1057" y="1155"/>
                  </a:lnTo>
                  <a:lnTo>
                    <a:pt x="1048" y="1145"/>
                  </a:lnTo>
                  <a:lnTo>
                    <a:pt x="1050" y="1110"/>
                  </a:lnTo>
                  <a:lnTo>
                    <a:pt x="1041" y="1080"/>
                  </a:lnTo>
                  <a:lnTo>
                    <a:pt x="1022" y="1055"/>
                  </a:lnTo>
                  <a:lnTo>
                    <a:pt x="1022" y="1052"/>
                  </a:lnTo>
                  <a:lnTo>
                    <a:pt x="999" y="1036"/>
                  </a:lnTo>
                  <a:lnTo>
                    <a:pt x="971" y="1027"/>
                  </a:lnTo>
                  <a:lnTo>
                    <a:pt x="943" y="1027"/>
                  </a:lnTo>
                  <a:lnTo>
                    <a:pt x="910" y="1031"/>
                  </a:lnTo>
                  <a:lnTo>
                    <a:pt x="882" y="1045"/>
                  </a:lnTo>
                  <a:lnTo>
                    <a:pt x="854" y="1066"/>
                  </a:lnTo>
                  <a:lnTo>
                    <a:pt x="833" y="1092"/>
                  </a:lnTo>
                  <a:lnTo>
                    <a:pt x="819" y="1120"/>
                  </a:lnTo>
                  <a:lnTo>
                    <a:pt x="812" y="1150"/>
                  </a:lnTo>
                  <a:lnTo>
                    <a:pt x="812" y="1183"/>
                  </a:lnTo>
                  <a:lnTo>
                    <a:pt x="822" y="1210"/>
                  </a:lnTo>
                  <a:lnTo>
                    <a:pt x="838" y="1234"/>
                  </a:lnTo>
                  <a:lnTo>
                    <a:pt x="838" y="1234"/>
                  </a:lnTo>
                  <a:lnTo>
                    <a:pt x="864" y="1252"/>
                  </a:lnTo>
                  <a:lnTo>
                    <a:pt x="894" y="1262"/>
                  </a:lnTo>
                  <a:lnTo>
                    <a:pt x="927" y="1262"/>
                  </a:lnTo>
                  <a:lnTo>
                    <a:pt x="938" y="1271"/>
                  </a:lnTo>
                  <a:lnTo>
                    <a:pt x="736" y="1473"/>
                  </a:lnTo>
                  <a:lnTo>
                    <a:pt x="0" y="738"/>
                  </a:lnTo>
                  <a:lnTo>
                    <a:pt x="738" y="0"/>
                  </a:lnTo>
                  <a:close/>
                </a:path>
              </a:pathLst>
            </a:custGeom>
            <a:solidFill>
              <a:srgbClr val="0432FF"/>
            </a:solidFill>
            <a:ln w="0">
              <a:solidFill>
                <a:schemeClr val="accent4"/>
              </a:solidFill>
              <a:prstDash val="solid"/>
              <a:round/>
              <a:headEnd/>
              <a:tailEnd/>
            </a:ln>
          </p:spPr>
          <p:txBody>
            <a:bodyPr vert="horz" wrap="square" lIns="91440" tIns="45720" rIns="91440" bIns="45720" numCol="1" anchor="t" anchorCtr="0" compatLnSpc="1">
              <a:prstTxWarp prst="textNoShape">
                <a:avLst/>
              </a:prstTxWarp>
            </a:bodyPr>
            <a:lstStyle/>
            <a:p>
              <a:endParaRPr lang="ar-IQ" dirty="0">
                <a:latin typeface="+mj-lt"/>
              </a:endParaRPr>
            </a:p>
          </p:txBody>
        </p:sp>
        <p:sp>
          <p:nvSpPr>
            <p:cNvPr id="8" name="Freeform 289"/>
            <p:cNvSpPr>
              <a:spLocks/>
            </p:cNvSpPr>
            <p:nvPr/>
          </p:nvSpPr>
          <p:spPr bwMode="auto">
            <a:xfrm>
              <a:off x="4895850" y="4068763"/>
              <a:ext cx="2338388" cy="1957388"/>
            </a:xfrm>
            <a:custGeom>
              <a:avLst/>
              <a:gdLst>
                <a:gd name="T0" fmla="*/ 1154 w 1473"/>
                <a:gd name="T1" fmla="*/ 177 h 1233"/>
                <a:gd name="T2" fmla="*/ 1114 w 1473"/>
                <a:gd name="T3" fmla="*/ 179 h 1233"/>
                <a:gd name="T4" fmla="*/ 1059 w 1473"/>
                <a:gd name="T5" fmla="*/ 205 h 1233"/>
                <a:gd name="T6" fmla="*/ 1031 w 1473"/>
                <a:gd name="T7" fmla="*/ 256 h 1233"/>
                <a:gd name="T8" fmla="*/ 1035 w 1473"/>
                <a:gd name="T9" fmla="*/ 316 h 1233"/>
                <a:gd name="T10" fmla="*/ 1070 w 1473"/>
                <a:gd name="T11" fmla="*/ 374 h 1233"/>
                <a:gd name="T12" fmla="*/ 1098 w 1473"/>
                <a:gd name="T13" fmla="*/ 398 h 1233"/>
                <a:gd name="T14" fmla="*/ 1159 w 1473"/>
                <a:gd name="T15" fmla="*/ 416 h 1233"/>
                <a:gd name="T16" fmla="*/ 1214 w 1473"/>
                <a:gd name="T17" fmla="*/ 407 h 1233"/>
                <a:gd name="T18" fmla="*/ 1256 w 1473"/>
                <a:gd name="T19" fmla="*/ 365 h 1233"/>
                <a:gd name="T20" fmla="*/ 1266 w 1473"/>
                <a:gd name="T21" fmla="*/ 300 h 1233"/>
                <a:gd name="T22" fmla="*/ 1473 w 1473"/>
                <a:gd name="T23" fmla="*/ 495 h 1233"/>
                <a:gd name="T24" fmla="*/ 0 w 1473"/>
                <a:gd name="T25" fmla="*/ 495 h 1233"/>
                <a:gd name="T26" fmla="*/ 183 w 1473"/>
                <a:gd name="T27" fmla="*/ 246 h 1233"/>
                <a:gd name="T28" fmla="*/ 125 w 1473"/>
                <a:gd name="T29" fmla="*/ 244 h 1233"/>
                <a:gd name="T30" fmla="*/ 88 w 1473"/>
                <a:gd name="T31" fmla="*/ 205 h 1233"/>
                <a:gd name="T32" fmla="*/ 86 w 1473"/>
                <a:gd name="T33" fmla="*/ 146 h 1233"/>
                <a:gd name="T34" fmla="*/ 118 w 1473"/>
                <a:gd name="T35" fmla="*/ 88 h 1233"/>
                <a:gd name="T36" fmla="*/ 177 w 1473"/>
                <a:gd name="T37" fmla="*/ 56 h 1233"/>
                <a:gd name="T38" fmla="*/ 235 w 1473"/>
                <a:gd name="T39" fmla="*/ 60 h 1233"/>
                <a:gd name="T40" fmla="*/ 274 w 1473"/>
                <a:gd name="T41" fmla="*/ 100 h 1233"/>
                <a:gd name="T42" fmla="*/ 274 w 1473"/>
                <a:gd name="T43" fmla="*/ 158 h 1233"/>
                <a:gd name="T44" fmla="*/ 493 w 1473"/>
                <a:gd name="T45" fmla="*/ 4 h 1233"/>
                <a:gd name="T46" fmla="*/ 593 w 1473"/>
                <a:gd name="T47" fmla="*/ 70 h 1233"/>
                <a:gd name="T48" fmla="*/ 647 w 1473"/>
                <a:gd name="T49" fmla="*/ 107 h 1233"/>
                <a:gd name="T50" fmla="*/ 607 w 1473"/>
                <a:gd name="T51" fmla="*/ 158 h 1233"/>
                <a:gd name="T52" fmla="*/ 607 w 1473"/>
                <a:gd name="T53" fmla="*/ 223 h 1233"/>
                <a:gd name="T54" fmla="*/ 654 w 1473"/>
                <a:gd name="T55" fmla="*/ 277 h 1233"/>
                <a:gd name="T56" fmla="*/ 728 w 1473"/>
                <a:gd name="T57" fmla="*/ 298 h 1233"/>
                <a:gd name="T58" fmla="*/ 772 w 1473"/>
                <a:gd name="T59" fmla="*/ 293 h 1233"/>
                <a:gd name="T60" fmla="*/ 835 w 1473"/>
                <a:gd name="T61" fmla="*/ 256 h 1233"/>
                <a:gd name="T62" fmla="*/ 858 w 1473"/>
                <a:gd name="T63" fmla="*/ 193 h 1233"/>
                <a:gd name="T64" fmla="*/ 840 w 1473"/>
                <a:gd name="T65" fmla="*/ 132 h 1233"/>
                <a:gd name="T66" fmla="*/ 817 w 1473"/>
                <a:gd name="T67" fmla="*/ 90 h 1233"/>
                <a:gd name="T68" fmla="*/ 928 w 1473"/>
                <a:gd name="T69" fmla="*/ 42 h 1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73" h="1233">
                  <a:moveTo>
                    <a:pt x="979" y="0"/>
                  </a:moveTo>
                  <a:lnTo>
                    <a:pt x="1154" y="177"/>
                  </a:lnTo>
                  <a:lnTo>
                    <a:pt x="1149" y="181"/>
                  </a:lnTo>
                  <a:lnTo>
                    <a:pt x="1114" y="179"/>
                  </a:lnTo>
                  <a:lnTo>
                    <a:pt x="1084" y="188"/>
                  </a:lnTo>
                  <a:lnTo>
                    <a:pt x="1059" y="205"/>
                  </a:lnTo>
                  <a:lnTo>
                    <a:pt x="1040" y="228"/>
                  </a:lnTo>
                  <a:lnTo>
                    <a:pt x="1031" y="256"/>
                  </a:lnTo>
                  <a:lnTo>
                    <a:pt x="1028" y="286"/>
                  </a:lnTo>
                  <a:lnTo>
                    <a:pt x="1035" y="316"/>
                  </a:lnTo>
                  <a:lnTo>
                    <a:pt x="1049" y="346"/>
                  </a:lnTo>
                  <a:lnTo>
                    <a:pt x="1070" y="374"/>
                  </a:lnTo>
                  <a:lnTo>
                    <a:pt x="1073" y="374"/>
                  </a:lnTo>
                  <a:lnTo>
                    <a:pt x="1098" y="398"/>
                  </a:lnTo>
                  <a:lnTo>
                    <a:pt x="1128" y="412"/>
                  </a:lnTo>
                  <a:lnTo>
                    <a:pt x="1159" y="416"/>
                  </a:lnTo>
                  <a:lnTo>
                    <a:pt x="1187" y="416"/>
                  </a:lnTo>
                  <a:lnTo>
                    <a:pt x="1214" y="407"/>
                  </a:lnTo>
                  <a:lnTo>
                    <a:pt x="1238" y="391"/>
                  </a:lnTo>
                  <a:lnTo>
                    <a:pt x="1256" y="365"/>
                  </a:lnTo>
                  <a:lnTo>
                    <a:pt x="1266" y="335"/>
                  </a:lnTo>
                  <a:lnTo>
                    <a:pt x="1266" y="300"/>
                  </a:lnTo>
                  <a:lnTo>
                    <a:pt x="1273" y="293"/>
                  </a:lnTo>
                  <a:lnTo>
                    <a:pt x="1473" y="495"/>
                  </a:lnTo>
                  <a:lnTo>
                    <a:pt x="735" y="1233"/>
                  </a:lnTo>
                  <a:lnTo>
                    <a:pt x="0" y="495"/>
                  </a:lnTo>
                  <a:lnTo>
                    <a:pt x="216" y="281"/>
                  </a:lnTo>
                  <a:lnTo>
                    <a:pt x="183" y="246"/>
                  </a:lnTo>
                  <a:lnTo>
                    <a:pt x="153" y="251"/>
                  </a:lnTo>
                  <a:lnTo>
                    <a:pt x="125" y="244"/>
                  </a:lnTo>
                  <a:lnTo>
                    <a:pt x="102" y="228"/>
                  </a:lnTo>
                  <a:lnTo>
                    <a:pt x="88" y="205"/>
                  </a:lnTo>
                  <a:lnTo>
                    <a:pt x="81" y="177"/>
                  </a:lnTo>
                  <a:lnTo>
                    <a:pt x="86" y="146"/>
                  </a:lnTo>
                  <a:lnTo>
                    <a:pt x="97" y="116"/>
                  </a:lnTo>
                  <a:lnTo>
                    <a:pt x="118" y="88"/>
                  </a:lnTo>
                  <a:lnTo>
                    <a:pt x="146" y="67"/>
                  </a:lnTo>
                  <a:lnTo>
                    <a:pt x="177" y="56"/>
                  </a:lnTo>
                  <a:lnTo>
                    <a:pt x="207" y="53"/>
                  </a:lnTo>
                  <a:lnTo>
                    <a:pt x="235" y="60"/>
                  </a:lnTo>
                  <a:lnTo>
                    <a:pt x="258" y="76"/>
                  </a:lnTo>
                  <a:lnTo>
                    <a:pt x="274" y="100"/>
                  </a:lnTo>
                  <a:lnTo>
                    <a:pt x="279" y="128"/>
                  </a:lnTo>
                  <a:lnTo>
                    <a:pt x="274" y="158"/>
                  </a:lnTo>
                  <a:lnTo>
                    <a:pt x="307" y="191"/>
                  </a:lnTo>
                  <a:lnTo>
                    <a:pt x="493" y="4"/>
                  </a:lnTo>
                  <a:lnTo>
                    <a:pt x="542" y="42"/>
                  </a:lnTo>
                  <a:lnTo>
                    <a:pt x="593" y="70"/>
                  </a:lnTo>
                  <a:lnTo>
                    <a:pt x="649" y="88"/>
                  </a:lnTo>
                  <a:lnTo>
                    <a:pt x="647" y="107"/>
                  </a:lnTo>
                  <a:lnTo>
                    <a:pt x="623" y="130"/>
                  </a:lnTo>
                  <a:lnTo>
                    <a:pt x="607" y="158"/>
                  </a:lnTo>
                  <a:lnTo>
                    <a:pt x="600" y="188"/>
                  </a:lnTo>
                  <a:lnTo>
                    <a:pt x="607" y="223"/>
                  </a:lnTo>
                  <a:lnTo>
                    <a:pt x="626" y="253"/>
                  </a:lnTo>
                  <a:lnTo>
                    <a:pt x="654" y="277"/>
                  </a:lnTo>
                  <a:lnTo>
                    <a:pt x="689" y="293"/>
                  </a:lnTo>
                  <a:lnTo>
                    <a:pt x="728" y="298"/>
                  </a:lnTo>
                  <a:lnTo>
                    <a:pt x="730" y="298"/>
                  </a:lnTo>
                  <a:lnTo>
                    <a:pt x="772" y="293"/>
                  </a:lnTo>
                  <a:lnTo>
                    <a:pt x="807" y="279"/>
                  </a:lnTo>
                  <a:lnTo>
                    <a:pt x="835" y="256"/>
                  </a:lnTo>
                  <a:lnTo>
                    <a:pt x="851" y="225"/>
                  </a:lnTo>
                  <a:lnTo>
                    <a:pt x="858" y="193"/>
                  </a:lnTo>
                  <a:lnTo>
                    <a:pt x="854" y="160"/>
                  </a:lnTo>
                  <a:lnTo>
                    <a:pt x="840" y="132"/>
                  </a:lnTo>
                  <a:lnTo>
                    <a:pt x="814" y="109"/>
                  </a:lnTo>
                  <a:lnTo>
                    <a:pt x="817" y="90"/>
                  </a:lnTo>
                  <a:lnTo>
                    <a:pt x="875" y="72"/>
                  </a:lnTo>
                  <a:lnTo>
                    <a:pt x="928" y="42"/>
                  </a:lnTo>
                  <a:lnTo>
                    <a:pt x="979" y="0"/>
                  </a:lnTo>
                  <a:close/>
                </a:path>
              </a:pathLst>
            </a:custGeom>
            <a:solidFill>
              <a:srgbClr val="FF40FF"/>
            </a:solidFill>
            <a:ln w="0">
              <a:solidFill>
                <a:schemeClr val="accent4"/>
              </a:solidFill>
              <a:prstDash val="solid"/>
              <a:round/>
              <a:headEnd/>
              <a:tailEnd/>
            </a:ln>
          </p:spPr>
          <p:txBody>
            <a:bodyPr vert="horz" wrap="square" lIns="91440" tIns="45720" rIns="91440" bIns="45720" numCol="1" anchor="t" anchorCtr="0" compatLnSpc="1">
              <a:prstTxWarp prst="textNoShape">
                <a:avLst/>
              </a:prstTxWarp>
            </a:bodyPr>
            <a:lstStyle/>
            <a:p>
              <a:endParaRPr lang="ar-IQ" dirty="0">
                <a:latin typeface="+mj-lt"/>
              </a:endParaRPr>
            </a:p>
          </p:txBody>
        </p:sp>
        <p:sp>
          <p:nvSpPr>
            <p:cNvPr id="9" name="Freeform 290"/>
            <p:cNvSpPr>
              <a:spLocks/>
            </p:cNvSpPr>
            <p:nvPr/>
          </p:nvSpPr>
          <p:spPr bwMode="auto">
            <a:xfrm>
              <a:off x="6469063" y="2497138"/>
              <a:ext cx="1954213" cy="2335213"/>
            </a:xfrm>
            <a:custGeom>
              <a:avLst/>
              <a:gdLst>
                <a:gd name="T0" fmla="*/ 1231 w 1231"/>
                <a:gd name="T1" fmla="*/ 736 h 1471"/>
                <a:gd name="T2" fmla="*/ 282 w 1231"/>
                <a:gd name="T3" fmla="*/ 1255 h 1471"/>
                <a:gd name="T4" fmla="*/ 256 w 1231"/>
                <a:gd name="T5" fmla="*/ 1316 h 1471"/>
                <a:gd name="T6" fmla="*/ 233 w 1231"/>
                <a:gd name="T7" fmla="*/ 1367 h 1471"/>
                <a:gd name="T8" fmla="*/ 182 w 1231"/>
                <a:gd name="T9" fmla="*/ 1388 h 1471"/>
                <a:gd name="T10" fmla="*/ 121 w 1231"/>
                <a:gd name="T11" fmla="*/ 1371 h 1471"/>
                <a:gd name="T12" fmla="*/ 72 w 1231"/>
                <a:gd name="T13" fmla="*/ 1323 h 1471"/>
                <a:gd name="T14" fmla="*/ 58 w 1231"/>
                <a:gd name="T15" fmla="*/ 1262 h 1471"/>
                <a:gd name="T16" fmla="*/ 82 w 1231"/>
                <a:gd name="T17" fmla="*/ 1211 h 1471"/>
                <a:gd name="T18" fmla="*/ 133 w 1231"/>
                <a:gd name="T19" fmla="*/ 1190 h 1471"/>
                <a:gd name="T20" fmla="*/ 191 w 1231"/>
                <a:gd name="T21" fmla="*/ 1167 h 1471"/>
                <a:gd name="T22" fmla="*/ 42 w 1231"/>
                <a:gd name="T23" fmla="*/ 925 h 1471"/>
                <a:gd name="T24" fmla="*/ 70 w 1231"/>
                <a:gd name="T25" fmla="*/ 864 h 1471"/>
                <a:gd name="T26" fmla="*/ 84 w 1231"/>
                <a:gd name="T27" fmla="*/ 822 h 1471"/>
                <a:gd name="T28" fmla="*/ 126 w 1231"/>
                <a:gd name="T29" fmla="*/ 845 h 1471"/>
                <a:gd name="T30" fmla="*/ 184 w 1231"/>
                <a:gd name="T31" fmla="*/ 869 h 1471"/>
                <a:gd name="T32" fmla="*/ 219 w 1231"/>
                <a:gd name="T33" fmla="*/ 862 h 1471"/>
                <a:gd name="T34" fmla="*/ 272 w 1231"/>
                <a:gd name="T35" fmla="*/ 815 h 1471"/>
                <a:gd name="T36" fmla="*/ 293 w 1231"/>
                <a:gd name="T37" fmla="*/ 741 h 1471"/>
                <a:gd name="T38" fmla="*/ 282 w 1231"/>
                <a:gd name="T39" fmla="*/ 678 h 1471"/>
                <a:gd name="T40" fmla="*/ 242 w 1231"/>
                <a:gd name="T41" fmla="*/ 629 h 1471"/>
                <a:gd name="T42" fmla="*/ 186 w 1231"/>
                <a:gd name="T43" fmla="*/ 610 h 1471"/>
                <a:gd name="T44" fmla="*/ 156 w 1231"/>
                <a:gd name="T45" fmla="*/ 615 h 1471"/>
                <a:gd name="T46" fmla="*/ 105 w 1231"/>
                <a:gd name="T47" fmla="*/ 655 h 1471"/>
                <a:gd name="T48" fmla="*/ 65 w 1231"/>
                <a:gd name="T49" fmla="*/ 596 h 1471"/>
                <a:gd name="T50" fmla="*/ 0 w 1231"/>
                <a:gd name="T51" fmla="*/ 496 h 1471"/>
                <a:gd name="T52" fmla="*/ 186 w 1231"/>
                <a:gd name="T53" fmla="*/ 319 h 1471"/>
                <a:gd name="T54" fmla="*/ 196 w 1231"/>
                <a:gd name="T55" fmla="*/ 385 h 1471"/>
                <a:gd name="T56" fmla="*/ 212 w 1231"/>
                <a:gd name="T57" fmla="*/ 410 h 1471"/>
                <a:gd name="T58" fmla="*/ 237 w 1231"/>
                <a:gd name="T59" fmla="*/ 429 h 1471"/>
                <a:gd name="T60" fmla="*/ 293 w 1231"/>
                <a:gd name="T61" fmla="*/ 438 h 1471"/>
                <a:gd name="T62" fmla="*/ 354 w 1231"/>
                <a:gd name="T63" fmla="*/ 419 h 1471"/>
                <a:gd name="T64" fmla="*/ 400 w 1231"/>
                <a:gd name="T65" fmla="*/ 373 h 1471"/>
                <a:gd name="T66" fmla="*/ 424 w 1231"/>
                <a:gd name="T67" fmla="*/ 315 h 1471"/>
                <a:gd name="T68" fmla="*/ 414 w 1231"/>
                <a:gd name="T69" fmla="*/ 254 h 1471"/>
                <a:gd name="T70" fmla="*/ 396 w 1231"/>
                <a:gd name="T71" fmla="*/ 229 h 1471"/>
                <a:gd name="T72" fmla="*/ 340 w 1231"/>
                <a:gd name="T73" fmla="*/ 203 h 1471"/>
                <a:gd name="T74" fmla="*/ 300 w 1231"/>
                <a:gd name="T75" fmla="*/ 196 h 1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31" h="1471">
                  <a:moveTo>
                    <a:pt x="496" y="0"/>
                  </a:moveTo>
                  <a:lnTo>
                    <a:pt x="1231" y="736"/>
                  </a:lnTo>
                  <a:lnTo>
                    <a:pt x="496" y="1471"/>
                  </a:lnTo>
                  <a:lnTo>
                    <a:pt x="282" y="1255"/>
                  </a:lnTo>
                  <a:lnTo>
                    <a:pt x="251" y="1283"/>
                  </a:lnTo>
                  <a:lnTo>
                    <a:pt x="256" y="1316"/>
                  </a:lnTo>
                  <a:lnTo>
                    <a:pt x="249" y="1343"/>
                  </a:lnTo>
                  <a:lnTo>
                    <a:pt x="233" y="1367"/>
                  </a:lnTo>
                  <a:lnTo>
                    <a:pt x="210" y="1381"/>
                  </a:lnTo>
                  <a:lnTo>
                    <a:pt x="182" y="1388"/>
                  </a:lnTo>
                  <a:lnTo>
                    <a:pt x="151" y="1383"/>
                  </a:lnTo>
                  <a:lnTo>
                    <a:pt x="121" y="1371"/>
                  </a:lnTo>
                  <a:lnTo>
                    <a:pt x="93" y="1350"/>
                  </a:lnTo>
                  <a:lnTo>
                    <a:pt x="72" y="1323"/>
                  </a:lnTo>
                  <a:lnTo>
                    <a:pt x="61" y="1292"/>
                  </a:lnTo>
                  <a:lnTo>
                    <a:pt x="58" y="1262"/>
                  </a:lnTo>
                  <a:lnTo>
                    <a:pt x="65" y="1234"/>
                  </a:lnTo>
                  <a:lnTo>
                    <a:pt x="82" y="1211"/>
                  </a:lnTo>
                  <a:lnTo>
                    <a:pt x="105" y="1195"/>
                  </a:lnTo>
                  <a:lnTo>
                    <a:pt x="133" y="1190"/>
                  </a:lnTo>
                  <a:lnTo>
                    <a:pt x="163" y="1192"/>
                  </a:lnTo>
                  <a:lnTo>
                    <a:pt x="191" y="1167"/>
                  </a:lnTo>
                  <a:lnTo>
                    <a:pt x="2" y="976"/>
                  </a:lnTo>
                  <a:lnTo>
                    <a:pt x="42" y="925"/>
                  </a:lnTo>
                  <a:lnTo>
                    <a:pt x="70" y="869"/>
                  </a:lnTo>
                  <a:lnTo>
                    <a:pt x="70" y="864"/>
                  </a:lnTo>
                  <a:lnTo>
                    <a:pt x="72" y="862"/>
                  </a:lnTo>
                  <a:lnTo>
                    <a:pt x="84" y="822"/>
                  </a:lnTo>
                  <a:lnTo>
                    <a:pt x="102" y="822"/>
                  </a:lnTo>
                  <a:lnTo>
                    <a:pt x="126" y="845"/>
                  </a:lnTo>
                  <a:lnTo>
                    <a:pt x="154" y="862"/>
                  </a:lnTo>
                  <a:lnTo>
                    <a:pt x="184" y="869"/>
                  </a:lnTo>
                  <a:lnTo>
                    <a:pt x="184" y="869"/>
                  </a:lnTo>
                  <a:lnTo>
                    <a:pt x="219" y="862"/>
                  </a:lnTo>
                  <a:lnTo>
                    <a:pt x="249" y="843"/>
                  </a:lnTo>
                  <a:lnTo>
                    <a:pt x="272" y="815"/>
                  </a:lnTo>
                  <a:lnTo>
                    <a:pt x="289" y="780"/>
                  </a:lnTo>
                  <a:lnTo>
                    <a:pt x="293" y="741"/>
                  </a:lnTo>
                  <a:lnTo>
                    <a:pt x="291" y="708"/>
                  </a:lnTo>
                  <a:lnTo>
                    <a:pt x="282" y="678"/>
                  </a:lnTo>
                  <a:lnTo>
                    <a:pt x="265" y="650"/>
                  </a:lnTo>
                  <a:lnTo>
                    <a:pt x="242" y="629"/>
                  </a:lnTo>
                  <a:lnTo>
                    <a:pt x="216" y="615"/>
                  </a:lnTo>
                  <a:lnTo>
                    <a:pt x="186" y="610"/>
                  </a:lnTo>
                  <a:lnTo>
                    <a:pt x="186" y="610"/>
                  </a:lnTo>
                  <a:lnTo>
                    <a:pt x="156" y="615"/>
                  </a:lnTo>
                  <a:lnTo>
                    <a:pt x="128" y="629"/>
                  </a:lnTo>
                  <a:lnTo>
                    <a:pt x="105" y="655"/>
                  </a:lnTo>
                  <a:lnTo>
                    <a:pt x="84" y="655"/>
                  </a:lnTo>
                  <a:lnTo>
                    <a:pt x="65" y="596"/>
                  </a:lnTo>
                  <a:lnTo>
                    <a:pt x="37" y="543"/>
                  </a:lnTo>
                  <a:lnTo>
                    <a:pt x="0" y="496"/>
                  </a:lnTo>
                  <a:lnTo>
                    <a:pt x="182" y="315"/>
                  </a:lnTo>
                  <a:lnTo>
                    <a:pt x="186" y="319"/>
                  </a:lnTo>
                  <a:lnTo>
                    <a:pt x="186" y="354"/>
                  </a:lnTo>
                  <a:lnTo>
                    <a:pt x="196" y="385"/>
                  </a:lnTo>
                  <a:lnTo>
                    <a:pt x="212" y="410"/>
                  </a:lnTo>
                  <a:lnTo>
                    <a:pt x="212" y="410"/>
                  </a:lnTo>
                  <a:lnTo>
                    <a:pt x="214" y="412"/>
                  </a:lnTo>
                  <a:lnTo>
                    <a:pt x="237" y="429"/>
                  </a:lnTo>
                  <a:lnTo>
                    <a:pt x="263" y="438"/>
                  </a:lnTo>
                  <a:lnTo>
                    <a:pt x="293" y="438"/>
                  </a:lnTo>
                  <a:lnTo>
                    <a:pt x="324" y="433"/>
                  </a:lnTo>
                  <a:lnTo>
                    <a:pt x="354" y="419"/>
                  </a:lnTo>
                  <a:lnTo>
                    <a:pt x="379" y="398"/>
                  </a:lnTo>
                  <a:lnTo>
                    <a:pt x="400" y="373"/>
                  </a:lnTo>
                  <a:lnTo>
                    <a:pt x="417" y="345"/>
                  </a:lnTo>
                  <a:lnTo>
                    <a:pt x="424" y="315"/>
                  </a:lnTo>
                  <a:lnTo>
                    <a:pt x="424" y="282"/>
                  </a:lnTo>
                  <a:lnTo>
                    <a:pt x="414" y="254"/>
                  </a:lnTo>
                  <a:lnTo>
                    <a:pt x="398" y="231"/>
                  </a:lnTo>
                  <a:lnTo>
                    <a:pt x="396" y="229"/>
                  </a:lnTo>
                  <a:lnTo>
                    <a:pt x="370" y="212"/>
                  </a:lnTo>
                  <a:lnTo>
                    <a:pt x="340" y="203"/>
                  </a:lnTo>
                  <a:lnTo>
                    <a:pt x="307" y="203"/>
                  </a:lnTo>
                  <a:lnTo>
                    <a:pt x="300" y="196"/>
                  </a:lnTo>
                  <a:lnTo>
                    <a:pt x="496" y="0"/>
                  </a:lnTo>
                  <a:close/>
                </a:path>
              </a:pathLst>
            </a:custGeom>
            <a:solidFill>
              <a:srgbClr val="00FDFF"/>
            </a:solidFill>
            <a:ln w="0">
              <a:solidFill>
                <a:schemeClr val="accent4"/>
              </a:solidFill>
              <a:prstDash val="solid"/>
              <a:round/>
              <a:headEnd/>
              <a:tailEnd/>
            </a:ln>
          </p:spPr>
          <p:txBody>
            <a:bodyPr vert="horz" wrap="square" lIns="91440" tIns="45720" rIns="91440" bIns="45720" numCol="1" anchor="t" anchorCtr="0" compatLnSpc="1">
              <a:prstTxWarp prst="textNoShape">
                <a:avLst/>
              </a:prstTxWarp>
            </a:bodyPr>
            <a:lstStyle/>
            <a:p>
              <a:endParaRPr lang="ar-IQ" dirty="0">
                <a:latin typeface="+mj-lt"/>
              </a:endParaRPr>
            </a:p>
          </p:txBody>
        </p:sp>
        <p:sp>
          <p:nvSpPr>
            <p:cNvPr id="10" name="Freeform 291"/>
            <p:cNvSpPr>
              <a:spLocks noEditPoints="1"/>
            </p:cNvSpPr>
            <p:nvPr/>
          </p:nvSpPr>
          <p:spPr bwMode="auto">
            <a:xfrm>
              <a:off x="5224463" y="2822575"/>
              <a:ext cx="1676400" cy="1689100"/>
            </a:xfrm>
            <a:custGeom>
              <a:avLst/>
              <a:gdLst>
                <a:gd name="T0" fmla="*/ 416 w 1056"/>
                <a:gd name="T1" fmla="*/ 349 h 1064"/>
                <a:gd name="T2" fmla="*/ 326 w 1056"/>
                <a:gd name="T3" fmla="*/ 461 h 1064"/>
                <a:gd name="T4" fmla="*/ 326 w 1056"/>
                <a:gd name="T5" fmla="*/ 601 h 1064"/>
                <a:gd name="T6" fmla="*/ 416 w 1056"/>
                <a:gd name="T7" fmla="*/ 713 h 1064"/>
                <a:gd name="T8" fmla="*/ 551 w 1056"/>
                <a:gd name="T9" fmla="*/ 745 h 1064"/>
                <a:gd name="T10" fmla="*/ 679 w 1056"/>
                <a:gd name="T11" fmla="*/ 682 h 1064"/>
                <a:gd name="T12" fmla="*/ 742 w 1056"/>
                <a:gd name="T13" fmla="*/ 554 h 1064"/>
                <a:gd name="T14" fmla="*/ 712 w 1056"/>
                <a:gd name="T15" fmla="*/ 419 h 1064"/>
                <a:gd name="T16" fmla="*/ 598 w 1056"/>
                <a:gd name="T17" fmla="*/ 328 h 1064"/>
                <a:gd name="T18" fmla="*/ 530 w 1056"/>
                <a:gd name="T19" fmla="*/ 0 h 1064"/>
                <a:gd name="T20" fmla="*/ 616 w 1056"/>
                <a:gd name="T21" fmla="*/ 38 h 1064"/>
                <a:gd name="T22" fmla="*/ 630 w 1056"/>
                <a:gd name="T23" fmla="*/ 117 h 1064"/>
                <a:gd name="T24" fmla="*/ 591 w 1056"/>
                <a:gd name="T25" fmla="*/ 207 h 1064"/>
                <a:gd name="T26" fmla="*/ 724 w 1056"/>
                <a:gd name="T27" fmla="*/ 266 h 1064"/>
                <a:gd name="T28" fmla="*/ 821 w 1056"/>
                <a:gd name="T29" fmla="*/ 377 h 1064"/>
                <a:gd name="T30" fmla="*/ 898 w 1056"/>
                <a:gd name="T31" fmla="*/ 470 h 1064"/>
                <a:gd name="T32" fmla="*/ 970 w 1056"/>
                <a:gd name="T33" fmla="*/ 426 h 1064"/>
                <a:gd name="T34" fmla="*/ 1040 w 1056"/>
                <a:gd name="T35" fmla="*/ 470 h 1064"/>
                <a:gd name="T36" fmla="*/ 1052 w 1056"/>
                <a:gd name="T37" fmla="*/ 568 h 1064"/>
                <a:gd name="T38" fmla="*/ 996 w 1056"/>
                <a:gd name="T39" fmla="*/ 638 h 1064"/>
                <a:gd name="T40" fmla="*/ 917 w 1056"/>
                <a:gd name="T41" fmla="*/ 619 h 1064"/>
                <a:gd name="T42" fmla="*/ 840 w 1056"/>
                <a:gd name="T43" fmla="*/ 640 h 1064"/>
                <a:gd name="T44" fmla="*/ 763 w 1056"/>
                <a:gd name="T45" fmla="*/ 764 h 1064"/>
                <a:gd name="T46" fmla="*/ 635 w 1056"/>
                <a:gd name="T47" fmla="*/ 843 h 1064"/>
                <a:gd name="T48" fmla="*/ 589 w 1056"/>
                <a:gd name="T49" fmla="*/ 906 h 1064"/>
                <a:gd name="T50" fmla="*/ 633 w 1056"/>
                <a:gd name="T51" fmla="*/ 978 h 1064"/>
                <a:gd name="T52" fmla="*/ 586 w 1056"/>
                <a:gd name="T53" fmla="*/ 1048 h 1064"/>
                <a:gd name="T54" fmla="*/ 488 w 1056"/>
                <a:gd name="T55" fmla="*/ 1057 h 1064"/>
                <a:gd name="T56" fmla="*/ 419 w 1056"/>
                <a:gd name="T57" fmla="*/ 1001 h 1064"/>
                <a:gd name="T58" fmla="*/ 437 w 1056"/>
                <a:gd name="T59" fmla="*/ 922 h 1064"/>
                <a:gd name="T60" fmla="*/ 416 w 1056"/>
                <a:gd name="T61" fmla="*/ 841 h 1064"/>
                <a:gd name="T62" fmla="*/ 295 w 1056"/>
                <a:gd name="T63" fmla="*/ 764 h 1064"/>
                <a:gd name="T64" fmla="*/ 219 w 1056"/>
                <a:gd name="T65" fmla="*/ 640 h 1064"/>
                <a:gd name="T66" fmla="*/ 137 w 1056"/>
                <a:gd name="T67" fmla="*/ 617 h 1064"/>
                <a:gd name="T68" fmla="*/ 58 w 1056"/>
                <a:gd name="T69" fmla="*/ 631 h 1064"/>
                <a:gd name="T70" fmla="*/ 2 w 1056"/>
                <a:gd name="T71" fmla="*/ 561 h 1064"/>
                <a:gd name="T72" fmla="*/ 16 w 1056"/>
                <a:gd name="T73" fmla="*/ 463 h 1064"/>
                <a:gd name="T74" fmla="*/ 88 w 1056"/>
                <a:gd name="T75" fmla="*/ 419 h 1064"/>
                <a:gd name="T76" fmla="*/ 158 w 1056"/>
                <a:gd name="T77" fmla="*/ 466 h 1064"/>
                <a:gd name="T78" fmla="*/ 237 w 1056"/>
                <a:gd name="T79" fmla="*/ 377 h 1064"/>
                <a:gd name="T80" fmla="*/ 335 w 1056"/>
                <a:gd name="T81" fmla="*/ 266 h 1064"/>
                <a:gd name="T82" fmla="*/ 470 w 1056"/>
                <a:gd name="T83" fmla="*/ 207 h 1064"/>
                <a:gd name="T84" fmla="*/ 440 w 1056"/>
                <a:gd name="T85" fmla="*/ 138 h 1064"/>
                <a:gd name="T86" fmla="*/ 426 w 1056"/>
                <a:gd name="T87" fmla="*/ 58 h 1064"/>
                <a:gd name="T88" fmla="*/ 495 w 1056"/>
                <a:gd name="T89" fmla="*/ 3 h 10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56" h="1064">
                  <a:moveTo>
                    <a:pt x="505" y="319"/>
                  </a:moveTo>
                  <a:lnTo>
                    <a:pt x="461" y="328"/>
                  </a:lnTo>
                  <a:lnTo>
                    <a:pt x="416" y="349"/>
                  </a:lnTo>
                  <a:lnTo>
                    <a:pt x="377" y="380"/>
                  </a:lnTo>
                  <a:lnTo>
                    <a:pt x="347" y="419"/>
                  </a:lnTo>
                  <a:lnTo>
                    <a:pt x="326" y="461"/>
                  </a:lnTo>
                  <a:lnTo>
                    <a:pt x="316" y="508"/>
                  </a:lnTo>
                  <a:lnTo>
                    <a:pt x="316" y="554"/>
                  </a:lnTo>
                  <a:lnTo>
                    <a:pt x="326" y="601"/>
                  </a:lnTo>
                  <a:lnTo>
                    <a:pt x="347" y="645"/>
                  </a:lnTo>
                  <a:lnTo>
                    <a:pt x="377" y="682"/>
                  </a:lnTo>
                  <a:lnTo>
                    <a:pt x="416" y="713"/>
                  </a:lnTo>
                  <a:lnTo>
                    <a:pt x="461" y="733"/>
                  </a:lnTo>
                  <a:lnTo>
                    <a:pt x="505" y="745"/>
                  </a:lnTo>
                  <a:lnTo>
                    <a:pt x="551" y="745"/>
                  </a:lnTo>
                  <a:lnTo>
                    <a:pt x="598" y="733"/>
                  </a:lnTo>
                  <a:lnTo>
                    <a:pt x="642" y="713"/>
                  </a:lnTo>
                  <a:lnTo>
                    <a:pt x="679" y="682"/>
                  </a:lnTo>
                  <a:lnTo>
                    <a:pt x="712" y="645"/>
                  </a:lnTo>
                  <a:lnTo>
                    <a:pt x="731" y="601"/>
                  </a:lnTo>
                  <a:lnTo>
                    <a:pt x="742" y="554"/>
                  </a:lnTo>
                  <a:lnTo>
                    <a:pt x="742" y="508"/>
                  </a:lnTo>
                  <a:lnTo>
                    <a:pt x="731" y="461"/>
                  </a:lnTo>
                  <a:lnTo>
                    <a:pt x="712" y="419"/>
                  </a:lnTo>
                  <a:lnTo>
                    <a:pt x="679" y="380"/>
                  </a:lnTo>
                  <a:lnTo>
                    <a:pt x="642" y="349"/>
                  </a:lnTo>
                  <a:lnTo>
                    <a:pt x="598" y="328"/>
                  </a:lnTo>
                  <a:lnTo>
                    <a:pt x="551" y="319"/>
                  </a:lnTo>
                  <a:lnTo>
                    <a:pt x="505" y="319"/>
                  </a:lnTo>
                  <a:close/>
                  <a:moveTo>
                    <a:pt x="530" y="0"/>
                  </a:moveTo>
                  <a:lnTo>
                    <a:pt x="563" y="5"/>
                  </a:lnTo>
                  <a:lnTo>
                    <a:pt x="593" y="17"/>
                  </a:lnTo>
                  <a:lnTo>
                    <a:pt x="616" y="38"/>
                  </a:lnTo>
                  <a:lnTo>
                    <a:pt x="630" y="61"/>
                  </a:lnTo>
                  <a:lnTo>
                    <a:pt x="637" y="89"/>
                  </a:lnTo>
                  <a:lnTo>
                    <a:pt x="630" y="117"/>
                  </a:lnTo>
                  <a:lnTo>
                    <a:pt x="614" y="140"/>
                  </a:lnTo>
                  <a:lnTo>
                    <a:pt x="591" y="159"/>
                  </a:lnTo>
                  <a:lnTo>
                    <a:pt x="591" y="207"/>
                  </a:lnTo>
                  <a:lnTo>
                    <a:pt x="637" y="219"/>
                  </a:lnTo>
                  <a:lnTo>
                    <a:pt x="682" y="240"/>
                  </a:lnTo>
                  <a:lnTo>
                    <a:pt x="724" y="266"/>
                  </a:lnTo>
                  <a:lnTo>
                    <a:pt x="763" y="298"/>
                  </a:lnTo>
                  <a:lnTo>
                    <a:pt x="796" y="335"/>
                  </a:lnTo>
                  <a:lnTo>
                    <a:pt x="821" y="377"/>
                  </a:lnTo>
                  <a:lnTo>
                    <a:pt x="840" y="422"/>
                  </a:lnTo>
                  <a:lnTo>
                    <a:pt x="852" y="468"/>
                  </a:lnTo>
                  <a:lnTo>
                    <a:pt x="898" y="470"/>
                  </a:lnTo>
                  <a:lnTo>
                    <a:pt x="919" y="445"/>
                  </a:lnTo>
                  <a:lnTo>
                    <a:pt x="942" y="431"/>
                  </a:lnTo>
                  <a:lnTo>
                    <a:pt x="970" y="426"/>
                  </a:lnTo>
                  <a:lnTo>
                    <a:pt x="998" y="431"/>
                  </a:lnTo>
                  <a:lnTo>
                    <a:pt x="1021" y="447"/>
                  </a:lnTo>
                  <a:lnTo>
                    <a:pt x="1040" y="470"/>
                  </a:lnTo>
                  <a:lnTo>
                    <a:pt x="1054" y="501"/>
                  </a:lnTo>
                  <a:lnTo>
                    <a:pt x="1056" y="536"/>
                  </a:lnTo>
                  <a:lnTo>
                    <a:pt x="1052" y="568"/>
                  </a:lnTo>
                  <a:lnTo>
                    <a:pt x="1040" y="598"/>
                  </a:lnTo>
                  <a:lnTo>
                    <a:pt x="1019" y="622"/>
                  </a:lnTo>
                  <a:lnTo>
                    <a:pt x="996" y="638"/>
                  </a:lnTo>
                  <a:lnTo>
                    <a:pt x="968" y="643"/>
                  </a:lnTo>
                  <a:lnTo>
                    <a:pt x="940" y="636"/>
                  </a:lnTo>
                  <a:lnTo>
                    <a:pt x="917" y="619"/>
                  </a:lnTo>
                  <a:lnTo>
                    <a:pt x="898" y="596"/>
                  </a:lnTo>
                  <a:lnTo>
                    <a:pt x="852" y="596"/>
                  </a:lnTo>
                  <a:lnTo>
                    <a:pt x="840" y="640"/>
                  </a:lnTo>
                  <a:lnTo>
                    <a:pt x="821" y="685"/>
                  </a:lnTo>
                  <a:lnTo>
                    <a:pt x="796" y="726"/>
                  </a:lnTo>
                  <a:lnTo>
                    <a:pt x="763" y="764"/>
                  </a:lnTo>
                  <a:lnTo>
                    <a:pt x="724" y="799"/>
                  </a:lnTo>
                  <a:lnTo>
                    <a:pt x="679" y="824"/>
                  </a:lnTo>
                  <a:lnTo>
                    <a:pt x="635" y="843"/>
                  </a:lnTo>
                  <a:lnTo>
                    <a:pt x="589" y="855"/>
                  </a:lnTo>
                  <a:lnTo>
                    <a:pt x="589" y="855"/>
                  </a:lnTo>
                  <a:lnTo>
                    <a:pt x="589" y="906"/>
                  </a:lnTo>
                  <a:lnTo>
                    <a:pt x="612" y="924"/>
                  </a:lnTo>
                  <a:lnTo>
                    <a:pt x="626" y="950"/>
                  </a:lnTo>
                  <a:lnTo>
                    <a:pt x="633" y="978"/>
                  </a:lnTo>
                  <a:lnTo>
                    <a:pt x="626" y="1003"/>
                  </a:lnTo>
                  <a:lnTo>
                    <a:pt x="610" y="1029"/>
                  </a:lnTo>
                  <a:lnTo>
                    <a:pt x="586" y="1048"/>
                  </a:lnTo>
                  <a:lnTo>
                    <a:pt x="556" y="1059"/>
                  </a:lnTo>
                  <a:lnTo>
                    <a:pt x="521" y="1064"/>
                  </a:lnTo>
                  <a:lnTo>
                    <a:pt x="488" y="1057"/>
                  </a:lnTo>
                  <a:lnTo>
                    <a:pt x="458" y="1045"/>
                  </a:lnTo>
                  <a:lnTo>
                    <a:pt x="435" y="1027"/>
                  </a:lnTo>
                  <a:lnTo>
                    <a:pt x="419" y="1001"/>
                  </a:lnTo>
                  <a:lnTo>
                    <a:pt x="414" y="973"/>
                  </a:lnTo>
                  <a:lnTo>
                    <a:pt x="421" y="945"/>
                  </a:lnTo>
                  <a:lnTo>
                    <a:pt x="437" y="922"/>
                  </a:lnTo>
                  <a:lnTo>
                    <a:pt x="461" y="903"/>
                  </a:lnTo>
                  <a:lnTo>
                    <a:pt x="461" y="855"/>
                  </a:lnTo>
                  <a:lnTo>
                    <a:pt x="416" y="841"/>
                  </a:lnTo>
                  <a:lnTo>
                    <a:pt x="374" y="822"/>
                  </a:lnTo>
                  <a:lnTo>
                    <a:pt x="333" y="796"/>
                  </a:lnTo>
                  <a:lnTo>
                    <a:pt x="295" y="764"/>
                  </a:lnTo>
                  <a:lnTo>
                    <a:pt x="263" y="726"/>
                  </a:lnTo>
                  <a:lnTo>
                    <a:pt x="237" y="685"/>
                  </a:lnTo>
                  <a:lnTo>
                    <a:pt x="219" y="640"/>
                  </a:lnTo>
                  <a:lnTo>
                    <a:pt x="205" y="594"/>
                  </a:lnTo>
                  <a:lnTo>
                    <a:pt x="156" y="594"/>
                  </a:lnTo>
                  <a:lnTo>
                    <a:pt x="137" y="617"/>
                  </a:lnTo>
                  <a:lnTo>
                    <a:pt x="114" y="633"/>
                  </a:lnTo>
                  <a:lnTo>
                    <a:pt x="86" y="638"/>
                  </a:lnTo>
                  <a:lnTo>
                    <a:pt x="58" y="631"/>
                  </a:lnTo>
                  <a:lnTo>
                    <a:pt x="32" y="617"/>
                  </a:lnTo>
                  <a:lnTo>
                    <a:pt x="14" y="591"/>
                  </a:lnTo>
                  <a:lnTo>
                    <a:pt x="2" y="561"/>
                  </a:lnTo>
                  <a:lnTo>
                    <a:pt x="0" y="529"/>
                  </a:lnTo>
                  <a:lnTo>
                    <a:pt x="4" y="494"/>
                  </a:lnTo>
                  <a:lnTo>
                    <a:pt x="16" y="463"/>
                  </a:lnTo>
                  <a:lnTo>
                    <a:pt x="35" y="440"/>
                  </a:lnTo>
                  <a:lnTo>
                    <a:pt x="60" y="426"/>
                  </a:lnTo>
                  <a:lnTo>
                    <a:pt x="88" y="419"/>
                  </a:lnTo>
                  <a:lnTo>
                    <a:pt x="116" y="426"/>
                  </a:lnTo>
                  <a:lnTo>
                    <a:pt x="139" y="443"/>
                  </a:lnTo>
                  <a:lnTo>
                    <a:pt x="158" y="466"/>
                  </a:lnTo>
                  <a:lnTo>
                    <a:pt x="207" y="468"/>
                  </a:lnTo>
                  <a:lnTo>
                    <a:pt x="219" y="422"/>
                  </a:lnTo>
                  <a:lnTo>
                    <a:pt x="237" y="377"/>
                  </a:lnTo>
                  <a:lnTo>
                    <a:pt x="263" y="335"/>
                  </a:lnTo>
                  <a:lnTo>
                    <a:pt x="295" y="298"/>
                  </a:lnTo>
                  <a:lnTo>
                    <a:pt x="335" y="266"/>
                  </a:lnTo>
                  <a:lnTo>
                    <a:pt x="377" y="238"/>
                  </a:lnTo>
                  <a:lnTo>
                    <a:pt x="423" y="219"/>
                  </a:lnTo>
                  <a:lnTo>
                    <a:pt x="470" y="207"/>
                  </a:lnTo>
                  <a:lnTo>
                    <a:pt x="463" y="207"/>
                  </a:lnTo>
                  <a:lnTo>
                    <a:pt x="463" y="159"/>
                  </a:lnTo>
                  <a:lnTo>
                    <a:pt x="440" y="138"/>
                  </a:lnTo>
                  <a:lnTo>
                    <a:pt x="426" y="114"/>
                  </a:lnTo>
                  <a:lnTo>
                    <a:pt x="419" y="86"/>
                  </a:lnTo>
                  <a:lnTo>
                    <a:pt x="426" y="58"/>
                  </a:lnTo>
                  <a:lnTo>
                    <a:pt x="442" y="35"/>
                  </a:lnTo>
                  <a:lnTo>
                    <a:pt x="465" y="17"/>
                  </a:lnTo>
                  <a:lnTo>
                    <a:pt x="495" y="3"/>
                  </a:lnTo>
                  <a:lnTo>
                    <a:pt x="530" y="0"/>
                  </a:lnTo>
                  <a:close/>
                </a:path>
              </a:pathLst>
            </a:custGeom>
            <a:solidFill>
              <a:schemeClr val="accent3"/>
            </a:solidFill>
            <a:ln w="0">
              <a:solidFill>
                <a:schemeClr val="accent4"/>
              </a:solidFill>
              <a:prstDash val="solid"/>
              <a:round/>
              <a:headEnd/>
              <a:tailEnd/>
            </a:ln>
          </p:spPr>
          <p:txBody>
            <a:bodyPr vert="horz" wrap="square" lIns="91440" tIns="45720" rIns="91440" bIns="45720" numCol="1" anchor="t" anchorCtr="0" compatLnSpc="1">
              <a:prstTxWarp prst="textNoShape">
                <a:avLst/>
              </a:prstTxWarp>
            </a:bodyPr>
            <a:lstStyle/>
            <a:p>
              <a:endParaRPr lang="ar-IQ" dirty="0">
                <a:latin typeface="+mj-lt"/>
              </a:endParaRPr>
            </a:p>
          </p:txBody>
        </p:sp>
      </p:grpSp>
      <p:sp>
        <p:nvSpPr>
          <p:cNvPr id="11" name="TextBox 10"/>
          <p:cNvSpPr txBox="1"/>
          <p:nvPr/>
        </p:nvSpPr>
        <p:spPr>
          <a:xfrm>
            <a:off x="4884507" y="2685969"/>
            <a:ext cx="511679" cy="769441"/>
          </a:xfrm>
          <a:prstGeom prst="rect">
            <a:avLst/>
          </a:prstGeom>
          <a:noFill/>
        </p:spPr>
        <p:txBody>
          <a:bodyPr wrap="none" rtlCol="1">
            <a:spAutoFit/>
          </a:bodyPr>
          <a:lstStyle/>
          <a:p>
            <a:pPr algn="ctr"/>
            <a:r>
              <a:rPr lang="en-US" sz="4400" dirty="0">
                <a:ln>
                  <a:solidFill>
                    <a:sysClr val="windowText" lastClr="000000"/>
                  </a:solidFill>
                </a:ln>
                <a:solidFill>
                  <a:schemeClr val="bg1"/>
                </a:solidFill>
                <a:latin typeface="+mj-lt"/>
              </a:rPr>
              <a:t>A</a:t>
            </a:r>
            <a:endParaRPr lang="ar-IQ" sz="4400" dirty="0">
              <a:ln>
                <a:solidFill>
                  <a:sysClr val="windowText" lastClr="000000"/>
                </a:solidFill>
              </a:ln>
              <a:solidFill>
                <a:schemeClr val="bg1"/>
              </a:solidFill>
              <a:latin typeface="+mj-lt"/>
            </a:endParaRPr>
          </a:p>
        </p:txBody>
      </p:sp>
      <p:sp>
        <p:nvSpPr>
          <p:cNvPr id="12" name="TextBox 11"/>
          <p:cNvSpPr txBox="1"/>
          <p:nvPr/>
        </p:nvSpPr>
        <p:spPr>
          <a:xfrm>
            <a:off x="6880367" y="2685969"/>
            <a:ext cx="490839" cy="769441"/>
          </a:xfrm>
          <a:prstGeom prst="rect">
            <a:avLst/>
          </a:prstGeom>
          <a:noFill/>
        </p:spPr>
        <p:txBody>
          <a:bodyPr wrap="none" rtlCol="1">
            <a:spAutoFit/>
          </a:bodyPr>
          <a:lstStyle/>
          <a:p>
            <a:pPr algn="ctr"/>
            <a:r>
              <a:rPr lang="en-US" sz="4400" dirty="0">
                <a:ln>
                  <a:solidFill>
                    <a:sysClr val="windowText" lastClr="000000"/>
                  </a:solidFill>
                </a:ln>
                <a:solidFill>
                  <a:schemeClr val="bg1"/>
                </a:solidFill>
                <a:latin typeface="+mj-lt"/>
              </a:rPr>
              <a:t>B</a:t>
            </a:r>
            <a:endParaRPr lang="ar-IQ" sz="4400" dirty="0">
              <a:ln>
                <a:solidFill>
                  <a:sysClr val="windowText" lastClr="000000"/>
                </a:solidFill>
              </a:ln>
              <a:solidFill>
                <a:schemeClr val="bg1"/>
              </a:solidFill>
              <a:latin typeface="+mj-lt"/>
            </a:endParaRPr>
          </a:p>
        </p:txBody>
      </p:sp>
      <p:sp>
        <p:nvSpPr>
          <p:cNvPr id="13" name="TextBox 12"/>
          <p:cNvSpPr txBox="1"/>
          <p:nvPr/>
        </p:nvSpPr>
        <p:spPr>
          <a:xfrm>
            <a:off x="4817569" y="4668921"/>
            <a:ext cx="486030" cy="769441"/>
          </a:xfrm>
          <a:prstGeom prst="rect">
            <a:avLst/>
          </a:prstGeom>
          <a:noFill/>
        </p:spPr>
        <p:txBody>
          <a:bodyPr wrap="none" rtlCol="1">
            <a:spAutoFit/>
          </a:bodyPr>
          <a:lstStyle/>
          <a:p>
            <a:pPr algn="ctr"/>
            <a:r>
              <a:rPr lang="en-US" sz="4400" dirty="0">
                <a:ln>
                  <a:solidFill>
                    <a:sysClr val="windowText" lastClr="000000"/>
                  </a:solidFill>
                </a:ln>
                <a:solidFill>
                  <a:schemeClr val="bg1"/>
                </a:solidFill>
                <a:latin typeface="+mj-lt"/>
              </a:rPr>
              <a:t>C</a:t>
            </a:r>
            <a:endParaRPr lang="ar-IQ" sz="4400" dirty="0">
              <a:ln>
                <a:solidFill>
                  <a:sysClr val="windowText" lastClr="000000"/>
                </a:solidFill>
              </a:ln>
              <a:solidFill>
                <a:schemeClr val="bg1"/>
              </a:solidFill>
              <a:latin typeface="+mj-lt"/>
            </a:endParaRPr>
          </a:p>
        </p:txBody>
      </p:sp>
      <p:sp>
        <p:nvSpPr>
          <p:cNvPr id="14" name="TextBox 13"/>
          <p:cNvSpPr txBox="1"/>
          <p:nvPr/>
        </p:nvSpPr>
        <p:spPr>
          <a:xfrm>
            <a:off x="6838688" y="4755325"/>
            <a:ext cx="532518" cy="769441"/>
          </a:xfrm>
          <a:prstGeom prst="rect">
            <a:avLst/>
          </a:prstGeom>
          <a:noFill/>
        </p:spPr>
        <p:txBody>
          <a:bodyPr wrap="none" rtlCol="1">
            <a:spAutoFit/>
          </a:bodyPr>
          <a:lstStyle/>
          <a:p>
            <a:pPr algn="ctr"/>
            <a:r>
              <a:rPr lang="en-US" sz="4400" dirty="0">
                <a:ln>
                  <a:solidFill>
                    <a:sysClr val="windowText" lastClr="000000"/>
                  </a:solidFill>
                </a:ln>
                <a:solidFill>
                  <a:schemeClr val="bg1"/>
                </a:solidFill>
                <a:latin typeface="+mj-lt"/>
              </a:rPr>
              <a:t>D</a:t>
            </a:r>
            <a:endParaRPr lang="ar-IQ" sz="4400" dirty="0">
              <a:ln>
                <a:solidFill>
                  <a:sysClr val="windowText" lastClr="000000"/>
                </a:solidFill>
              </a:ln>
              <a:solidFill>
                <a:schemeClr val="bg1"/>
              </a:solidFill>
              <a:latin typeface="+mj-lt"/>
            </a:endParaRPr>
          </a:p>
        </p:txBody>
      </p:sp>
      <p:sp>
        <p:nvSpPr>
          <p:cNvPr id="15" name="TextBox 14"/>
          <p:cNvSpPr txBox="1"/>
          <p:nvPr/>
        </p:nvSpPr>
        <p:spPr>
          <a:xfrm>
            <a:off x="911246" y="2951583"/>
            <a:ext cx="1154483" cy="461665"/>
          </a:xfrm>
          <a:prstGeom prst="rect">
            <a:avLst/>
          </a:prstGeom>
          <a:noFill/>
        </p:spPr>
        <p:txBody>
          <a:bodyPr wrap="none" rtlCol="0">
            <a:spAutoFit/>
          </a:bodyPr>
          <a:lstStyle/>
          <a:p>
            <a:r>
              <a:rPr lang="en-US" sz="2400" dirty="0">
                <a:solidFill>
                  <a:schemeClr val="tx1">
                    <a:lumMod val="50000"/>
                    <a:lumOff val="50000"/>
                  </a:schemeClr>
                </a:solidFill>
                <a:latin typeface="+mj-lt"/>
              </a:rPr>
              <a:t>Physical</a:t>
            </a:r>
          </a:p>
        </p:txBody>
      </p:sp>
      <p:sp>
        <p:nvSpPr>
          <p:cNvPr id="16" name="TextBox 15"/>
          <p:cNvSpPr txBox="1"/>
          <p:nvPr/>
        </p:nvSpPr>
        <p:spPr>
          <a:xfrm>
            <a:off x="911246" y="3313031"/>
            <a:ext cx="2352732" cy="991169"/>
          </a:xfrm>
          <a:prstGeom prst="rect">
            <a:avLst/>
          </a:prstGeom>
          <a:noFill/>
        </p:spPr>
        <p:txBody>
          <a:bodyPr wrap="square" rtlCol="0">
            <a:spAutoFit/>
          </a:bodyPr>
          <a:lstStyle/>
          <a:p>
            <a:pPr>
              <a:lnSpc>
                <a:spcPct val="110000"/>
              </a:lnSpc>
            </a:pPr>
            <a:r>
              <a:rPr lang="en-US" dirty="0">
                <a:solidFill>
                  <a:schemeClr val="bg1">
                    <a:lumMod val="50000"/>
                  </a:schemeClr>
                </a:solidFill>
                <a:latin typeface="+mj-lt"/>
              </a:rPr>
              <a:t>Buildings</a:t>
            </a:r>
          </a:p>
          <a:p>
            <a:pPr>
              <a:lnSpc>
                <a:spcPct val="110000"/>
              </a:lnSpc>
            </a:pPr>
            <a:r>
              <a:rPr lang="en-US" dirty="0">
                <a:solidFill>
                  <a:schemeClr val="bg1">
                    <a:lumMod val="50000"/>
                  </a:schemeClr>
                </a:solidFill>
                <a:latin typeface="+mj-lt"/>
              </a:rPr>
              <a:t>Infrastructure</a:t>
            </a:r>
          </a:p>
          <a:p>
            <a:pPr>
              <a:lnSpc>
                <a:spcPct val="110000"/>
              </a:lnSpc>
            </a:pPr>
            <a:r>
              <a:rPr lang="en-US" dirty="0">
                <a:solidFill>
                  <a:schemeClr val="bg1">
                    <a:lumMod val="50000"/>
                  </a:schemeClr>
                </a:solidFill>
                <a:latin typeface="+mj-lt"/>
              </a:rPr>
              <a:t>Public Spaces</a:t>
            </a:r>
          </a:p>
        </p:txBody>
      </p:sp>
      <p:sp>
        <p:nvSpPr>
          <p:cNvPr id="17" name="TextBox 16"/>
          <p:cNvSpPr txBox="1"/>
          <p:nvPr/>
        </p:nvSpPr>
        <p:spPr>
          <a:xfrm>
            <a:off x="1023455" y="2226692"/>
            <a:ext cx="473206" cy="707886"/>
          </a:xfrm>
          <a:prstGeom prst="rect">
            <a:avLst/>
          </a:prstGeom>
          <a:noFill/>
        </p:spPr>
        <p:txBody>
          <a:bodyPr wrap="none" rtlCol="0">
            <a:spAutoFit/>
          </a:bodyPr>
          <a:lstStyle/>
          <a:p>
            <a:pPr algn="ctr"/>
            <a:r>
              <a:rPr lang="en-US" sz="4000" dirty="0">
                <a:latin typeface="+mj-lt"/>
                <a:ea typeface="Roboto Bk" pitchFamily="2" charset="0"/>
              </a:rPr>
              <a:t>A</a:t>
            </a:r>
          </a:p>
        </p:txBody>
      </p:sp>
      <p:sp>
        <p:nvSpPr>
          <p:cNvPr id="18" name="TextBox 17"/>
          <p:cNvSpPr txBox="1"/>
          <p:nvPr/>
        </p:nvSpPr>
        <p:spPr>
          <a:xfrm>
            <a:off x="911246" y="5263485"/>
            <a:ext cx="1164678" cy="461665"/>
          </a:xfrm>
          <a:prstGeom prst="rect">
            <a:avLst/>
          </a:prstGeom>
          <a:noFill/>
        </p:spPr>
        <p:txBody>
          <a:bodyPr wrap="none" rtlCol="0">
            <a:spAutoFit/>
          </a:bodyPr>
          <a:lstStyle/>
          <a:p>
            <a:r>
              <a:rPr lang="en-US" sz="2400" dirty="0">
                <a:solidFill>
                  <a:schemeClr val="tx1">
                    <a:lumMod val="50000"/>
                    <a:lumOff val="50000"/>
                  </a:schemeClr>
                </a:solidFill>
                <a:latin typeface="+mj-lt"/>
              </a:rPr>
              <a:t>Natural </a:t>
            </a:r>
          </a:p>
        </p:txBody>
      </p:sp>
      <p:sp>
        <p:nvSpPr>
          <p:cNvPr id="19" name="TextBox 18"/>
          <p:cNvSpPr txBox="1"/>
          <p:nvPr/>
        </p:nvSpPr>
        <p:spPr>
          <a:xfrm>
            <a:off x="911246" y="5624933"/>
            <a:ext cx="2352732" cy="991169"/>
          </a:xfrm>
          <a:prstGeom prst="rect">
            <a:avLst/>
          </a:prstGeom>
          <a:noFill/>
        </p:spPr>
        <p:txBody>
          <a:bodyPr wrap="square" rtlCol="0">
            <a:spAutoFit/>
          </a:bodyPr>
          <a:lstStyle/>
          <a:p>
            <a:pPr>
              <a:lnSpc>
                <a:spcPct val="110000"/>
              </a:lnSpc>
            </a:pPr>
            <a:r>
              <a:rPr lang="en-US" dirty="0">
                <a:solidFill>
                  <a:schemeClr val="bg1">
                    <a:lumMod val="50000"/>
                  </a:schemeClr>
                </a:solidFill>
                <a:latin typeface="+mj-lt"/>
              </a:rPr>
              <a:t>Natural Resources</a:t>
            </a:r>
          </a:p>
          <a:p>
            <a:pPr>
              <a:lnSpc>
                <a:spcPct val="110000"/>
              </a:lnSpc>
            </a:pPr>
            <a:r>
              <a:rPr lang="en-US" dirty="0">
                <a:solidFill>
                  <a:schemeClr val="bg1">
                    <a:lumMod val="50000"/>
                  </a:schemeClr>
                </a:solidFill>
                <a:latin typeface="+mj-lt"/>
              </a:rPr>
              <a:t>Ecology</a:t>
            </a:r>
          </a:p>
          <a:p>
            <a:pPr>
              <a:lnSpc>
                <a:spcPct val="110000"/>
              </a:lnSpc>
            </a:pPr>
            <a:r>
              <a:rPr lang="en-US" dirty="0">
                <a:solidFill>
                  <a:schemeClr val="bg1">
                    <a:lumMod val="50000"/>
                  </a:schemeClr>
                </a:solidFill>
                <a:latin typeface="+mj-lt"/>
              </a:rPr>
              <a:t>Shape of Land</a:t>
            </a:r>
          </a:p>
        </p:txBody>
      </p:sp>
      <p:sp>
        <p:nvSpPr>
          <p:cNvPr id="20" name="TextBox 19"/>
          <p:cNvSpPr txBox="1"/>
          <p:nvPr/>
        </p:nvSpPr>
        <p:spPr>
          <a:xfrm>
            <a:off x="1030668" y="4538594"/>
            <a:ext cx="458780" cy="707886"/>
          </a:xfrm>
          <a:prstGeom prst="rect">
            <a:avLst/>
          </a:prstGeom>
          <a:noFill/>
        </p:spPr>
        <p:txBody>
          <a:bodyPr wrap="none" rtlCol="0">
            <a:spAutoFit/>
          </a:bodyPr>
          <a:lstStyle/>
          <a:p>
            <a:pPr algn="ctr"/>
            <a:r>
              <a:rPr lang="en-US" sz="4000" dirty="0">
                <a:latin typeface="+mj-lt"/>
                <a:ea typeface="Roboto Bk" pitchFamily="2" charset="0"/>
              </a:rPr>
              <a:t>C</a:t>
            </a:r>
          </a:p>
        </p:txBody>
      </p:sp>
      <p:sp>
        <p:nvSpPr>
          <p:cNvPr id="21" name="TextBox 20"/>
          <p:cNvSpPr txBox="1"/>
          <p:nvPr/>
        </p:nvSpPr>
        <p:spPr>
          <a:xfrm>
            <a:off x="9116509" y="2951583"/>
            <a:ext cx="2193101" cy="461665"/>
          </a:xfrm>
          <a:prstGeom prst="rect">
            <a:avLst/>
          </a:prstGeom>
          <a:noFill/>
        </p:spPr>
        <p:txBody>
          <a:bodyPr wrap="none" rtlCol="0">
            <a:spAutoFit/>
          </a:bodyPr>
          <a:lstStyle/>
          <a:p>
            <a:pPr algn="r"/>
            <a:r>
              <a:rPr lang="en-US" sz="2400" dirty="0">
                <a:solidFill>
                  <a:schemeClr val="tx1">
                    <a:lumMod val="50000"/>
                    <a:lumOff val="50000"/>
                  </a:schemeClr>
                </a:solidFill>
                <a:latin typeface="+mj-lt"/>
              </a:rPr>
              <a:t>Political &amp; Social</a:t>
            </a:r>
          </a:p>
        </p:txBody>
      </p:sp>
      <p:sp>
        <p:nvSpPr>
          <p:cNvPr id="22" name="TextBox 21"/>
          <p:cNvSpPr txBox="1"/>
          <p:nvPr/>
        </p:nvSpPr>
        <p:spPr>
          <a:xfrm>
            <a:off x="8592487" y="3313031"/>
            <a:ext cx="2717123" cy="991169"/>
          </a:xfrm>
          <a:prstGeom prst="rect">
            <a:avLst/>
          </a:prstGeom>
          <a:noFill/>
        </p:spPr>
        <p:txBody>
          <a:bodyPr wrap="square" rtlCol="0">
            <a:spAutoFit/>
          </a:bodyPr>
          <a:lstStyle/>
          <a:p>
            <a:pPr algn="r">
              <a:lnSpc>
                <a:spcPct val="110000"/>
              </a:lnSpc>
            </a:pPr>
            <a:r>
              <a:rPr lang="en-US" dirty="0">
                <a:solidFill>
                  <a:schemeClr val="bg1">
                    <a:lumMod val="50000"/>
                  </a:schemeClr>
                </a:solidFill>
                <a:latin typeface="+mj-lt"/>
              </a:rPr>
              <a:t>Legal</a:t>
            </a:r>
          </a:p>
          <a:p>
            <a:pPr algn="r">
              <a:lnSpc>
                <a:spcPct val="110000"/>
              </a:lnSpc>
            </a:pPr>
            <a:r>
              <a:rPr lang="en-US" dirty="0">
                <a:solidFill>
                  <a:schemeClr val="bg1">
                    <a:lumMod val="50000"/>
                  </a:schemeClr>
                </a:solidFill>
                <a:latin typeface="+mj-lt"/>
              </a:rPr>
              <a:t>Governmental Structures</a:t>
            </a:r>
          </a:p>
          <a:p>
            <a:pPr algn="r">
              <a:lnSpc>
                <a:spcPct val="110000"/>
              </a:lnSpc>
            </a:pPr>
            <a:r>
              <a:rPr lang="en-US" dirty="0">
                <a:solidFill>
                  <a:schemeClr val="bg1">
                    <a:lumMod val="50000"/>
                  </a:schemeClr>
                </a:solidFill>
                <a:latin typeface="+mj-lt"/>
              </a:rPr>
              <a:t>Culture &amp; Heritage</a:t>
            </a:r>
          </a:p>
        </p:txBody>
      </p:sp>
      <p:sp>
        <p:nvSpPr>
          <p:cNvPr id="23" name="TextBox 22"/>
          <p:cNvSpPr txBox="1"/>
          <p:nvPr/>
        </p:nvSpPr>
        <p:spPr>
          <a:xfrm>
            <a:off x="10195142" y="2266123"/>
            <a:ext cx="376668" cy="707886"/>
          </a:xfrm>
          <a:prstGeom prst="rect">
            <a:avLst/>
          </a:prstGeom>
          <a:noFill/>
        </p:spPr>
        <p:txBody>
          <a:bodyPr wrap="square" rtlCol="0">
            <a:spAutoFit/>
          </a:bodyPr>
          <a:lstStyle/>
          <a:p>
            <a:pPr algn="r"/>
            <a:r>
              <a:rPr lang="en-US" sz="4000" dirty="0">
                <a:latin typeface="+mj-lt"/>
                <a:ea typeface="Roboto Bk" pitchFamily="2" charset="0"/>
              </a:rPr>
              <a:t>B</a:t>
            </a:r>
          </a:p>
        </p:txBody>
      </p:sp>
      <p:sp>
        <p:nvSpPr>
          <p:cNvPr id="24" name="TextBox 23"/>
          <p:cNvSpPr txBox="1"/>
          <p:nvPr/>
        </p:nvSpPr>
        <p:spPr>
          <a:xfrm>
            <a:off x="9926987" y="5263485"/>
            <a:ext cx="1382623" cy="461665"/>
          </a:xfrm>
          <a:prstGeom prst="rect">
            <a:avLst/>
          </a:prstGeom>
          <a:noFill/>
        </p:spPr>
        <p:txBody>
          <a:bodyPr wrap="none" rtlCol="0">
            <a:spAutoFit/>
          </a:bodyPr>
          <a:lstStyle/>
          <a:p>
            <a:pPr algn="r"/>
            <a:r>
              <a:rPr lang="en-US" sz="2400" dirty="0">
                <a:solidFill>
                  <a:schemeClr val="tx1">
                    <a:lumMod val="50000"/>
                    <a:lumOff val="50000"/>
                  </a:schemeClr>
                </a:solidFill>
                <a:latin typeface="+mj-lt"/>
              </a:rPr>
              <a:t>Economic</a:t>
            </a:r>
          </a:p>
        </p:txBody>
      </p:sp>
      <p:sp>
        <p:nvSpPr>
          <p:cNvPr id="25" name="TextBox 24"/>
          <p:cNvSpPr txBox="1"/>
          <p:nvPr/>
        </p:nvSpPr>
        <p:spPr>
          <a:xfrm>
            <a:off x="8749042" y="5624933"/>
            <a:ext cx="2560568" cy="991169"/>
          </a:xfrm>
          <a:prstGeom prst="rect">
            <a:avLst/>
          </a:prstGeom>
          <a:noFill/>
        </p:spPr>
        <p:txBody>
          <a:bodyPr wrap="square" rtlCol="0">
            <a:spAutoFit/>
          </a:bodyPr>
          <a:lstStyle/>
          <a:p>
            <a:pPr algn="r">
              <a:lnSpc>
                <a:spcPct val="110000"/>
              </a:lnSpc>
            </a:pPr>
            <a:r>
              <a:rPr lang="en-US" dirty="0">
                <a:solidFill>
                  <a:schemeClr val="bg1">
                    <a:lumMod val="50000"/>
                  </a:schemeClr>
                </a:solidFill>
                <a:latin typeface="+mj-lt"/>
              </a:rPr>
              <a:t>Financing</a:t>
            </a:r>
          </a:p>
          <a:p>
            <a:pPr algn="r">
              <a:lnSpc>
                <a:spcPct val="110000"/>
              </a:lnSpc>
            </a:pPr>
            <a:r>
              <a:rPr lang="en-US" dirty="0">
                <a:solidFill>
                  <a:schemeClr val="bg1">
                    <a:lumMod val="50000"/>
                  </a:schemeClr>
                </a:solidFill>
                <a:latin typeface="+mj-lt"/>
              </a:rPr>
              <a:t>Taxation</a:t>
            </a:r>
          </a:p>
          <a:p>
            <a:pPr algn="r">
              <a:lnSpc>
                <a:spcPct val="110000"/>
              </a:lnSpc>
            </a:pPr>
            <a:r>
              <a:rPr lang="en-US" dirty="0">
                <a:solidFill>
                  <a:schemeClr val="bg1">
                    <a:lumMod val="50000"/>
                  </a:schemeClr>
                </a:solidFill>
                <a:latin typeface="+mj-lt"/>
              </a:rPr>
              <a:t>Economic Development</a:t>
            </a:r>
          </a:p>
        </p:txBody>
      </p:sp>
      <p:sp>
        <p:nvSpPr>
          <p:cNvPr id="26" name="TextBox 25"/>
          <p:cNvSpPr txBox="1"/>
          <p:nvPr/>
        </p:nvSpPr>
        <p:spPr>
          <a:xfrm>
            <a:off x="10195142" y="4570673"/>
            <a:ext cx="495650" cy="707886"/>
          </a:xfrm>
          <a:prstGeom prst="rect">
            <a:avLst/>
          </a:prstGeom>
          <a:noFill/>
        </p:spPr>
        <p:txBody>
          <a:bodyPr wrap="square" rtlCol="0">
            <a:spAutoFit/>
          </a:bodyPr>
          <a:lstStyle/>
          <a:p>
            <a:pPr algn="r"/>
            <a:r>
              <a:rPr lang="en-US" sz="4000" dirty="0">
                <a:latin typeface="+mj-lt"/>
                <a:ea typeface="Roboto Bk" pitchFamily="2" charset="0"/>
              </a:rPr>
              <a:t>D</a:t>
            </a:r>
          </a:p>
        </p:txBody>
      </p:sp>
      <p:sp>
        <p:nvSpPr>
          <p:cNvPr id="27" name="TextBox 26">
            <a:extLst>
              <a:ext uri="{FF2B5EF4-FFF2-40B4-BE49-F238E27FC236}">
                <a16:creationId xmlns:a16="http://schemas.microsoft.com/office/drawing/2014/main" id="{EC346A36-4C93-43DB-AB77-7AD663383B8D}"/>
              </a:ext>
            </a:extLst>
          </p:cNvPr>
          <p:cNvSpPr txBox="1"/>
          <p:nvPr/>
        </p:nvSpPr>
        <p:spPr>
          <a:xfrm>
            <a:off x="3263978" y="445346"/>
            <a:ext cx="6066721" cy="707886"/>
          </a:xfrm>
          <a:prstGeom prst="rect">
            <a:avLst/>
          </a:prstGeom>
          <a:noFill/>
        </p:spPr>
        <p:txBody>
          <a:bodyPr wrap="square" rtlCol="0">
            <a:spAutoFit/>
          </a:bodyPr>
          <a:lstStyle/>
          <a:p>
            <a:pPr algn="ctr">
              <a:spcBef>
                <a:spcPts val="400"/>
              </a:spcBef>
            </a:pPr>
            <a:r>
              <a:rPr lang="en-US" altLang="zh-CN" sz="4000" b="1" dirty="0">
                <a:solidFill>
                  <a:schemeClr val="tx1">
                    <a:lumMod val="75000"/>
                    <a:lumOff val="25000"/>
                  </a:schemeClr>
                </a:solidFill>
                <a:latin typeface="Montserrat SemiBold" panose="00000700000000000000" pitchFamily="50" charset="0"/>
                <a:ea typeface="Roboto" panose="02000000000000000000" pitchFamily="2" charset="0"/>
                <a:cs typeface="Lato" panose="020F0502020204030203" pitchFamily="34" charset="0"/>
              </a:rPr>
              <a:t>Interconnected Systems.</a:t>
            </a:r>
            <a:endParaRPr lang="en-US" altLang="zh-CN" sz="4000" b="1" dirty="0">
              <a:solidFill>
                <a:schemeClr val="accent4"/>
              </a:solidFill>
              <a:latin typeface="Montserrat SemiBold" panose="00000700000000000000" pitchFamily="50" charset="0"/>
              <a:ea typeface="Roboto" panose="02000000000000000000" pitchFamily="2" charset="0"/>
              <a:cs typeface="Lato" panose="020F0502020204030203" pitchFamily="34" charset="0"/>
            </a:endParaRPr>
          </a:p>
        </p:txBody>
      </p:sp>
    </p:spTree>
    <p:extLst>
      <p:ext uri="{BB962C8B-B14F-4D97-AF65-F5344CB8AC3E}">
        <p14:creationId xmlns:p14="http://schemas.microsoft.com/office/powerpoint/2010/main" val="2140884332"/>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descr="A group of people sitting at a table&#10;&#10;Description automatically generated">
            <a:extLst>
              <a:ext uri="{FF2B5EF4-FFF2-40B4-BE49-F238E27FC236}">
                <a16:creationId xmlns:a16="http://schemas.microsoft.com/office/drawing/2014/main" id="{4628715D-FD52-8E42-A7E6-45A250071950}"/>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688" r="688"/>
          <a:stretch>
            <a:fillRect/>
          </a:stretch>
        </p:blipFill>
        <p:spPr/>
      </p:pic>
      <p:pic>
        <p:nvPicPr>
          <p:cNvPr id="15" name="Picture Placeholder 14" descr="A group of people standing in a room&#10;&#10;Description automatically generated">
            <a:extLst>
              <a:ext uri="{FF2B5EF4-FFF2-40B4-BE49-F238E27FC236}">
                <a16:creationId xmlns:a16="http://schemas.microsoft.com/office/drawing/2014/main" id="{5277C41F-38EA-7441-84F3-1093DE25FBFA}"/>
              </a:ext>
            </a:extLst>
          </p:cNvPr>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l="12572" r="12572"/>
          <a:stretch>
            <a:fillRect/>
          </a:stretch>
        </p:blipFill>
        <p:spPr/>
      </p:pic>
      <p:pic>
        <p:nvPicPr>
          <p:cNvPr id="17" name="Picture Placeholder 16" descr="A group of people around each other&#10;&#10;Description automatically generated">
            <a:extLst>
              <a:ext uri="{FF2B5EF4-FFF2-40B4-BE49-F238E27FC236}">
                <a16:creationId xmlns:a16="http://schemas.microsoft.com/office/drawing/2014/main" id="{20942601-3EFE-AD40-B6BE-7A38D2D8A4FE}"/>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l="105" r="105"/>
          <a:stretch>
            <a:fillRect/>
          </a:stretch>
        </p:blipFill>
        <p:spPr/>
      </p:pic>
      <p:sp>
        <p:nvSpPr>
          <p:cNvPr id="8" name="TextBox 7">
            <a:extLst>
              <a:ext uri="{FF2B5EF4-FFF2-40B4-BE49-F238E27FC236}">
                <a16:creationId xmlns:a16="http://schemas.microsoft.com/office/drawing/2014/main" id="{FA6EE70E-A744-EC49-88C2-CA66AB550235}"/>
              </a:ext>
            </a:extLst>
          </p:cNvPr>
          <p:cNvSpPr txBox="1"/>
          <p:nvPr/>
        </p:nvSpPr>
        <p:spPr>
          <a:xfrm>
            <a:off x="571500" y="1072050"/>
            <a:ext cx="5662484" cy="830997"/>
          </a:xfrm>
          <a:prstGeom prst="rect">
            <a:avLst/>
          </a:prstGeom>
          <a:noFill/>
        </p:spPr>
        <p:txBody>
          <a:bodyPr wrap="square" rtlCol="0">
            <a:spAutoFit/>
          </a:bodyPr>
          <a:lstStyle/>
          <a:p>
            <a:pPr>
              <a:spcBef>
                <a:spcPts val="400"/>
              </a:spcBef>
            </a:pPr>
            <a:r>
              <a:rPr lang="en-US" altLang="zh-CN" sz="4800" b="1" dirty="0">
                <a:solidFill>
                  <a:schemeClr val="tx1">
                    <a:lumMod val="75000"/>
                    <a:lumOff val="25000"/>
                  </a:schemeClr>
                </a:solidFill>
                <a:latin typeface="Montserrat SemiBold" panose="00000700000000000000" pitchFamily="50" charset="0"/>
                <a:ea typeface="Roboto" panose="02000000000000000000" pitchFamily="2" charset="0"/>
                <a:cs typeface="Lato" panose="020F0502020204030203" pitchFamily="34" charset="0"/>
              </a:rPr>
              <a:t>Public Interest.</a:t>
            </a:r>
            <a:endParaRPr lang="en-US" altLang="zh-CN" sz="4800" b="1" dirty="0">
              <a:solidFill>
                <a:schemeClr val="accent4"/>
              </a:solidFill>
              <a:latin typeface="Montserrat SemiBold" panose="00000700000000000000" pitchFamily="50" charset="0"/>
              <a:ea typeface="Roboto" panose="02000000000000000000" pitchFamily="2" charset="0"/>
              <a:cs typeface="Lato" panose="020F0502020204030203" pitchFamily="34" charset="0"/>
            </a:endParaRPr>
          </a:p>
        </p:txBody>
      </p:sp>
      <p:sp>
        <p:nvSpPr>
          <p:cNvPr id="11" name="TextBox 10">
            <a:extLst>
              <a:ext uri="{FF2B5EF4-FFF2-40B4-BE49-F238E27FC236}">
                <a16:creationId xmlns:a16="http://schemas.microsoft.com/office/drawing/2014/main" id="{EFF75C96-3742-7143-ABE8-47E823180F24}"/>
              </a:ext>
            </a:extLst>
          </p:cNvPr>
          <p:cNvSpPr txBox="1"/>
          <p:nvPr/>
        </p:nvSpPr>
        <p:spPr>
          <a:xfrm>
            <a:off x="0" y="3581401"/>
            <a:ext cx="1663700" cy="276999"/>
          </a:xfrm>
          <a:prstGeom prst="rect">
            <a:avLst/>
          </a:prstGeom>
          <a:noFill/>
        </p:spPr>
        <p:txBody>
          <a:bodyPr wrap="square" rtlCol="0">
            <a:spAutoFit/>
          </a:bodyPr>
          <a:lstStyle/>
          <a:p>
            <a:r>
              <a:rPr lang="en-US" sz="1200" dirty="0"/>
              <a:t>Source: CEDA Michigan</a:t>
            </a:r>
          </a:p>
        </p:txBody>
      </p:sp>
      <p:sp>
        <p:nvSpPr>
          <p:cNvPr id="12" name="TextBox 11">
            <a:extLst>
              <a:ext uri="{FF2B5EF4-FFF2-40B4-BE49-F238E27FC236}">
                <a16:creationId xmlns:a16="http://schemas.microsoft.com/office/drawing/2014/main" id="{5E9AD95B-84EA-8F4B-A295-5E4A9234B10F}"/>
              </a:ext>
            </a:extLst>
          </p:cNvPr>
          <p:cNvSpPr txBox="1"/>
          <p:nvPr/>
        </p:nvSpPr>
        <p:spPr>
          <a:xfrm>
            <a:off x="4063998" y="3569946"/>
            <a:ext cx="1663700" cy="276999"/>
          </a:xfrm>
          <a:prstGeom prst="rect">
            <a:avLst/>
          </a:prstGeom>
          <a:noFill/>
        </p:spPr>
        <p:txBody>
          <a:bodyPr wrap="square" rtlCol="0">
            <a:spAutoFit/>
          </a:bodyPr>
          <a:lstStyle/>
          <a:p>
            <a:r>
              <a:rPr lang="en-US" sz="1200" dirty="0"/>
              <a:t>Source: Kellogg</a:t>
            </a:r>
          </a:p>
        </p:txBody>
      </p:sp>
      <p:sp>
        <p:nvSpPr>
          <p:cNvPr id="13" name="TextBox 12">
            <a:extLst>
              <a:ext uri="{FF2B5EF4-FFF2-40B4-BE49-F238E27FC236}">
                <a16:creationId xmlns:a16="http://schemas.microsoft.com/office/drawing/2014/main" id="{EE92BBC8-7F8E-704C-90EE-05CA20D5DF39}"/>
              </a:ext>
            </a:extLst>
          </p:cNvPr>
          <p:cNvSpPr txBox="1"/>
          <p:nvPr/>
        </p:nvSpPr>
        <p:spPr>
          <a:xfrm>
            <a:off x="8127996" y="3582691"/>
            <a:ext cx="1663700" cy="276999"/>
          </a:xfrm>
          <a:prstGeom prst="rect">
            <a:avLst/>
          </a:prstGeom>
          <a:noFill/>
        </p:spPr>
        <p:txBody>
          <a:bodyPr wrap="square" rtlCol="0">
            <a:spAutoFit/>
          </a:bodyPr>
          <a:lstStyle/>
          <a:p>
            <a:r>
              <a:rPr lang="en-US" sz="1200" dirty="0"/>
              <a:t>Source: San Francisco</a:t>
            </a:r>
          </a:p>
        </p:txBody>
      </p:sp>
    </p:spTree>
    <p:extLst>
      <p:ext uri="{BB962C8B-B14F-4D97-AF65-F5344CB8AC3E}">
        <p14:creationId xmlns:p14="http://schemas.microsoft.com/office/powerpoint/2010/main" val="40279055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9572580C-5BF5-A143-8F31-501CC84D3CF7}"/>
              </a:ext>
            </a:extLst>
          </p:cNvPr>
          <p:cNvSpPr txBox="1"/>
          <p:nvPr/>
        </p:nvSpPr>
        <p:spPr>
          <a:xfrm>
            <a:off x="9601200" y="473529"/>
            <a:ext cx="2220686" cy="523220"/>
          </a:xfrm>
          <a:prstGeom prst="rect">
            <a:avLst/>
          </a:prstGeom>
          <a:noFill/>
        </p:spPr>
        <p:txBody>
          <a:bodyPr wrap="square" rtlCol="0">
            <a:spAutoFit/>
          </a:bodyPr>
          <a:lstStyle/>
          <a:p>
            <a:r>
              <a:rPr lang="en-US" sz="2800" dirty="0">
                <a:solidFill>
                  <a:schemeClr val="bg1"/>
                </a:solidFill>
              </a:rPr>
              <a:t>Collaboration.</a:t>
            </a:r>
          </a:p>
        </p:txBody>
      </p:sp>
      <p:graphicFrame>
        <p:nvGraphicFramePr>
          <p:cNvPr id="8" name="Diagram 7">
            <a:extLst>
              <a:ext uri="{FF2B5EF4-FFF2-40B4-BE49-F238E27FC236}">
                <a16:creationId xmlns:a16="http://schemas.microsoft.com/office/drawing/2014/main" id="{37591B7B-E465-4F46-8804-95922F829A6E}"/>
              </a:ext>
            </a:extLst>
          </p:cNvPr>
          <p:cNvGraphicFramePr/>
          <p:nvPr>
            <p:extLst>
              <p:ext uri="{D42A27DB-BD31-4B8C-83A1-F6EECF244321}">
                <p14:modId xmlns:p14="http://schemas.microsoft.com/office/powerpoint/2010/main" val="3799376216"/>
              </p:ext>
            </p:extLst>
          </p:nvPr>
        </p:nvGraphicFramePr>
        <p:xfrm>
          <a:off x="228599" y="212271"/>
          <a:ext cx="11234057" cy="64661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813793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9F9F9"/>
        </a:solid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A5D6439D-96CD-4AF2-8AEF-FD28A3D58887}"/>
              </a:ext>
            </a:extLst>
          </p:cNvPr>
          <p:cNvSpPr txBox="1"/>
          <p:nvPr/>
        </p:nvSpPr>
        <p:spPr>
          <a:xfrm>
            <a:off x="3391286" y="578935"/>
            <a:ext cx="5409427" cy="707886"/>
          </a:xfrm>
          <a:prstGeom prst="rect">
            <a:avLst/>
          </a:prstGeom>
          <a:noFill/>
        </p:spPr>
        <p:txBody>
          <a:bodyPr wrap="square" rtlCol="0">
            <a:spAutoFit/>
          </a:bodyPr>
          <a:lstStyle/>
          <a:p>
            <a:pPr algn="ctr">
              <a:spcBef>
                <a:spcPts val="400"/>
              </a:spcBef>
            </a:pPr>
            <a:r>
              <a:rPr lang="en-US" altLang="zh-CN" sz="4000" b="1" dirty="0">
                <a:solidFill>
                  <a:schemeClr val="tx1">
                    <a:lumMod val="75000"/>
                    <a:lumOff val="25000"/>
                  </a:schemeClr>
                </a:solidFill>
                <a:latin typeface="Montserrat SemiBold" panose="00000700000000000000" pitchFamily="50" charset="0"/>
                <a:ea typeface="Roboto" panose="02000000000000000000" pitchFamily="2" charset="0"/>
                <a:cs typeface="Lato" panose="020F0502020204030203" pitchFamily="34" charset="0"/>
              </a:rPr>
              <a:t>Planning Specializations</a:t>
            </a:r>
            <a:endParaRPr lang="en-US" altLang="zh-CN" sz="4000" b="1" dirty="0">
              <a:solidFill>
                <a:schemeClr val="accent4"/>
              </a:solidFill>
              <a:latin typeface="Montserrat SemiBold" panose="00000700000000000000" pitchFamily="50" charset="0"/>
              <a:ea typeface="Roboto" panose="02000000000000000000" pitchFamily="2" charset="0"/>
              <a:cs typeface="Lato" panose="020F0502020204030203" pitchFamily="34" charset="0"/>
            </a:endParaRPr>
          </a:p>
        </p:txBody>
      </p:sp>
      <p:sp>
        <p:nvSpPr>
          <p:cNvPr id="3" name="Oval 2">
            <a:extLst>
              <a:ext uri="{FF2B5EF4-FFF2-40B4-BE49-F238E27FC236}">
                <a16:creationId xmlns:a16="http://schemas.microsoft.com/office/drawing/2014/main" id="{4D3E2D33-F947-4B0D-9FD0-DDC448A2D9CD}"/>
              </a:ext>
            </a:extLst>
          </p:cNvPr>
          <p:cNvSpPr/>
          <p:nvPr/>
        </p:nvSpPr>
        <p:spPr>
          <a:xfrm>
            <a:off x="1022111" y="2691886"/>
            <a:ext cx="927500" cy="89939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91440" rIns="0" bIns="0" rtlCol="0" anchor="ctr"/>
          <a:lstStyle/>
          <a:p>
            <a:pPr algn="ctr"/>
            <a:endParaRPr lang="en-US" sz="3200" dirty="0">
              <a:solidFill>
                <a:schemeClr val="tx1">
                  <a:lumMod val="65000"/>
                  <a:lumOff val="35000"/>
                </a:schemeClr>
              </a:solidFill>
            </a:endParaRPr>
          </a:p>
        </p:txBody>
      </p:sp>
      <p:sp>
        <p:nvSpPr>
          <p:cNvPr id="4" name="Oval 3">
            <a:extLst>
              <a:ext uri="{FF2B5EF4-FFF2-40B4-BE49-F238E27FC236}">
                <a16:creationId xmlns:a16="http://schemas.microsoft.com/office/drawing/2014/main" id="{0DBB33B8-0FEA-4ECF-A226-30C148D7E65C}"/>
              </a:ext>
            </a:extLst>
          </p:cNvPr>
          <p:cNvSpPr/>
          <p:nvPr/>
        </p:nvSpPr>
        <p:spPr>
          <a:xfrm>
            <a:off x="1022111" y="3806657"/>
            <a:ext cx="927500" cy="89939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91440" rIns="0" bIns="0" rtlCol="0" anchor="ctr"/>
          <a:lstStyle/>
          <a:p>
            <a:pPr algn="ctr"/>
            <a:endParaRPr lang="en-US" sz="3200" dirty="0">
              <a:solidFill>
                <a:schemeClr val="tx1">
                  <a:lumMod val="65000"/>
                  <a:lumOff val="35000"/>
                </a:schemeClr>
              </a:solidFill>
            </a:endParaRPr>
          </a:p>
        </p:txBody>
      </p:sp>
      <p:sp>
        <p:nvSpPr>
          <p:cNvPr id="5" name="Oval 4">
            <a:extLst>
              <a:ext uri="{FF2B5EF4-FFF2-40B4-BE49-F238E27FC236}">
                <a16:creationId xmlns:a16="http://schemas.microsoft.com/office/drawing/2014/main" id="{865026D9-AA21-4442-A916-D5B17642BB54}"/>
              </a:ext>
            </a:extLst>
          </p:cNvPr>
          <p:cNvSpPr/>
          <p:nvPr/>
        </p:nvSpPr>
        <p:spPr>
          <a:xfrm>
            <a:off x="1022111" y="4921428"/>
            <a:ext cx="927500" cy="89939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91440" rIns="0" bIns="0" rtlCol="0" anchor="ctr"/>
          <a:lstStyle/>
          <a:p>
            <a:pPr algn="ctr"/>
            <a:endParaRPr lang="en-US" sz="3200" dirty="0">
              <a:solidFill>
                <a:schemeClr val="tx1">
                  <a:lumMod val="65000"/>
                  <a:lumOff val="35000"/>
                </a:schemeClr>
              </a:solidFill>
            </a:endParaRPr>
          </a:p>
        </p:txBody>
      </p:sp>
      <p:sp>
        <p:nvSpPr>
          <p:cNvPr id="6" name="TextBox 5">
            <a:extLst>
              <a:ext uri="{FF2B5EF4-FFF2-40B4-BE49-F238E27FC236}">
                <a16:creationId xmlns:a16="http://schemas.microsoft.com/office/drawing/2014/main" id="{6A466653-3654-47F6-AB7F-5E92726CCD74}"/>
              </a:ext>
            </a:extLst>
          </p:cNvPr>
          <p:cNvSpPr txBox="1"/>
          <p:nvPr/>
        </p:nvSpPr>
        <p:spPr>
          <a:xfrm>
            <a:off x="2246754" y="2968315"/>
            <a:ext cx="3620799" cy="369332"/>
          </a:xfrm>
          <a:prstGeom prst="rect">
            <a:avLst/>
          </a:prstGeom>
          <a:noFill/>
        </p:spPr>
        <p:txBody>
          <a:bodyPr wrap="none" rtlCol="0">
            <a:spAutoFit/>
          </a:bodyPr>
          <a:lstStyle/>
          <a:p>
            <a:r>
              <a:rPr lang="en-US" dirty="0">
                <a:solidFill>
                  <a:schemeClr val="tx1">
                    <a:lumMod val="65000"/>
                    <a:lumOff val="35000"/>
                  </a:schemeClr>
                </a:solidFill>
              </a:rPr>
              <a:t>Housing &amp; Community Development</a:t>
            </a:r>
          </a:p>
        </p:txBody>
      </p:sp>
      <p:sp>
        <p:nvSpPr>
          <p:cNvPr id="8" name="TextBox 7">
            <a:extLst>
              <a:ext uri="{FF2B5EF4-FFF2-40B4-BE49-F238E27FC236}">
                <a16:creationId xmlns:a16="http://schemas.microsoft.com/office/drawing/2014/main" id="{64F22429-FC42-4B89-AF05-0D5DDE29C981}"/>
              </a:ext>
            </a:extLst>
          </p:cNvPr>
          <p:cNvSpPr txBox="1"/>
          <p:nvPr/>
        </p:nvSpPr>
        <p:spPr>
          <a:xfrm>
            <a:off x="2246754" y="4061002"/>
            <a:ext cx="2510174" cy="369332"/>
          </a:xfrm>
          <a:prstGeom prst="rect">
            <a:avLst/>
          </a:prstGeom>
          <a:noFill/>
        </p:spPr>
        <p:txBody>
          <a:bodyPr wrap="none" rtlCol="0">
            <a:spAutoFit/>
          </a:bodyPr>
          <a:lstStyle/>
          <a:p>
            <a:r>
              <a:rPr lang="en-US" dirty="0">
                <a:solidFill>
                  <a:schemeClr val="tx1">
                    <a:lumMod val="65000"/>
                    <a:lumOff val="35000"/>
                  </a:schemeClr>
                </a:solidFill>
              </a:rPr>
              <a:t>Comprehensive Planning</a:t>
            </a:r>
          </a:p>
        </p:txBody>
      </p:sp>
      <p:sp>
        <p:nvSpPr>
          <p:cNvPr id="11" name="TextBox 10">
            <a:extLst>
              <a:ext uri="{FF2B5EF4-FFF2-40B4-BE49-F238E27FC236}">
                <a16:creationId xmlns:a16="http://schemas.microsoft.com/office/drawing/2014/main" id="{4DA96378-8AFF-4020-BB32-B602E28877D8}"/>
              </a:ext>
            </a:extLst>
          </p:cNvPr>
          <p:cNvSpPr txBox="1"/>
          <p:nvPr/>
        </p:nvSpPr>
        <p:spPr>
          <a:xfrm>
            <a:off x="2246754" y="5201847"/>
            <a:ext cx="2410275" cy="369332"/>
          </a:xfrm>
          <a:prstGeom prst="rect">
            <a:avLst/>
          </a:prstGeom>
          <a:noFill/>
        </p:spPr>
        <p:txBody>
          <a:bodyPr wrap="none" rtlCol="0">
            <a:spAutoFit/>
          </a:bodyPr>
          <a:lstStyle/>
          <a:p>
            <a:r>
              <a:rPr lang="en-US" dirty="0">
                <a:solidFill>
                  <a:schemeClr val="tx1">
                    <a:lumMod val="65000"/>
                    <a:lumOff val="35000"/>
                  </a:schemeClr>
                </a:solidFill>
              </a:rPr>
              <a:t>Economic Development</a:t>
            </a:r>
          </a:p>
        </p:txBody>
      </p:sp>
      <p:sp>
        <p:nvSpPr>
          <p:cNvPr id="16" name="Oval 15">
            <a:extLst>
              <a:ext uri="{FF2B5EF4-FFF2-40B4-BE49-F238E27FC236}">
                <a16:creationId xmlns:a16="http://schemas.microsoft.com/office/drawing/2014/main" id="{B81A2ECD-FD40-4EE0-B62C-9983ECCE21F7}"/>
              </a:ext>
            </a:extLst>
          </p:cNvPr>
          <p:cNvSpPr/>
          <p:nvPr/>
        </p:nvSpPr>
        <p:spPr>
          <a:xfrm>
            <a:off x="6623707" y="2691886"/>
            <a:ext cx="927500" cy="89939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91440" rIns="0" bIns="0" rtlCol="0" anchor="ctr"/>
          <a:lstStyle/>
          <a:p>
            <a:pPr algn="ctr"/>
            <a:endParaRPr lang="en-US" sz="3200" dirty="0">
              <a:solidFill>
                <a:schemeClr val="tx1">
                  <a:lumMod val="65000"/>
                  <a:lumOff val="35000"/>
                </a:schemeClr>
              </a:solidFill>
            </a:endParaRPr>
          </a:p>
        </p:txBody>
      </p:sp>
      <p:sp>
        <p:nvSpPr>
          <p:cNvPr id="17" name="Oval 16">
            <a:extLst>
              <a:ext uri="{FF2B5EF4-FFF2-40B4-BE49-F238E27FC236}">
                <a16:creationId xmlns:a16="http://schemas.microsoft.com/office/drawing/2014/main" id="{BDC926B7-17BA-4D11-9BC9-480CE9C01790}"/>
              </a:ext>
            </a:extLst>
          </p:cNvPr>
          <p:cNvSpPr/>
          <p:nvPr/>
        </p:nvSpPr>
        <p:spPr>
          <a:xfrm>
            <a:off x="6623707" y="3806657"/>
            <a:ext cx="927500" cy="89939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91440" rIns="0" bIns="0" rtlCol="0" anchor="ctr"/>
          <a:lstStyle/>
          <a:p>
            <a:pPr algn="ctr"/>
            <a:endParaRPr lang="en-US" sz="3200" dirty="0">
              <a:solidFill>
                <a:schemeClr val="tx1">
                  <a:lumMod val="65000"/>
                  <a:lumOff val="35000"/>
                </a:schemeClr>
              </a:solidFill>
            </a:endParaRPr>
          </a:p>
        </p:txBody>
      </p:sp>
      <p:sp>
        <p:nvSpPr>
          <p:cNvPr id="18" name="Oval 17">
            <a:extLst>
              <a:ext uri="{FF2B5EF4-FFF2-40B4-BE49-F238E27FC236}">
                <a16:creationId xmlns:a16="http://schemas.microsoft.com/office/drawing/2014/main" id="{24F4D7AE-E754-4C5A-96B0-6182865E6210}"/>
              </a:ext>
            </a:extLst>
          </p:cNvPr>
          <p:cNvSpPr/>
          <p:nvPr/>
        </p:nvSpPr>
        <p:spPr>
          <a:xfrm>
            <a:off x="6623707" y="4921428"/>
            <a:ext cx="927500" cy="89939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91440" rIns="0" bIns="0" rtlCol="0" anchor="ctr"/>
          <a:lstStyle/>
          <a:p>
            <a:pPr algn="ctr"/>
            <a:endParaRPr lang="en-US" sz="3200" dirty="0">
              <a:solidFill>
                <a:schemeClr val="tx1">
                  <a:lumMod val="65000"/>
                  <a:lumOff val="35000"/>
                </a:schemeClr>
              </a:solidFill>
            </a:endParaRPr>
          </a:p>
        </p:txBody>
      </p:sp>
      <p:sp>
        <p:nvSpPr>
          <p:cNvPr id="19" name="TextBox 18">
            <a:extLst>
              <a:ext uri="{FF2B5EF4-FFF2-40B4-BE49-F238E27FC236}">
                <a16:creationId xmlns:a16="http://schemas.microsoft.com/office/drawing/2014/main" id="{78BEB31B-6281-497C-9911-DDC9E6029906}"/>
              </a:ext>
            </a:extLst>
          </p:cNvPr>
          <p:cNvSpPr txBox="1"/>
          <p:nvPr/>
        </p:nvSpPr>
        <p:spPr>
          <a:xfrm>
            <a:off x="7848350" y="2960197"/>
            <a:ext cx="2422523" cy="369332"/>
          </a:xfrm>
          <a:prstGeom prst="rect">
            <a:avLst/>
          </a:prstGeom>
          <a:noFill/>
        </p:spPr>
        <p:txBody>
          <a:bodyPr wrap="none" rtlCol="0">
            <a:spAutoFit/>
          </a:bodyPr>
          <a:lstStyle/>
          <a:p>
            <a:r>
              <a:rPr lang="en-US" dirty="0">
                <a:solidFill>
                  <a:schemeClr val="tx1">
                    <a:lumMod val="65000"/>
                    <a:lumOff val="35000"/>
                  </a:schemeClr>
                </a:solidFill>
              </a:rPr>
              <a:t>Transportation Planning</a:t>
            </a:r>
          </a:p>
        </p:txBody>
      </p:sp>
      <p:sp>
        <p:nvSpPr>
          <p:cNvPr id="21" name="TextBox 20">
            <a:extLst>
              <a:ext uri="{FF2B5EF4-FFF2-40B4-BE49-F238E27FC236}">
                <a16:creationId xmlns:a16="http://schemas.microsoft.com/office/drawing/2014/main" id="{A35EC439-8C00-4428-9F6E-D36F554DC590}"/>
              </a:ext>
            </a:extLst>
          </p:cNvPr>
          <p:cNvSpPr txBox="1"/>
          <p:nvPr/>
        </p:nvSpPr>
        <p:spPr>
          <a:xfrm>
            <a:off x="7848350" y="4121634"/>
            <a:ext cx="2411558" cy="369332"/>
          </a:xfrm>
          <a:prstGeom prst="rect">
            <a:avLst/>
          </a:prstGeom>
          <a:noFill/>
        </p:spPr>
        <p:txBody>
          <a:bodyPr wrap="none" rtlCol="0">
            <a:spAutoFit/>
          </a:bodyPr>
          <a:lstStyle/>
          <a:p>
            <a:r>
              <a:rPr lang="en-US" dirty="0">
                <a:solidFill>
                  <a:schemeClr val="tx1">
                    <a:lumMod val="65000"/>
                    <a:lumOff val="35000"/>
                  </a:schemeClr>
                </a:solidFill>
              </a:rPr>
              <a:t>Environmental Planning</a:t>
            </a:r>
          </a:p>
        </p:txBody>
      </p:sp>
      <p:sp>
        <p:nvSpPr>
          <p:cNvPr id="23" name="TextBox 22">
            <a:extLst>
              <a:ext uri="{FF2B5EF4-FFF2-40B4-BE49-F238E27FC236}">
                <a16:creationId xmlns:a16="http://schemas.microsoft.com/office/drawing/2014/main" id="{7626E0E6-2336-4FE2-9BB8-8C4DDAE00771}"/>
              </a:ext>
            </a:extLst>
          </p:cNvPr>
          <p:cNvSpPr txBox="1"/>
          <p:nvPr/>
        </p:nvSpPr>
        <p:spPr>
          <a:xfrm>
            <a:off x="7848350" y="5181953"/>
            <a:ext cx="1451038" cy="369332"/>
          </a:xfrm>
          <a:prstGeom prst="rect">
            <a:avLst/>
          </a:prstGeom>
          <a:noFill/>
        </p:spPr>
        <p:txBody>
          <a:bodyPr wrap="none" rtlCol="0">
            <a:spAutoFit/>
          </a:bodyPr>
          <a:lstStyle/>
          <a:p>
            <a:r>
              <a:rPr lang="en-US" dirty="0">
                <a:solidFill>
                  <a:schemeClr val="tx1">
                    <a:lumMod val="65000"/>
                    <a:lumOff val="35000"/>
                  </a:schemeClr>
                </a:solidFill>
              </a:rPr>
              <a:t>Urban Design</a:t>
            </a:r>
          </a:p>
        </p:txBody>
      </p:sp>
      <p:pic>
        <p:nvPicPr>
          <p:cNvPr id="28" name="Graphic 27" descr="House">
            <a:extLst>
              <a:ext uri="{FF2B5EF4-FFF2-40B4-BE49-F238E27FC236}">
                <a16:creationId xmlns:a16="http://schemas.microsoft.com/office/drawing/2014/main" id="{1D60D1B3-5C53-884D-A5D0-558DA79C84D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04756" y="2710538"/>
            <a:ext cx="750109" cy="750109"/>
          </a:xfrm>
          <a:prstGeom prst="rect">
            <a:avLst/>
          </a:prstGeom>
        </p:spPr>
      </p:pic>
      <p:pic>
        <p:nvPicPr>
          <p:cNvPr id="30" name="Graphic 29" descr="Network">
            <a:extLst>
              <a:ext uri="{FF2B5EF4-FFF2-40B4-BE49-F238E27FC236}">
                <a16:creationId xmlns:a16="http://schemas.microsoft.com/office/drawing/2014/main" id="{F1E357CB-2635-C144-95AF-4C85888F0B3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99272" y="3836154"/>
            <a:ext cx="788251" cy="788251"/>
          </a:xfrm>
          <a:prstGeom prst="rect">
            <a:avLst/>
          </a:prstGeom>
        </p:spPr>
      </p:pic>
      <p:pic>
        <p:nvPicPr>
          <p:cNvPr id="32" name="Graphic 31" descr="Forest scene">
            <a:extLst>
              <a:ext uri="{FF2B5EF4-FFF2-40B4-BE49-F238E27FC236}">
                <a16:creationId xmlns:a16="http://schemas.microsoft.com/office/drawing/2014/main" id="{D06AAF2D-D2A3-B847-90EC-4F403B50241F}"/>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738971" y="3852230"/>
            <a:ext cx="723187" cy="723187"/>
          </a:xfrm>
          <a:prstGeom prst="rect">
            <a:avLst/>
          </a:prstGeom>
        </p:spPr>
      </p:pic>
      <p:pic>
        <p:nvPicPr>
          <p:cNvPr id="34" name="Graphic 33" descr="Train">
            <a:extLst>
              <a:ext uri="{FF2B5EF4-FFF2-40B4-BE49-F238E27FC236}">
                <a16:creationId xmlns:a16="http://schemas.microsoft.com/office/drawing/2014/main" id="{5B34DA46-E3DE-F748-9067-E91814B042A3}"/>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737105" y="2792184"/>
            <a:ext cx="716127" cy="716127"/>
          </a:xfrm>
          <a:prstGeom prst="rect">
            <a:avLst/>
          </a:prstGeom>
        </p:spPr>
      </p:pic>
      <p:pic>
        <p:nvPicPr>
          <p:cNvPr id="36" name="Graphic 35" descr="City">
            <a:extLst>
              <a:ext uri="{FF2B5EF4-FFF2-40B4-BE49-F238E27FC236}">
                <a16:creationId xmlns:a16="http://schemas.microsoft.com/office/drawing/2014/main" id="{EE4852BF-E36F-A443-88E6-A65989E25AEB}"/>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121361" y="5012676"/>
            <a:ext cx="716897" cy="716897"/>
          </a:xfrm>
          <a:prstGeom prst="rect">
            <a:avLst/>
          </a:prstGeom>
        </p:spPr>
      </p:pic>
      <p:pic>
        <p:nvPicPr>
          <p:cNvPr id="38" name="Graphic 37" descr="Drawing compass">
            <a:extLst>
              <a:ext uri="{FF2B5EF4-FFF2-40B4-BE49-F238E27FC236}">
                <a16:creationId xmlns:a16="http://schemas.microsoft.com/office/drawing/2014/main" id="{AFCEED3A-7FE4-9D41-AEB9-F67E38F7FBD3}"/>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6733514" y="5012676"/>
            <a:ext cx="707886" cy="707886"/>
          </a:xfrm>
          <a:prstGeom prst="rect">
            <a:avLst/>
          </a:prstGeom>
        </p:spPr>
      </p:pic>
    </p:spTree>
    <p:extLst>
      <p:ext uri="{BB962C8B-B14F-4D97-AF65-F5344CB8AC3E}">
        <p14:creationId xmlns:p14="http://schemas.microsoft.com/office/powerpoint/2010/main" val="2720034852"/>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A5D6439D-96CD-4AF2-8AEF-FD28A3D58887}"/>
              </a:ext>
            </a:extLst>
          </p:cNvPr>
          <p:cNvSpPr txBox="1"/>
          <p:nvPr/>
        </p:nvSpPr>
        <p:spPr>
          <a:xfrm>
            <a:off x="3391286" y="578935"/>
            <a:ext cx="5409427" cy="707886"/>
          </a:xfrm>
          <a:prstGeom prst="rect">
            <a:avLst/>
          </a:prstGeom>
          <a:noFill/>
        </p:spPr>
        <p:txBody>
          <a:bodyPr wrap="square" rtlCol="0">
            <a:spAutoFit/>
          </a:bodyPr>
          <a:lstStyle/>
          <a:p>
            <a:pPr algn="ctr">
              <a:spcBef>
                <a:spcPts val="400"/>
              </a:spcBef>
            </a:pPr>
            <a:r>
              <a:rPr lang="en-US" altLang="zh-CN" sz="4000" b="1" dirty="0">
                <a:solidFill>
                  <a:schemeClr val="tx1">
                    <a:lumMod val="75000"/>
                    <a:lumOff val="25000"/>
                  </a:schemeClr>
                </a:solidFill>
                <a:latin typeface="Montserrat SemiBold" panose="00000700000000000000" pitchFamily="50" charset="0"/>
                <a:ea typeface="Roboto" panose="02000000000000000000" pitchFamily="2" charset="0"/>
                <a:cs typeface="Lato" panose="020F0502020204030203" pitchFamily="34" charset="0"/>
              </a:rPr>
              <a:t>Planning Trends</a:t>
            </a:r>
            <a:endParaRPr lang="en-US" altLang="zh-CN" sz="4000" b="1" dirty="0">
              <a:solidFill>
                <a:schemeClr val="accent4"/>
              </a:solidFill>
              <a:latin typeface="Montserrat SemiBold" panose="00000700000000000000" pitchFamily="50" charset="0"/>
              <a:ea typeface="Roboto" panose="02000000000000000000" pitchFamily="2" charset="0"/>
              <a:cs typeface="Lato" panose="020F0502020204030203" pitchFamily="34" charset="0"/>
            </a:endParaRPr>
          </a:p>
        </p:txBody>
      </p:sp>
      <p:sp>
        <p:nvSpPr>
          <p:cNvPr id="3" name="Oval 2">
            <a:extLst>
              <a:ext uri="{FF2B5EF4-FFF2-40B4-BE49-F238E27FC236}">
                <a16:creationId xmlns:a16="http://schemas.microsoft.com/office/drawing/2014/main" id="{4D3E2D33-F947-4B0D-9FD0-DDC448A2D9CD}"/>
              </a:ext>
            </a:extLst>
          </p:cNvPr>
          <p:cNvSpPr/>
          <p:nvPr/>
        </p:nvSpPr>
        <p:spPr>
          <a:xfrm>
            <a:off x="1022111" y="2691886"/>
            <a:ext cx="927500" cy="89939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91440" rIns="0" bIns="0" rtlCol="0" anchor="ctr"/>
          <a:lstStyle/>
          <a:p>
            <a:pPr algn="ctr"/>
            <a:endParaRPr lang="en-US" sz="3200" dirty="0">
              <a:solidFill>
                <a:schemeClr val="tx1">
                  <a:lumMod val="65000"/>
                  <a:lumOff val="35000"/>
                </a:schemeClr>
              </a:solidFill>
            </a:endParaRPr>
          </a:p>
        </p:txBody>
      </p:sp>
      <p:sp>
        <p:nvSpPr>
          <p:cNvPr id="4" name="Oval 3">
            <a:extLst>
              <a:ext uri="{FF2B5EF4-FFF2-40B4-BE49-F238E27FC236}">
                <a16:creationId xmlns:a16="http://schemas.microsoft.com/office/drawing/2014/main" id="{0DBB33B8-0FEA-4ECF-A226-30C148D7E65C}"/>
              </a:ext>
            </a:extLst>
          </p:cNvPr>
          <p:cNvSpPr/>
          <p:nvPr/>
        </p:nvSpPr>
        <p:spPr>
          <a:xfrm>
            <a:off x="1022111" y="3806657"/>
            <a:ext cx="927500" cy="89939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91440" rIns="0" bIns="0" rtlCol="0" anchor="ctr"/>
          <a:lstStyle/>
          <a:p>
            <a:pPr algn="ctr"/>
            <a:endParaRPr lang="en-US" sz="3200" dirty="0">
              <a:solidFill>
                <a:schemeClr val="tx1">
                  <a:lumMod val="65000"/>
                  <a:lumOff val="35000"/>
                </a:schemeClr>
              </a:solidFill>
            </a:endParaRPr>
          </a:p>
        </p:txBody>
      </p:sp>
      <p:sp>
        <p:nvSpPr>
          <p:cNvPr id="5" name="Oval 4">
            <a:extLst>
              <a:ext uri="{FF2B5EF4-FFF2-40B4-BE49-F238E27FC236}">
                <a16:creationId xmlns:a16="http://schemas.microsoft.com/office/drawing/2014/main" id="{865026D9-AA21-4442-A916-D5B17642BB54}"/>
              </a:ext>
            </a:extLst>
          </p:cNvPr>
          <p:cNvSpPr/>
          <p:nvPr/>
        </p:nvSpPr>
        <p:spPr>
          <a:xfrm>
            <a:off x="1022111" y="4921428"/>
            <a:ext cx="927500" cy="89939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91440" rIns="0" bIns="0" rtlCol="0" anchor="ctr"/>
          <a:lstStyle/>
          <a:p>
            <a:pPr algn="ctr"/>
            <a:endParaRPr lang="en-US" sz="3200" dirty="0">
              <a:solidFill>
                <a:schemeClr val="tx1">
                  <a:lumMod val="65000"/>
                  <a:lumOff val="35000"/>
                </a:schemeClr>
              </a:solidFill>
            </a:endParaRPr>
          </a:p>
        </p:txBody>
      </p:sp>
      <p:sp>
        <p:nvSpPr>
          <p:cNvPr id="6" name="TextBox 5">
            <a:extLst>
              <a:ext uri="{FF2B5EF4-FFF2-40B4-BE49-F238E27FC236}">
                <a16:creationId xmlns:a16="http://schemas.microsoft.com/office/drawing/2014/main" id="{6A466653-3654-47F6-AB7F-5E92726CCD74}"/>
              </a:ext>
            </a:extLst>
          </p:cNvPr>
          <p:cNvSpPr txBox="1"/>
          <p:nvPr/>
        </p:nvSpPr>
        <p:spPr>
          <a:xfrm>
            <a:off x="2246754" y="2968315"/>
            <a:ext cx="3335850" cy="369332"/>
          </a:xfrm>
          <a:prstGeom prst="rect">
            <a:avLst/>
          </a:prstGeom>
          <a:noFill/>
        </p:spPr>
        <p:txBody>
          <a:bodyPr wrap="none" rtlCol="0">
            <a:spAutoFit/>
          </a:bodyPr>
          <a:lstStyle/>
          <a:p>
            <a:r>
              <a:rPr lang="en-US" dirty="0">
                <a:solidFill>
                  <a:schemeClr val="tx1">
                    <a:lumMod val="65000"/>
                    <a:lumOff val="35000"/>
                  </a:schemeClr>
                </a:solidFill>
              </a:rPr>
              <a:t>Housing Challenges and Solutions</a:t>
            </a:r>
          </a:p>
        </p:txBody>
      </p:sp>
      <p:sp>
        <p:nvSpPr>
          <p:cNvPr id="8" name="TextBox 7">
            <a:extLst>
              <a:ext uri="{FF2B5EF4-FFF2-40B4-BE49-F238E27FC236}">
                <a16:creationId xmlns:a16="http://schemas.microsoft.com/office/drawing/2014/main" id="{64F22429-FC42-4B89-AF05-0D5DDE29C981}"/>
              </a:ext>
            </a:extLst>
          </p:cNvPr>
          <p:cNvSpPr txBox="1"/>
          <p:nvPr/>
        </p:nvSpPr>
        <p:spPr>
          <a:xfrm>
            <a:off x="2246754" y="4061002"/>
            <a:ext cx="3903313" cy="369332"/>
          </a:xfrm>
          <a:prstGeom prst="rect">
            <a:avLst/>
          </a:prstGeom>
          <a:noFill/>
        </p:spPr>
        <p:txBody>
          <a:bodyPr wrap="none" rtlCol="0">
            <a:spAutoFit/>
          </a:bodyPr>
          <a:lstStyle/>
          <a:p>
            <a:r>
              <a:rPr lang="en-US" dirty="0">
                <a:solidFill>
                  <a:schemeClr val="tx1">
                    <a:lumMod val="65000"/>
                    <a:lumOff val="35000"/>
                  </a:schemeClr>
                </a:solidFill>
              </a:rPr>
              <a:t>Political Polarization and Societal Divide</a:t>
            </a:r>
          </a:p>
        </p:txBody>
      </p:sp>
      <p:sp>
        <p:nvSpPr>
          <p:cNvPr id="11" name="TextBox 10">
            <a:extLst>
              <a:ext uri="{FF2B5EF4-FFF2-40B4-BE49-F238E27FC236}">
                <a16:creationId xmlns:a16="http://schemas.microsoft.com/office/drawing/2014/main" id="{4DA96378-8AFF-4020-BB32-B602E28877D8}"/>
              </a:ext>
            </a:extLst>
          </p:cNvPr>
          <p:cNvSpPr txBox="1"/>
          <p:nvPr/>
        </p:nvSpPr>
        <p:spPr>
          <a:xfrm>
            <a:off x="2246754" y="5201847"/>
            <a:ext cx="2901372" cy="369332"/>
          </a:xfrm>
          <a:prstGeom prst="rect">
            <a:avLst/>
          </a:prstGeom>
          <a:noFill/>
        </p:spPr>
        <p:txBody>
          <a:bodyPr wrap="none" rtlCol="0">
            <a:spAutoFit/>
          </a:bodyPr>
          <a:lstStyle/>
          <a:p>
            <a:r>
              <a:rPr lang="en-US" dirty="0">
                <a:solidFill>
                  <a:schemeClr val="tx1">
                    <a:lumMod val="65000"/>
                    <a:lumOff val="35000"/>
                  </a:schemeClr>
                </a:solidFill>
              </a:rPr>
              <a:t>Job Evolution and Revolution</a:t>
            </a:r>
          </a:p>
        </p:txBody>
      </p:sp>
      <p:sp>
        <p:nvSpPr>
          <p:cNvPr id="16" name="Oval 15">
            <a:extLst>
              <a:ext uri="{FF2B5EF4-FFF2-40B4-BE49-F238E27FC236}">
                <a16:creationId xmlns:a16="http://schemas.microsoft.com/office/drawing/2014/main" id="{B81A2ECD-FD40-4EE0-B62C-9983ECCE21F7}"/>
              </a:ext>
            </a:extLst>
          </p:cNvPr>
          <p:cNvSpPr/>
          <p:nvPr/>
        </p:nvSpPr>
        <p:spPr>
          <a:xfrm>
            <a:off x="6623707" y="2691886"/>
            <a:ext cx="927500" cy="89939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91440" rIns="0" bIns="0" rtlCol="0" anchor="ctr"/>
          <a:lstStyle/>
          <a:p>
            <a:pPr algn="ctr"/>
            <a:endParaRPr lang="en-US" sz="3200" dirty="0">
              <a:solidFill>
                <a:schemeClr val="tx1">
                  <a:lumMod val="65000"/>
                  <a:lumOff val="35000"/>
                </a:schemeClr>
              </a:solidFill>
            </a:endParaRPr>
          </a:p>
        </p:txBody>
      </p:sp>
      <p:sp>
        <p:nvSpPr>
          <p:cNvPr id="17" name="Oval 16">
            <a:extLst>
              <a:ext uri="{FF2B5EF4-FFF2-40B4-BE49-F238E27FC236}">
                <a16:creationId xmlns:a16="http://schemas.microsoft.com/office/drawing/2014/main" id="{BDC926B7-17BA-4D11-9BC9-480CE9C01790}"/>
              </a:ext>
            </a:extLst>
          </p:cNvPr>
          <p:cNvSpPr/>
          <p:nvPr/>
        </p:nvSpPr>
        <p:spPr>
          <a:xfrm>
            <a:off x="6623707" y="3806657"/>
            <a:ext cx="927500" cy="89939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91440" rIns="0" bIns="0" rtlCol="0" anchor="ctr"/>
          <a:lstStyle/>
          <a:p>
            <a:pPr algn="ctr"/>
            <a:endParaRPr lang="en-US" sz="3200" dirty="0">
              <a:solidFill>
                <a:schemeClr val="tx1">
                  <a:lumMod val="65000"/>
                  <a:lumOff val="35000"/>
                </a:schemeClr>
              </a:solidFill>
            </a:endParaRPr>
          </a:p>
        </p:txBody>
      </p:sp>
      <p:sp>
        <p:nvSpPr>
          <p:cNvPr id="18" name="Oval 17">
            <a:extLst>
              <a:ext uri="{FF2B5EF4-FFF2-40B4-BE49-F238E27FC236}">
                <a16:creationId xmlns:a16="http://schemas.microsoft.com/office/drawing/2014/main" id="{24F4D7AE-E754-4C5A-96B0-6182865E6210}"/>
              </a:ext>
            </a:extLst>
          </p:cNvPr>
          <p:cNvSpPr/>
          <p:nvPr/>
        </p:nvSpPr>
        <p:spPr>
          <a:xfrm>
            <a:off x="6623707" y="4921428"/>
            <a:ext cx="927500" cy="89939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91440" rIns="0" bIns="0" rtlCol="0" anchor="ctr"/>
          <a:lstStyle/>
          <a:p>
            <a:pPr algn="ctr"/>
            <a:endParaRPr lang="en-US" sz="3200" dirty="0">
              <a:solidFill>
                <a:schemeClr val="tx1">
                  <a:lumMod val="65000"/>
                  <a:lumOff val="35000"/>
                </a:schemeClr>
              </a:solidFill>
            </a:endParaRPr>
          </a:p>
        </p:txBody>
      </p:sp>
      <p:sp>
        <p:nvSpPr>
          <p:cNvPr id="19" name="TextBox 18">
            <a:extLst>
              <a:ext uri="{FF2B5EF4-FFF2-40B4-BE49-F238E27FC236}">
                <a16:creationId xmlns:a16="http://schemas.microsoft.com/office/drawing/2014/main" id="{78BEB31B-6281-497C-9911-DDC9E6029906}"/>
              </a:ext>
            </a:extLst>
          </p:cNvPr>
          <p:cNvSpPr txBox="1"/>
          <p:nvPr/>
        </p:nvSpPr>
        <p:spPr>
          <a:xfrm>
            <a:off x="7848350" y="2960197"/>
            <a:ext cx="3371629" cy="369332"/>
          </a:xfrm>
          <a:prstGeom prst="rect">
            <a:avLst/>
          </a:prstGeom>
          <a:noFill/>
        </p:spPr>
        <p:txBody>
          <a:bodyPr wrap="none" rtlCol="0">
            <a:spAutoFit/>
          </a:bodyPr>
          <a:lstStyle/>
          <a:p>
            <a:r>
              <a:rPr lang="en-US" dirty="0">
                <a:solidFill>
                  <a:schemeClr val="tx1">
                    <a:lumMod val="65000"/>
                    <a:lumOff val="35000"/>
                  </a:schemeClr>
                </a:solidFill>
              </a:rPr>
              <a:t>Emerging Forms of Transportation</a:t>
            </a:r>
          </a:p>
        </p:txBody>
      </p:sp>
      <p:sp>
        <p:nvSpPr>
          <p:cNvPr id="21" name="TextBox 20">
            <a:extLst>
              <a:ext uri="{FF2B5EF4-FFF2-40B4-BE49-F238E27FC236}">
                <a16:creationId xmlns:a16="http://schemas.microsoft.com/office/drawing/2014/main" id="{A35EC439-8C00-4428-9F6E-D36F554DC590}"/>
              </a:ext>
            </a:extLst>
          </p:cNvPr>
          <p:cNvSpPr txBox="1"/>
          <p:nvPr/>
        </p:nvSpPr>
        <p:spPr>
          <a:xfrm>
            <a:off x="7848350" y="4121634"/>
            <a:ext cx="4255011" cy="369332"/>
          </a:xfrm>
          <a:prstGeom prst="rect">
            <a:avLst/>
          </a:prstGeom>
          <a:noFill/>
        </p:spPr>
        <p:txBody>
          <a:bodyPr wrap="none" rtlCol="0">
            <a:spAutoFit/>
          </a:bodyPr>
          <a:lstStyle/>
          <a:p>
            <a:r>
              <a:rPr lang="en-US" dirty="0">
                <a:solidFill>
                  <a:schemeClr val="tx1">
                    <a:lumMod val="65000"/>
                    <a:lumOff val="35000"/>
                  </a:schemeClr>
                </a:solidFill>
              </a:rPr>
              <a:t>Climate Impacts and Adaptation Challenges</a:t>
            </a:r>
          </a:p>
        </p:txBody>
      </p:sp>
      <p:sp>
        <p:nvSpPr>
          <p:cNvPr id="23" name="TextBox 22">
            <a:extLst>
              <a:ext uri="{FF2B5EF4-FFF2-40B4-BE49-F238E27FC236}">
                <a16:creationId xmlns:a16="http://schemas.microsoft.com/office/drawing/2014/main" id="{7626E0E6-2336-4FE2-9BB8-8C4DDAE00771}"/>
              </a:ext>
            </a:extLst>
          </p:cNvPr>
          <p:cNvSpPr txBox="1"/>
          <p:nvPr/>
        </p:nvSpPr>
        <p:spPr>
          <a:xfrm>
            <a:off x="7848350" y="5181953"/>
            <a:ext cx="1726948" cy="369332"/>
          </a:xfrm>
          <a:prstGeom prst="rect">
            <a:avLst/>
          </a:prstGeom>
          <a:noFill/>
        </p:spPr>
        <p:txBody>
          <a:bodyPr wrap="none" rtlCol="0">
            <a:spAutoFit/>
          </a:bodyPr>
          <a:lstStyle/>
          <a:p>
            <a:r>
              <a:rPr lang="en-US" dirty="0">
                <a:solidFill>
                  <a:schemeClr val="tx1">
                    <a:lumMod val="65000"/>
                    <a:lumOff val="35000"/>
                  </a:schemeClr>
                </a:solidFill>
              </a:rPr>
              <a:t>Immersive Cities</a:t>
            </a:r>
          </a:p>
        </p:txBody>
      </p:sp>
      <p:pic>
        <p:nvPicPr>
          <p:cNvPr id="28" name="Graphic 27" descr="House">
            <a:extLst>
              <a:ext uri="{FF2B5EF4-FFF2-40B4-BE49-F238E27FC236}">
                <a16:creationId xmlns:a16="http://schemas.microsoft.com/office/drawing/2014/main" id="{1D60D1B3-5C53-884D-A5D0-558DA79C84D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04756" y="2710538"/>
            <a:ext cx="750109" cy="750109"/>
          </a:xfrm>
          <a:prstGeom prst="rect">
            <a:avLst/>
          </a:prstGeom>
        </p:spPr>
      </p:pic>
      <p:pic>
        <p:nvPicPr>
          <p:cNvPr id="30" name="Graphic 29" descr="Network">
            <a:extLst>
              <a:ext uri="{FF2B5EF4-FFF2-40B4-BE49-F238E27FC236}">
                <a16:creationId xmlns:a16="http://schemas.microsoft.com/office/drawing/2014/main" id="{F1E357CB-2635-C144-95AF-4C85888F0B3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99272" y="3836154"/>
            <a:ext cx="788251" cy="788251"/>
          </a:xfrm>
          <a:prstGeom prst="rect">
            <a:avLst/>
          </a:prstGeom>
        </p:spPr>
      </p:pic>
      <p:pic>
        <p:nvPicPr>
          <p:cNvPr id="32" name="Graphic 31" descr="Forest scene">
            <a:extLst>
              <a:ext uri="{FF2B5EF4-FFF2-40B4-BE49-F238E27FC236}">
                <a16:creationId xmlns:a16="http://schemas.microsoft.com/office/drawing/2014/main" id="{D06AAF2D-D2A3-B847-90EC-4F403B50241F}"/>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738971" y="3852230"/>
            <a:ext cx="723187" cy="723187"/>
          </a:xfrm>
          <a:prstGeom prst="rect">
            <a:avLst/>
          </a:prstGeom>
        </p:spPr>
      </p:pic>
      <p:pic>
        <p:nvPicPr>
          <p:cNvPr id="34" name="Graphic 33" descr="Train">
            <a:extLst>
              <a:ext uri="{FF2B5EF4-FFF2-40B4-BE49-F238E27FC236}">
                <a16:creationId xmlns:a16="http://schemas.microsoft.com/office/drawing/2014/main" id="{5B34DA46-E3DE-F748-9067-E91814B042A3}"/>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737105" y="2792184"/>
            <a:ext cx="716127" cy="716127"/>
          </a:xfrm>
          <a:prstGeom prst="rect">
            <a:avLst/>
          </a:prstGeom>
        </p:spPr>
      </p:pic>
      <p:pic>
        <p:nvPicPr>
          <p:cNvPr id="36" name="Graphic 35" descr="City">
            <a:extLst>
              <a:ext uri="{FF2B5EF4-FFF2-40B4-BE49-F238E27FC236}">
                <a16:creationId xmlns:a16="http://schemas.microsoft.com/office/drawing/2014/main" id="{EE4852BF-E36F-A443-88E6-A65989E25AEB}"/>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121361" y="5012676"/>
            <a:ext cx="716897" cy="716897"/>
          </a:xfrm>
          <a:prstGeom prst="rect">
            <a:avLst/>
          </a:prstGeom>
        </p:spPr>
      </p:pic>
      <p:pic>
        <p:nvPicPr>
          <p:cNvPr id="38" name="Graphic 37" descr="Drawing compass">
            <a:extLst>
              <a:ext uri="{FF2B5EF4-FFF2-40B4-BE49-F238E27FC236}">
                <a16:creationId xmlns:a16="http://schemas.microsoft.com/office/drawing/2014/main" id="{AFCEED3A-7FE4-9D41-AEB9-F67E38F7FBD3}"/>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6733514" y="5012676"/>
            <a:ext cx="707886" cy="707886"/>
          </a:xfrm>
          <a:prstGeom prst="rect">
            <a:avLst/>
          </a:prstGeom>
        </p:spPr>
      </p:pic>
    </p:spTree>
    <p:extLst>
      <p:ext uri="{BB962C8B-B14F-4D97-AF65-F5344CB8AC3E}">
        <p14:creationId xmlns:p14="http://schemas.microsoft.com/office/powerpoint/2010/main" val="1730428343"/>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98BC3C-B2D2-2AA4-22E5-370E95163B1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BA7D6E6-DE8D-C5B3-F19A-4135B4E0605D}"/>
              </a:ext>
            </a:extLst>
          </p:cNvPr>
          <p:cNvSpPr txBox="1"/>
          <p:nvPr/>
        </p:nvSpPr>
        <p:spPr>
          <a:xfrm>
            <a:off x="506412" y="6400800"/>
            <a:ext cx="5048568" cy="400110"/>
          </a:xfrm>
          <a:prstGeom prst="rect">
            <a:avLst/>
          </a:prstGeom>
          <a:noFill/>
        </p:spPr>
        <p:txBody>
          <a:bodyPr wrap="square" rtlCol="0">
            <a:spAutoFit/>
          </a:bodyPr>
          <a:lstStyle/>
          <a:p>
            <a:r>
              <a:rPr lang="en-US" sz="2000" dirty="0"/>
              <a:t>Transportation Challenges.</a:t>
            </a:r>
          </a:p>
        </p:txBody>
      </p:sp>
      <p:sp>
        <p:nvSpPr>
          <p:cNvPr id="7" name="Picture Placeholder 6">
            <a:extLst>
              <a:ext uri="{FF2B5EF4-FFF2-40B4-BE49-F238E27FC236}">
                <a16:creationId xmlns:a16="http://schemas.microsoft.com/office/drawing/2014/main" id="{D1CD8B49-BA38-D6A2-B16C-9AF06F904310}"/>
              </a:ext>
            </a:extLst>
          </p:cNvPr>
          <p:cNvSpPr>
            <a:spLocks noGrp="1"/>
          </p:cNvSpPr>
          <p:nvPr>
            <p:ph type="pic" sz="quarter" idx="10"/>
          </p:nvPr>
        </p:nvSpPr>
        <p:spPr/>
        <p:txBody>
          <a:bodyPr/>
          <a:lstStyle/>
          <a:p>
            <a:endParaRPr lang="en-US"/>
          </a:p>
        </p:txBody>
      </p:sp>
      <p:pic>
        <p:nvPicPr>
          <p:cNvPr id="4" name="Picture 3">
            <a:extLst>
              <a:ext uri="{FF2B5EF4-FFF2-40B4-BE49-F238E27FC236}">
                <a16:creationId xmlns:a16="http://schemas.microsoft.com/office/drawing/2014/main" id="{FA0725F6-1CAA-4DE6-6F85-C56557C82F7A}"/>
              </a:ext>
            </a:extLst>
          </p:cNvPr>
          <p:cNvPicPr>
            <a:picLocks/>
          </p:cNvPicPr>
          <p:nvPr/>
        </p:nvPicPr>
        <p:blipFill>
          <a:blip r:embed="rId3"/>
          <a:stretch>
            <a:fillRect/>
          </a:stretch>
        </p:blipFill>
        <p:spPr>
          <a:xfrm>
            <a:off x="491975" y="397764"/>
            <a:ext cx="11230633" cy="5994308"/>
          </a:xfrm>
          <a:prstGeom prst="rect">
            <a:avLst/>
          </a:prstGeom>
        </p:spPr>
      </p:pic>
    </p:spTree>
    <p:extLst>
      <p:ext uri="{BB962C8B-B14F-4D97-AF65-F5344CB8AC3E}">
        <p14:creationId xmlns:p14="http://schemas.microsoft.com/office/powerpoint/2010/main" val="1735696466"/>
      </p:ext>
    </p:extLst>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73684"/>
            <a:ext cx="9543585" cy="1325563"/>
          </a:xfrm>
        </p:spPr>
        <p:txBody>
          <a:bodyPr>
            <a:normAutofit/>
          </a:bodyPr>
          <a:lstStyle/>
          <a:p>
            <a:r>
              <a:rPr lang="en-US" sz="4400" dirty="0"/>
              <a:t>Florida Geographic Data Library: Powering Research in Florida &amp; Beyond</a:t>
            </a:r>
          </a:p>
        </p:txBody>
      </p:sp>
      <p:grpSp>
        <p:nvGrpSpPr>
          <p:cNvPr id="37" name="Group 36"/>
          <p:cNvGrpSpPr/>
          <p:nvPr/>
        </p:nvGrpSpPr>
        <p:grpSpPr>
          <a:xfrm>
            <a:off x="891790" y="5005985"/>
            <a:ext cx="3412379" cy="1554480"/>
            <a:chOff x="637790" y="5255788"/>
            <a:chExt cx="3412379" cy="1554480"/>
          </a:xfrm>
        </p:grpSpPr>
        <p:sp>
          <p:nvSpPr>
            <p:cNvPr id="33" name="Oval 32"/>
            <p:cNvSpPr>
              <a:spLocks noChangeAspect="1"/>
            </p:cNvSpPr>
            <p:nvPr/>
          </p:nvSpPr>
          <p:spPr>
            <a:xfrm>
              <a:off x="637790" y="5255788"/>
              <a:ext cx="1554480" cy="155448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400" dirty="0">
                  <a:latin typeface="+mj-lt"/>
                </a:rPr>
                <a:t>&gt; 0.5 M</a:t>
              </a:r>
            </a:p>
          </p:txBody>
        </p:sp>
        <p:sp>
          <p:nvSpPr>
            <p:cNvPr id="35" name="Content Placeholder 2"/>
            <p:cNvSpPr txBox="1">
              <a:spLocks noChangeAspect="1"/>
            </p:cNvSpPr>
            <p:nvPr/>
          </p:nvSpPr>
          <p:spPr>
            <a:xfrm>
              <a:off x="2035152" y="5620906"/>
              <a:ext cx="2015017" cy="75250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Gentona Medium" panose="00000600000000000000" pitchFamily="50" charset="0"/>
                  <a:ea typeface="+mn-ea"/>
                  <a:cs typeface="+mn-cs"/>
                </a:defRPr>
              </a:lvl1pPr>
              <a:lvl2pPr marL="6858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Gentona Medium" panose="00000600000000000000" pitchFamily="50" charset="0"/>
                  <a:ea typeface="+mn-ea"/>
                  <a:cs typeface="+mn-cs"/>
                </a:defRPr>
              </a:lvl2pPr>
              <a:lvl3pPr marL="1143000" indent="-228600" algn="l" defTabSz="914400" rtl="0" eaLnBrk="1" latinLnBrk="0" hangingPunct="1">
                <a:lnSpc>
                  <a:spcPct val="90000"/>
                </a:lnSpc>
                <a:spcBef>
                  <a:spcPts val="10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Gentona Medium" panose="00000600000000000000" pitchFamily="50" charset="0"/>
                  <a:ea typeface="+mn-ea"/>
                  <a:cs typeface="+mn-cs"/>
                </a:defRPr>
              </a:lvl3pPr>
              <a:lvl4pPr marL="1600200" indent="-228600" algn="l" defTabSz="914400" rtl="0" eaLnBrk="1" latinLnBrk="0" hangingPunct="1">
                <a:lnSpc>
                  <a:spcPct val="90000"/>
                </a:lnSpc>
                <a:spcBef>
                  <a:spcPts val="10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Gentona Medium" panose="00000600000000000000" pitchFamily="50" charset="0"/>
                  <a:ea typeface="+mn-ea"/>
                  <a:cs typeface="+mn-cs"/>
                </a:defRPr>
              </a:lvl4pPr>
              <a:lvl5pPr marL="2057400" indent="-228600" algn="l" defTabSz="914400" rtl="0" eaLnBrk="1" latinLnBrk="0" hangingPunct="1">
                <a:lnSpc>
                  <a:spcPct val="90000"/>
                </a:lnSpc>
                <a:spcBef>
                  <a:spcPts val="10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Gentona Medium" panose="000006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Font typeface="Arial" panose="020B0604020202020204" pitchFamily="34" charset="0"/>
                <a:buNone/>
              </a:pPr>
              <a:r>
                <a:rPr lang="en-US" sz="2400" dirty="0">
                  <a:solidFill>
                    <a:schemeClr val="tx1"/>
                  </a:solidFill>
                  <a:latin typeface="+mj-lt"/>
                </a:rPr>
                <a:t>Downloads</a:t>
              </a:r>
            </a:p>
            <a:p>
              <a:pPr marL="0" indent="0" algn="ctr">
                <a:spcBef>
                  <a:spcPts val="0"/>
                </a:spcBef>
                <a:buFont typeface="Arial" panose="020B0604020202020204" pitchFamily="34" charset="0"/>
                <a:buNone/>
              </a:pPr>
              <a:r>
                <a:rPr lang="en-US" sz="2400" dirty="0">
                  <a:solidFill>
                    <a:schemeClr val="tx1"/>
                  </a:solidFill>
                  <a:latin typeface="+mj-lt"/>
                </a:rPr>
                <a:t>since 2012</a:t>
              </a:r>
            </a:p>
          </p:txBody>
        </p:sp>
      </p:gr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15710" y="2985913"/>
            <a:ext cx="6587273" cy="3489059"/>
          </a:xfrm>
          <a:prstGeom prst="rect">
            <a:avLst/>
          </a:prstGeom>
          <a:ln>
            <a:noFill/>
          </a:ln>
          <a:effectLst>
            <a:outerShdw blurRad="292100" dist="139700" dir="2700000" algn="tl" rotWithShape="0">
              <a:srgbClr val="333333">
                <a:alpha val="65000"/>
              </a:srgbClr>
            </a:outerShdw>
          </a:effectLst>
        </p:spPr>
      </p:pic>
      <p:grpSp>
        <p:nvGrpSpPr>
          <p:cNvPr id="13" name="Group 12"/>
          <p:cNvGrpSpPr/>
          <p:nvPr/>
        </p:nvGrpSpPr>
        <p:grpSpPr>
          <a:xfrm>
            <a:off x="891790" y="1748866"/>
            <a:ext cx="2826195" cy="1554480"/>
            <a:chOff x="2191055" y="5255789"/>
            <a:chExt cx="2826195" cy="1554480"/>
          </a:xfrm>
        </p:grpSpPr>
        <p:sp>
          <p:nvSpPr>
            <p:cNvPr id="14" name="Oval 13"/>
            <p:cNvSpPr>
              <a:spLocks noChangeAspect="1"/>
            </p:cNvSpPr>
            <p:nvPr/>
          </p:nvSpPr>
          <p:spPr>
            <a:xfrm>
              <a:off x="2191055" y="5255789"/>
              <a:ext cx="1554480" cy="155448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3200" dirty="0">
                  <a:latin typeface="+mj-lt"/>
                </a:rPr>
                <a:t>500+</a:t>
              </a:r>
              <a:endParaRPr lang="en-US" sz="1400" dirty="0">
                <a:latin typeface="+mj-lt"/>
              </a:endParaRPr>
            </a:p>
          </p:txBody>
        </p:sp>
        <p:sp>
          <p:nvSpPr>
            <p:cNvPr id="15" name="Content Placeholder 2"/>
            <p:cNvSpPr txBox="1">
              <a:spLocks noChangeAspect="1"/>
            </p:cNvSpPr>
            <p:nvPr/>
          </p:nvSpPr>
          <p:spPr>
            <a:xfrm>
              <a:off x="3707220" y="5582959"/>
              <a:ext cx="1310030" cy="93622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Gentona Medium" panose="00000600000000000000" pitchFamily="50" charset="0"/>
                  <a:ea typeface="+mn-ea"/>
                  <a:cs typeface="+mn-cs"/>
                </a:defRPr>
              </a:lvl1pPr>
              <a:lvl2pPr marL="6858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Gentona Medium" panose="00000600000000000000" pitchFamily="50" charset="0"/>
                  <a:ea typeface="+mn-ea"/>
                  <a:cs typeface="+mn-cs"/>
                </a:defRPr>
              </a:lvl2pPr>
              <a:lvl3pPr marL="1143000" indent="-228600" algn="l" defTabSz="914400" rtl="0" eaLnBrk="1" latinLnBrk="0" hangingPunct="1">
                <a:lnSpc>
                  <a:spcPct val="90000"/>
                </a:lnSpc>
                <a:spcBef>
                  <a:spcPts val="10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Gentona Medium" panose="00000600000000000000" pitchFamily="50" charset="0"/>
                  <a:ea typeface="+mn-ea"/>
                  <a:cs typeface="+mn-cs"/>
                </a:defRPr>
              </a:lvl3pPr>
              <a:lvl4pPr marL="1600200" indent="-228600" algn="l" defTabSz="914400" rtl="0" eaLnBrk="1" latinLnBrk="0" hangingPunct="1">
                <a:lnSpc>
                  <a:spcPct val="90000"/>
                </a:lnSpc>
                <a:spcBef>
                  <a:spcPts val="10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Gentona Medium" panose="00000600000000000000" pitchFamily="50" charset="0"/>
                  <a:ea typeface="+mn-ea"/>
                  <a:cs typeface="+mn-cs"/>
                </a:defRPr>
              </a:lvl4pPr>
              <a:lvl5pPr marL="2057400" indent="-228600" algn="l" defTabSz="914400" rtl="0" eaLnBrk="1" latinLnBrk="0" hangingPunct="1">
                <a:lnSpc>
                  <a:spcPct val="90000"/>
                </a:lnSpc>
                <a:spcBef>
                  <a:spcPts val="10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Gentona Medium" panose="000006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400" dirty="0">
                  <a:solidFill>
                    <a:schemeClr val="tx1"/>
                  </a:solidFill>
                  <a:latin typeface="+mj-lt"/>
                </a:rPr>
                <a:t>Current Layers</a:t>
              </a:r>
            </a:p>
          </p:txBody>
        </p:sp>
      </p:grpSp>
      <p:sp>
        <p:nvSpPr>
          <p:cNvPr id="16" name="Content Placeholder 2"/>
          <p:cNvSpPr txBox="1">
            <a:spLocks noChangeAspect="1"/>
          </p:cNvSpPr>
          <p:nvPr/>
        </p:nvSpPr>
        <p:spPr>
          <a:xfrm>
            <a:off x="4727190" y="1720791"/>
            <a:ext cx="7058410" cy="116352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Gentona Medium" panose="00000600000000000000" pitchFamily="50" charset="0"/>
                <a:ea typeface="+mn-ea"/>
                <a:cs typeface="+mn-cs"/>
              </a:defRPr>
            </a:lvl1pPr>
            <a:lvl2pPr marL="6858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Gentona Medium" panose="00000600000000000000" pitchFamily="50" charset="0"/>
                <a:ea typeface="+mn-ea"/>
                <a:cs typeface="+mn-cs"/>
              </a:defRPr>
            </a:lvl2pPr>
            <a:lvl3pPr marL="1143000" indent="-228600" algn="l" defTabSz="914400" rtl="0" eaLnBrk="1" latinLnBrk="0" hangingPunct="1">
              <a:lnSpc>
                <a:spcPct val="90000"/>
              </a:lnSpc>
              <a:spcBef>
                <a:spcPts val="10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Gentona Medium" panose="00000600000000000000" pitchFamily="50" charset="0"/>
                <a:ea typeface="+mn-ea"/>
                <a:cs typeface="+mn-cs"/>
              </a:defRPr>
            </a:lvl3pPr>
            <a:lvl4pPr marL="1600200" indent="-228600" algn="l" defTabSz="914400" rtl="0" eaLnBrk="1" latinLnBrk="0" hangingPunct="1">
              <a:lnSpc>
                <a:spcPct val="90000"/>
              </a:lnSpc>
              <a:spcBef>
                <a:spcPts val="10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Gentona Medium" panose="00000600000000000000" pitchFamily="50" charset="0"/>
                <a:ea typeface="+mn-ea"/>
                <a:cs typeface="+mn-cs"/>
              </a:defRPr>
            </a:lvl4pPr>
            <a:lvl5pPr marL="2057400" indent="-228600" algn="l" defTabSz="914400" rtl="0" eaLnBrk="1" latinLnBrk="0" hangingPunct="1">
              <a:lnSpc>
                <a:spcPct val="90000"/>
              </a:lnSpc>
              <a:spcBef>
                <a:spcPts val="10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Gentona Medium" panose="000006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Font typeface="Arial" panose="020B0604020202020204" pitchFamily="34" charset="0"/>
              <a:buNone/>
            </a:pPr>
            <a:r>
              <a:rPr lang="en-US" sz="2800" i="1" dirty="0">
                <a:solidFill>
                  <a:schemeClr val="tx1"/>
                </a:solidFill>
                <a:latin typeface="+mj-lt"/>
              </a:rPr>
              <a:t>Launched in 1998, FGDL is a collection of standardized and documented geospatial layers for Florida. </a:t>
            </a:r>
          </a:p>
        </p:txBody>
      </p:sp>
      <p:grpSp>
        <p:nvGrpSpPr>
          <p:cNvPr id="18" name="Group 17"/>
          <p:cNvGrpSpPr/>
          <p:nvPr/>
        </p:nvGrpSpPr>
        <p:grpSpPr>
          <a:xfrm>
            <a:off x="891790" y="3377425"/>
            <a:ext cx="2826195" cy="1554480"/>
            <a:chOff x="2191055" y="5255789"/>
            <a:chExt cx="2826195" cy="1554480"/>
          </a:xfrm>
        </p:grpSpPr>
        <p:sp>
          <p:nvSpPr>
            <p:cNvPr id="19" name="Oval 18"/>
            <p:cNvSpPr>
              <a:spLocks noChangeAspect="1"/>
            </p:cNvSpPr>
            <p:nvPr/>
          </p:nvSpPr>
          <p:spPr>
            <a:xfrm>
              <a:off x="2191055" y="5255789"/>
              <a:ext cx="1554480" cy="155448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latin typeface="+mj-lt"/>
                </a:rPr>
                <a:t>4800+</a:t>
              </a:r>
              <a:endParaRPr lang="en-US" sz="1200" dirty="0">
                <a:latin typeface="+mj-lt"/>
              </a:endParaRPr>
            </a:p>
          </p:txBody>
        </p:sp>
        <p:sp>
          <p:nvSpPr>
            <p:cNvPr id="20" name="Content Placeholder 2"/>
            <p:cNvSpPr txBox="1">
              <a:spLocks noChangeAspect="1"/>
            </p:cNvSpPr>
            <p:nvPr/>
          </p:nvSpPr>
          <p:spPr>
            <a:xfrm>
              <a:off x="3707220" y="5621059"/>
              <a:ext cx="1310030" cy="93622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Gentona Medium" panose="00000600000000000000" pitchFamily="50" charset="0"/>
                  <a:ea typeface="+mn-ea"/>
                  <a:cs typeface="+mn-cs"/>
                </a:defRPr>
              </a:lvl1pPr>
              <a:lvl2pPr marL="6858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Gentona Medium" panose="00000600000000000000" pitchFamily="50" charset="0"/>
                  <a:ea typeface="+mn-ea"/>
                  <a:cs typeface="+mn-cs"/>
                </a:defRPr>
              </a:lvl2pPr>
              <a:lvl3pPr marL="1143000" indent="-228600" algn="l" defTabSz="914400" rtl="0" eaLnBrk="1" latinLnBrk="0" hangingPunct="1">
                <a:lnSpc>
                  <a:spcPct val="90000"/>
                </a:lnSpc>
                <a:spcBef>
                  <a:spcPts val="10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Gentona Medium" panose="00000600000000000000" pitchFamily="50" charset="0"/>
                  <a:ea typeface="+mn-ea"/>
                  <a:cs typeface="+mn-cs"/>
                </a:defRPr>
              </a:lvl3pPr>
              <a:lvl4pPr marL="1600200" indent="-228600" algn="l" defTabSz="914400" rtl="0" eaLnBrk="1" latinLnBrk="0" hangingPunct="1">
                <a:lnSpc>
                  <a:spcPct val="90000"/>
                </a:lnSpc>
                <a:spcBef>
                  <a:spcPts val="10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Gentona Medium" panose="00000600000000000000" pitchFamily="50" charset="0"/>
                  <a:ea typeface="+mn-ea"/>
                  <a:cs typeface="+mn-cs"/>
                </a:defRPr>
              </a:lvl4pPr>
              <a:lvl5pPr marL="2057400" indent="-228600" algn="l" defTabSz="914400" rtl="0" eaLnBrk="1" latinLnBrk="0" hangingPunct="1">
                <a:lnSpc>
                  <a:spcPct val="90000"/>
                </a:lnSpc>
                <a:spcBef>
                  <a:spcPts val="10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Gentona Medium" panose="000006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400" dirty="0">
                  <a:solidFill>
                    <a:schemeClr val="tx1"/>
                  </a:solidFill>
                  <a:latin typeface="+mj-lt"/>
                </a:rPr>
                <a:t>Archive Layers</a:t>
              </a:r>
            </a:p>
          </p:txBody>
        </p:sp>
      </p:grpSp>
      <p:pic>
        <p:nvPicPr>
          <p:cNvPr id="5" name="Picture 4">
            <a:extLst>
              <a:ext uri="{FF2B5EF4-FFF2-40B4-BE49-F238E27FC236}">
                <a16:creationId xmlns:a16="http://schemas.microsoft.com/office/drawing/2014/main" id="{32F69594-CCC8-4436-92E0-4C298DBF2A99}"/>
              </a:ext>
            </a:extLst>
          </p:cNvPr>
          <p:cNvPicPr>
            <a:picLocks noChangeAspect="1"/>
          </p:cNvPicPr>
          <p:nvPr/>
        </p:nvPicPr>
        <p:blipFill>
          <a:blip r:embed="rId4"/>
          <a:stretch>
            <a:fillRect/>
          </a:stretch>
        </p:blipFill>
        <p:spPr>
          <a:xfrm>
            <a:off x="9051923" y="5678089"/>
            <a:ext cx="2389839" cy="725487"/>
          </a:xfrm>
          <a:prstGeom prst="rect">
            <a:avLst/>
          </a:prstGeom>
        </p:spPr>
      </p:pic>
      <p:pic>
        <p:nvPicPr>
          <p:cNvPr id="6" name="Picture 5">
            <a:extLst>
              <a:ext uri="{FF2B5EF4-FFF2-40B4-BE49-F238E27FC236}">
                <a16:creationId xmlns:a16="http://schemas.microsoft.com/office/drawing/2014/main" id="{6EA6084D-FADE-A0AE-38FA-BACB2752AF2C}"/>
              </a:ext>
            </a:extLst>
          </p:cNvPr>
          <p:cNvPicPr>
            <a:picLocks noChangeAspect="1"/>
          </p:cNvPicPr>
          <p:nvPr/>
        </p:nvPicPr>
        <p:blipFill>
          <a:blip r:embed="rId5"/>
          <a:stretch>
            <a:fillRect/>
          </a:stretch>
        </p:blipFill>
        <p:spPr>
          <a:xfrm>
            <a:off x="8557107" y="75150"/>
            <a:ext cx="3517697" cy="688908"/>
          </a:xfrm>
          <a:prstGeom prst="rect">
            <a:avLst/>
          </a:prstGeom>
          <a:solidFill>
            <a:schemeClr val="bg1"/>
          </a:solidFill>
        </p:spPr>
      </p:pic>
    </p:spTree>
    <p:extLst>
      <p:ext uri="{BB962C8B-B14F-4D97-AF65-F5344CB8AC3E}">
        <p14:creationId xmlns:p14="http://schemas.microsoft.com/office/powerpoint/2010/main" val="8543640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dirty="0"/>
              <a:t>	Environmental Screening Tool</a:t>
            </a:r>
          </a:p>
        </p:txBody>
      </p:sp>
      <p:grpSp>
        <p:nvGrpSpPr>
          <p:cNvPr id="12" name="Group 11"/>
          <p:cNvGrpSpPr/>
          <p:nvPr/>
        </p:nvGrpSpPr>
        <p:grpSpPr>
          <a:xfrm>
            <a:off x="6444177" y="2375125"/>
            <a:ext cx="2857656" cy="4455883"/>
            <a:chOff x="1113319" y="2263853"/>
            <a:chExt cx="2857656" cy="4455883"/>
          </a:xfrm>
        </p:grpSpPr>
        <p:sp>
          <p:nvSpPr>
            <p:cNvPr id="4" name="Content Placeholder 2"/>
            <p:cNvSpPr txBox="1">
              <a:spLocks noChangeAspect="1"/>
            </p:cNvSpPr>
            <p:nvPr/>
          </p:nvSpPr>
          <p:spPr>
            <a:xfrm>
              <a:off x="1113319" y="4230587"/>
              <a:ext cx="2857656" cy="248914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Gentona Medium" panose="00000600000000000000" pitchFamily="50" charset="0"/>
                  <a:ea typeface="+mn-ea"/>
                  <a:cs typeface="+mn-cs"/>
                </a:defRPr>
              </a:lvl1pPr>
              <a:lvl2pPr marL="6858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Gentona Medium" panose="00000600000000000000" pitchFamily="50" charset="0"/>
                  <a:ea typeface="+mn-ea"/>
                  <a:cs typeface="+mn-cs"/>
                </a:defRPr>
              </a:lvl2pPr>
              <a:lvl3pPr marL="1143000" indent="-228600" algn="l" defTabSz="914400" rtl="0" eaLnBrk="1" latinLnBrk="0" hangingPunct="1">
                <a:lnSpc>
                  <a:spcPct val="90000"/>
                </a:lnSpc>
                <a:spcBef>
                  <a:spcPts val="10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Gentona Medium" panose="00000600000000000000" pitchFamily="50" charset="0"/>
                  <a:ea typeface="+mn-ea"/>
                  <a:cs typeface="+mn-cs"/>
                </a:defRPr>
              </a:lvl3pPr>
              <a:lvl4pPr marL="1600200" indent="-228600" algn="l" defTabSz="914400" rtl="0" eaLnBrk="1" latinLnBrk="0" hangingPunct="1">
                <a:lnSpc>
                  <a:spcPct val="90000"/>
                </a:lnSpc>
                <a:spcBef>
                  <a:spcPts val="10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Gentona Medium" panose="00000600000000000000" pitchFamily="50" charset="0"/>
                  <a:ea typeface="+mn-ea"/>
                  <a:cs typeface="+mn-cs"/>
                </a:defRPr>
              </a:lvl4pPr>
              <a:lvl5pPr marL="2057400" indent="-228600" algn="l" defTabSz="914400" rtl="0" eaLnBrk="1" latinLnBrk="0" hangingPunct="1">
                <a:lnSpc>
                  <a:spcPct val="90000"/>
                </a:lnSpc>
                <a:spcBef>
                  <a:spcPts val="10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Gentona Medium" panose="000006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r>
                <a:rPr lang="en-US" sz="2200" dirty="0">
                  <a:solidFill>
                    <a:schemeClr val="tx1"/>
                  </a:solidFill>
                  <a:latin typeface="+mj-lt"/>
                </a:rPr>
                <a:t>Databases:</a:t>
              </a:r>
            </a:p>
            <a:p>
              <a:pPr lvl="1">
                <a:spcBef>
                  <a:spcPts val="600"/>
                </a:spcBef>
              </a:pPr>
              <a:r>
                <a:rPr lang="en-US" sz="1800" dirty="0">
                  <a:solidFill>
                    <a:schemeClr val="tx1"/>
                  </a:solidFill>
                  <a:latin typeface="+mj-lt"/>
                </a:rPr>
                <a:t>Business</a:t>
              </a:r>
            </a:p>
            <a:p>
              <a:pPr lvl="1">
                <a:spcBef>
                  <a:spcPts val="600"/>
                </a:spcBef>
              </a:pPr>
              <a:r>
                <a:rPr lang="en-US" sz="1800" dirty="0">
                  <a:solidFill>
                    <a:schemeClr val="tx1"/>
                  </a:solidFill>
                  <a:latin typeface="+mj-lt"/>
                </a:rPr>
                <a:t>Geospatial</a:t>
              </a:r>
            </a:p>
            <a:p>
              <a:pPr>
                <a:spcBef>
                  <a:spcPts val="600"/>
                </a:spcBef>
              </a:pPr>
              <a:r>
                <a:rPr lang="en-US" sz="2200" dirty="0">
                  <a:solidFill>
                    <a:schemeClr val="tx1"/>
                  </a:solidFill>
                  <a:latin typeface="+mj-lt"/>
                </a:rPr>
                <a:t>30+ servers</a:t>
              </a:r>
            </a:p>
            <a:p>
              <a:pPr>
                <a:spcBef>
                  <a:spcPts val="600"/>
                </a:spcBef>
              </a:pPr>
              <a:r>
                <a:rPr lang="en-US" sz="2200" dirty="0">
                  <a:solidFill>
                    <a:schemeClr val="tx1"/>
                  </a:solidFill>
                  <a:latin typeface="+mj-lt"/>
                </a:rPr>
                <a:t>Secure &amp; Public websites</a:t>
              </a:r>
            </a:p>
          </p:txBody>
        </p:sp>
        <p:sp>
          <p:nvSpPr>
            <p:cNvPr id="5" name="Oval 4"/>
            <p:cNvSpPr>
              <a:spLocks noChangeAspect="1"/>
            </p:cNvSpPr>
            <p:nvPr/>
          </p:nvSpPr>
          <p:spPr>
            <a:xfrm>
              <a:off x="1242561" y="2263853"/>
              <a:ext cx="1920240" cy="192024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latin typeface="+mj-lt"/>
                </a:rPr>
                <a:t>20+ years active</a:t>
              </a:r>
            </a:p>
          </p:txBody>
        </p:sp>
      </p:grpSp>
      <p:grpSp>
        <p:nvGrpSpPr>
          <p:cNvPr id="8" name="Group 7"/>
          <p:cNvGrpSpPr/>
          <p:nvPr/>
        </p:nvGrpSpPr>
        <p:grpSpPr>
          <a:xfrm>
            <a:off x="8835971" y="2375125"/>
            <a:ext cx="2926532" cy="3886576"/>
            <a:chOff x="932455" y="2416253"/>
            <a:chExt cx="2926532" cy="3886576"/>
          </a:xfrm>
        </p:grpSpPr>
        <p:sp>
          <p:nvSpPr>
            <p:cNvPr id="6" name="Content Placeholder 2"/>
            <p:cNvSpPr txBox="1">
              <a:spLocks noChangeAspect="1"/>
            </p:cNvSpPr>
            <p:nvPr/>
          </p:nvSpPr>
          <p:spPr>
            <a:xfrm>
              <a:off x="932455" y="4382988"/>
              <a:ext cx="2926532" cy="191984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Gentona Medium" panose="00000600000000000000" pitchFamily="50" charset="0"/>
                  <a:ea typeface="+mn-ea"/>
                  <a:cs typeface="+mn-cs"/>
                </a:defRPr>
              </a:lvl1pPr>
              <a:lvl2pPr marL="6858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Gentona Medium" panose="00000600000000000000" pitchFamily="50" charset="0"/>
                  <a:ea typeface="+mn-ea"/>
                  <a:cs typeface="+mn-cs"/>
                </a:defRPr>
              </a:lvl2pPr>
              <a:lvl3pPr marL="1143000" indent="-228600" algn="l" defTabSz="914400" rtl="0" eaLnBrk="1" latinLnBrk="0" hangingPunct="1">
                <a:lnSpc>
                  <a:spcPct val="90000"/>
                </a:lnSpc>
                <a:spcBef>
                  <a:spcPts val="10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Gentona Medium" panose="00000600000000000000" pitchFamily="50" charset="0"/>
                  <a:ea typeface="+mn-ea"/>
                  <a:cs typeface="+mn-cs"/>
                </a:defRPr>
              </a:lvl3pPr>
              <a:lvl4pPr marL="1600200" indent="-228600" algn="l" defTabSz="914400" rtl="0" eaLnBrk="1" latinLnBrk="0" hangingPunct="1">
                <a:lnSpc>
                  <a:spcPct val="90000"/>
                </a:lnSpc>
                <a:spcBef>
                  <a:spcPts val="10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Gentona Medium" panose="00000600000000000000" pitchFamily="50" charset="0"/>
                  <a:ea typeface="+mn-ea"/>
                  <a:cs typeface="+mn-cs"/>
                </a:defRPr>
              </a:lvl4pPr>
              <a:lvl5pPr marL="2057400" indent="-228600" algn="l" defTabSz="914400" rtl="0" eaLnBrk="1" latinLnBrk="0" hangingPunct="1">
                <a:lnSpc>
                  <a:spcPct val="90000"/>
                </a:lnSpc>
                <a:spcBef>
                  <a:spcPts val="10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Gentona Medium" panose="000006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200" dirty="0">
                  <a:solidFill>
                    <a:schemeClr val="tx1"/>
                  </a:solidFill>
                  <a:latin typeface="+mj-lt"/>
                </a:rPr>
                <a:t>Realized cost savings based off 20% reduction in construction time</a:t>
              </a:r>
            </a:p>
          </p:txBody>
        </p:sp>
        <p:sp>
          <p:nvSpPr>
            <p:cNvPr id="7" name="Oval 6"/>
            <p:cNvSpPr>
              <a:spLocks noChangeAspect="1"/>
            </p:cNvSpPr>
            <p:nvPr/>
          </p:nvSpPr>
          <p:spPr>
            <a:xfrm>
              <a:off x="1394961" y="2416253"/>
              <a:ext cx="1920240" cy="192024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latin typeface="+mj-lt"/>
                </a:rPr>
                <a:t>$28M</a:t>
              </a:r>
            </a:p>
            <a:p>
              <a:pPr algn="ctr"/>
              <a:r>
                <a:rPr lang="en-US" sz="2800" dirty="0">
                  <a:latin typeface="+mj-lt"/>
                </a:rPr>
                <a:t>year saved</a:t>
              </a:r>
            </a:p>
          </p:txBody>
        </p:sp>
      </p:grpSp>
      <p:grpSp>
        <p:nvGrpSpPr>
          <p:cNvPr id="9" name="Group 8"/>
          <p:cNvGrpSpPr/>
          <p:nvPr/>
        </p:nvGrpSpPr>
        <p:grpSpPr>
          <a:xfrm>
            <a:off x="3922759" y="2438764"/>
            <a:ext cx="2464025" cy="3926768"/>
            <a:chOff x="1394961" y="2416253"/>
            <a:chExt cx="2464025" cy="3926768"/>
          </a:xfrm>
        </p:grpSpPr>
        <p:sp>
          <p:nvSpPr>
            <p:cNvPr id="10" name="Content Placeholder 2"/>
            <p:cNvSpPr txBox="1">
              <a:spLocks noChangeAspect="1"/>
            </p:cNvSpPr>
            <p:nvPr/>
          </p:nvSpPr>
          <p:spPr>
            <a:xfrm>
              <a:off x="1525799" y="4423180"/>
              <a:ext cx="2333187" cy="191984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Gentona Medium" panose="00000600000000000000" pitchFamily="50" charset="0"/>
                  <a:ea typeface="+mn-ea"/>
                  <a:cs typeface="+mn-cs"/>
                </a:defRPr>
              </a:lvl1pPr>
              <a:lvl2pPr marL="6858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Gentona Medium" panose="00000600000000000000" pitchFamily="50" charset="0"/>
                  <a:ea typeface="+mn-ea"/>
                  <a:cs typeface="+mn-cs"/>
                </a:defRPr>
              </a:lvl2pPr>
              <a:lvl3pPr marL="1143000" indent="-228600" algn="l" defTabSz="914400" rtl="0" eaLnBrk="1" latinLnBrk="0" hangingPunct="1">
                <a:lnSpc>
                  <a:spcPct val="90000"/>
                </a:lnSpc>
                <a:spcBef>
                  <a:spcPts val="10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Gentona Medium" panose="00000600000000000000" pitchFamily="50" charset="0"/>
                  <a:ea typeface="+mn-ea"/>
                  <a:cs typeface="+mn-cs"/>
                </a:defRPr>
              </a:lvl3pPr>
              <a:lvl4pPr marL="1600200" indent="-228600" algn="l" defTabSz="914400" rtl="0" eaLnBrk="1" latinLnBrk="0" hangingPunct="1">
                <a:lnSpc>
                  <a:spcPct val="90000"/>
                </a:lnSpc>
                <a:spcBef>
                  <a:spcPts val="10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Gentona Medium" panose="00000600000000000000" pitchFamily="50" charset="0"/>
                  <a:ea typeface="+mn-ea"/>
                  <a:cs typeface="+mn-cs"/>
                </a:defRPr>
              </a:lvl4pPr>
              <a:lvl5pPr marL="2057400" indent="-228600" algn="l" defTabSz="914400" rtl="0" eaLnBrk="1" latinLnBrk="0" hangingPunct="1">
                <a:lnSpc>
                  <a:spcPct val="90000"/>
                </a:lnSpc>
                <a:spcBef>
                  <a:spcPts val="10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Gentona Medium" panose="000006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r>
                <a:rPr lang="en-US" sz="2200" dirty="0">
                  <a:solidFill>
                    <a:schemeClr val="tx1"/>
                  </a:solidFill>
                  <a:latin typeface="+mj-lt"/>
                </a:rPr>
                <a:t>Federal</a:t>
              </a:r>
            </a:p>
            <a:p>
              <a:pPr>
                <a:spcBef>
                  <a:spcPts val="600"/>
                </a:spcBef>
              </a:pPr>
              <a:r>
                <a:rPr lang="en-US" sz="2200" dirty="0">
                  <a:solidFill>
                    <a:schemeClr val="tx1"/>
                  </a:solidFill>
                  <a:latin typeface="+mj-lt"/>
                </a:rPr>
                <a:t>State</a:t>
              </a:r>
            </a:p>
            <a:p>
              <a:pPr>
                <a:spcBef>
                  <a:spcPts val="600"/>
                </a:spcBef>
              </a:pPr>
              <a:r>
                <a:rPr lang="en-US" sz="2200" dirty="0">
                  <a:solidFill>
                    <a:schemeClr val="tx1"/>
                  </a:solidFill>
                  <a:latin typeface="+mj-lt"/>
                </a:rPr>
                <a:t>Tribal</a:t>
              </a:r>
            </a:p>
            <a:p>
              <a:pPr>
                <a:spcBef>
                  <a:spcPts val="600"/>
                </a:spcBef>
              </a:pPr>
              <a:r>
                <a:rPr lang="en-US" sz="2200" dirty="0">
                  <a:solidFill>
                    <a:schemeClr val="tx1"/>
                  </a:solidFill>
                  <a:latin typeface="+mj-lt"/>
                </a:rPr>
                <a:t>Public</a:t>
              </a:r>
            </a:p>
          </p:txBody>
        </p:sp>
        <p:sp>
          <p:nvSpPr>
            <p:cNvPr id="11" name="Oval 10"/>
            <p:cNvSpPr>
              <a:spLocks noChangeAspect="1"/>
            </p:cNvSpPr>
            <p:nvPr/>
          </p:nvSpPr>
          <p:spPr>
            <a:xfrm>
              <a:off x="1394961" y="2416253"/>
              <a:ext cx="1920240" cy="192024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ln w="0"/>
                  <a:solidFill>
                    <a:schemeClr val="tx1"/>
                  </a:solidFill>
                  <a:effectLst>
                    <a:outerShdw blurRad="38100" dist="19050" dir="2700000" algn="tl" rotWithShape="0">
                      <a:schemeClr val="dk1">
                        <a:alpha val="40000"/>
                      </a:schemeClr>
                    </a:outerShdw>
                  </a:effectLst>
                  <a:latin typeface="+mj-lt"/>
                </a:rPr>
                <a:t>4000+</a:t>
              </a:r>
              <a:r>
                <a:rPr lang="en-US" sz="3200" dirty="0">
                  <a:ln w="0"/>
                  <a:solidFill>
                    <a:schemeClr val="tx1"/>
                  </a:solidFill>
                  <a:effectLst>
                    <a:outerShdw blurRad="38100" dist="19050" dir="2700000" algn="tl" rotWithShape="0">
                      <a:schemeClr val="dk1">
                        <a:alpha val="40000"/>
                      </a:schemeClr>
                    </a:outerShdw>
                  </a:effectLst>
                  <a:latin typeface="+mj-lt"/>
                </a:rPr>
                <a:t> </a:t>
              </a:r>
              <a:r>
                <a:rPr lang="en-US" sz="2800" dirty="0">
                  <a:ln w="0"/>
                  <a:solidFill>
                    <a:schemeClr val="tx1"/>
                  </a:solidFill>
                  <a:effectLst>
                    <a:outerShdw blurRad="38100" dist="19050" dir="2700000" algn="tl" rotWithShape="0">
                      <a:schemeClr val="dk1">
                        <a:alpha val="40000"/>
                      </a:schemeClr>
                    </a:outerShdw>
                  </a:effectLst>
                  <a:latin typeface="+mj-lt"/>
                </a:rPr>
                <a:t>active users</a:t>
              </a:r>
            </a:p>
          </p:txBody>
        </p:sp>
      </p:grpSp>
      <p:grpSp>
        <p:nvGrpSpPr>
          <p:cNvPr id="13" name="Group 12"/>
          <p:cNvGrpSpPr/>
          <p:nvPr/>
        </p:nvGrpSpPr>
        <p:grpSpPr>
          <a:xfrm>
            <a:off x="948208" y="2375125"/>
            <a:ext cx="2926532" cy="3946864"/>
            <a:chOff x="1063079" y="2416253"/>
            <a:chExt cx="2926532" cy="3946864"/>
          </a:xfrm>
        </p:grpSpPr>
        <p:sp>
          <p:nvSpPr>
            <p:cNvPr id="14" name="Content Placeholder 2"/>
            <p:cNvSpPr txBox="1">
              <a:spLocks noChangeAspect="1"/>
            </p:cNvSpPr>
            <p:nvPr/>
          </p:nvSpPr>
          <p:spPr>
            <a:xfrm>
              <a:off x="1063079" y="4443276"/>
              <a:ext cx="2926532" cy="191984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Gentona Medium" panose="00000600000000000000" pitchFamily="50" charset="0"/>
                  <a:ea typeface="+mn-ea"/>
                  <a:cs typeface="+mn-cs"/>
                </a:defRPr>
              </a:lvl1pPr>
              <a:lvl2pPr marL="6858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Gentona Medium" panose="00000600000000000000" pitchFamily="50" charset="0"/>
                  <a:ea typeface="+mn-ea"/>
                  <a:cs typeface="+mn-cs"/>
                </a:defRPr>
              </a:lvl2pPr>
              <a:lvl3pPr marL="1143000" indent="-228600" algn="l" defTabSz="914400" rtl="0" eaLnBrk="1" latinLnBrk="0" hangingPunct="1">
                <a:lnSpc>
                  <a:spcPct val="90000"/>
                </a:lnSpc>
                <a:spcBef>
                  <a:spcPts val="10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Gentona Medium" panose="00000600000000000000" pitchFamily="50" charset="0"/>
                  <a:ea typeface="+mn-ea"/>
                  <a:cs typeface="+mn-cs"/>
                </a:defRPr>
              </a:lvl3pPr>
              <a:lvl4pPr marL="1600200" indent="-228600" algn="l" defTabSz="914400" rtl="0" eaLnBrk="1" latinLnBrk="0" hangingPunct="1">
                <a:lnSpc>
                  <a:spcPct val="90000"/>
                </a:lnSpc>
                <a:spcBef>
                  <a:spcPts val="10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Gentona Medium" panose="00000600000000000000" pitchFamily="50" charset="0"/>
                  <a:ea typeface="+mn-ea"/>
                  <a:cs typeface="+mn-cs"/>
                </a:defRPr>
              </a:lvl4pPr>
              <a:lvl5pPr marL="2057400" indent="-228600" algn="l" defTabSz="914400" rtl="0" eaLnBrk="1" latinLnBrk="0" hangingPunct="1">
                <a:lnSpc>
                  <a:spcPct val="90000"/>
                </a:lnSpc>
                <a:spcBef>
                  <a:spcPts val="10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Gentona Medium" panose="000006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r>
                <a:rPr lang="en-US" sz="2400" dirty="0">
                  <a:solidFill>
                    <a:schemeClr val="tx1"/>
                  </a:solidFill>
                  <a:latin typeface="+mj-lt"/>
                </a:rPr>
                <a:t>Social &amp; Economic</a:t>
              </a:r>
            </a:p>
            <a:p>
              <a:pPr>
                <a:spcBef>
                  <a:spcPts val="600"/>
                </a:spcBef>
              </a:pPr>
              <a:r>
                <a:rPr lang="en-US" sz="2400" dirty="0">
                  <a:solidFill>
                    <a:schemeClr val="tx1"/>
                  </a:solidFill>
                  <a:latin typeface="+mj-lt"/>
                </a:rPr>
                <a:t>Cultural</a:t>
              </a:r>
            </a:p>
            <a:p>
              <a:pPr>
                <a:spcBef>
                  <a:spcPts val="600"/>
                </a:spcBef>
              </a:pPr>
              <a:r>
                <a:rPr lang="en-US" sz="2400" dirty="0">
                  <a:solidFill>
                    <a:schemeClr val="tx1"/>
                  </a:solidFill>
                  <a:latin typeface="+mj-lt"/>
                </a:rPr>
                <a:t>Natural</a:t>
              </a:r>
            </a:p>
            <a:p>
              <a:pPr>
                <a:spcBef>
                  <a:spcPts val="600"/>
                </a:spcBef>
              </a:pPr>
              <a:r>
                <a:rPr lang="en-US" sz="2400" dirty="0">
                  <a:solidFill>
                    <a:schemeClr val="tx1"/>
                  </a:solidFill>
                  <a:latin typeface="+mj-lt"/>
                </a:rPr>
                <a:t>Physical</a:t>
              </a:r>
            </a:p>
            <a:p>
              <a:pPr>
                <a:spcBef>
                  <a:spcPts val="600"/>
                </a:spcBef>
              </a:pPr>
              <a:r>
                <a:rPr lang="en-US" sz="2400" dirty="0">
                  <a:solidFill>
                    <a:schemeClr val="tx1"/>
                  </a:solidFill>
                  <a:latin typeface="+mj-lt"/>
                </a:rPr>
                <a:t>Special Designations</a:t>
              </a:r>
            </a:p>
            <a:p>
              <a:pPr algn="ctr"/>
              <a:endParaRPr lang="en-US" sz="2400" dirty="0">
                <a:solidFill>
                  <a:schemeClr val="tx1"/>
                </a:solidFill>
                <a:latin typeface="+mj-lt"/>
              </a:endParaRPr>
            </a:p>
            <a:p>
              <a:pPr algn="ctr"/>
              <a:endParaRPr lang="en-US" sz="2400" dirty="0">
                <a:solidFill>
                  <a:schemeClr val="tx1"/>
                </a:solidFill>
                <a:latin typeface="+mj-lt"/>
              </a:endParaRPr>
            </a:p>
          </p:txBody>
        </p:sp>
        <p:sp>
          <p:nvSpPr>
            <p:cNvPr id="15" name="Oval 14"/>
            <p:cNvSpPr>
              <a:spLocks noChangeAspect="1"/>
            </p:cNvSpPr>
            <p:nvPr/>
          </p:nvSpPr>
          <p:spPr>
            <a:xfrm>
              <a:off x="1394961" y="2416253"/>
              <a:ext cx="1920240" cy="192024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latin typeface="+mj-lt"/>
                </a:rPr>
                <a:t>500+</a:t>
              </a:r>
            </a:p>
            <a:p>
              <a:pPr algn="ctr"/>
              <a:r>
                <a:rPr lang="en-US" sz="2800" dirty="0">
                  <a:latin typeface="+mj-lt"/>
                </a:rPr>
                <a:t>GIS</a:t>
              </a:r>
            </a:p>
            <a:p>
              <a:pPr algn="ctr"/>
              <a:r>
                <a:rPr lang="en-US" sz="2400" dirty="0">
                  <a:latin typeface="+mj-lt"/>
                </a:rPr>
                <a:t>Analyses</a:t>
              </a:r>
              <a:endParaRPr lang="en-US" sz="2000" dirty="0">
                <a:latin typeface="+mj-lt"/>
              </a:endParaRPr>
            </a:p>
          </p:txBody>
        </p:sp>
      </p:grpSp>
      <p:pic>
        <p:nvPicPr>
          <p:cNvPr id="16" name="Picture 15" descr="A white text on a black background&#10;&#10;Description automatically generated">
            <a:extLst>
              <a:ext uri="{FF2B5EF4-FFF2-40B4-BE49-F238E27FC236}">
                <a16:creationId xmlns:a16="http://schemas.microsoft.com/office/drawing/2014/main" id="{E4AE704C-F6DE-872F-3FFB-53167A95B12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91282" y="779377"/>
            <a:ext cx="1507338" cy="753669"/>
          </a:xfrm>
          <a:prstGeom prst="rect">
            <a:avLst/>
          </a:prstGeom>
        </p:spPr>
      </p:pic>
      <p:pic>
        <p:nvPicPr>
          <p:cNvPr id="17" name="Picture 16"/>
          <p:cNvPicPr>
            <a:picLocks noChangeAspect="1"/>
          </p:cNvPicPr>
          <p:nvPr/>
        </p:nvPicPr>
        <p:blipFill>
          <a:blip r:embed="rId4"/>
          <a:stretch>
            <a:fillRect/>
          </a:stretch>
        </p:blipFill>
        <p:spPr>
          <a:xfrm>
            <a:off x="8774101" y="5586433"/>
            <a:ext cx="3050272" cy="894850"/>
          </a:xfrm>
          <a:prstGeom prst="rect">
            <a:avLst/>
          </a:prstGeom>
          <a:ln>
            <a:noFill/>
          </a:ln>
          <a:effectLst>
            <a:outerShdw blurRad="292100" dist="139700" dir="2700000" algn="tl" rotWithShape="0">
              <a:srgbClr val="333333">
                <a:alpha val="65000"/>
              </a:srgbClr>
            </a:outerShdw>
          </a:effectLst>
        </p:spPr>
      </p:pic>
      <p:sp>
        <p:nvSpPr>
          <p:cNvPr id="18" name="TextBox 17"/>
          <p:cNvSpPr txBox="1"/>
          <p:nvPr/>
        </p:nvSpPr>
        <p:spPr>
          <a:xfrm>
            <a:off x="838200" y="1498632"/>
            <a:ext cx="10096500" cy="1107996"/>
          </a:xfrm>
          <a:prstGeom prst="rect">
            <a:avLst/>
          </a:prstGeom>
          <a:noFill/>
        </p:spPr>
        <p:txBody>
          <a:bodyPr wrap="square" rtlCol="0">
            <a:spAutoFit/>
          </a:bodyPr>
          <a:lstStyle/>
          <a:p>
            <a:r>
              <a:rPr lang="en-US" sz="2400" dirty="0"/>
              <a:t>Web application to support Florida DOT’s screening of potential impacts to environmental and human resources from proposed transportation projects. </a:t>
            </a:r>
          </a:p>
          <a:p>
            <a:endParaRPr lang="en-US" dirty="0"/>
          </a:p>
        </p:txBody>
      </p:sp>
      <p:sp>
        <p:nvSpPr>
          <p:cNvPr id="3" name="Rectangle 2"/>
          <p:cNvSpPr/>
          <p:nvPr/>
        </p:nvSpPr>
        <p:spPr>
          <a:xfrm>
            <a:off x="3919163" y="6427815"/>
            <a:ext cx="3315331" cy="369332"/>
          </a:xfrm>
          <a:prstGeom prst="rect">
            <a:avLst/>
          </a:prstGeom>
        </p:spPr>
        <p:txBody>
          <a:bodyPr wrap="none">
            <a:spAutoFit/>
          </a:bodyPr>
          <a:lstStyle/>
          <a:p>
            <a:r>
              <a:rPr lang="en-US" dirty="0">
                <a:hlinkClick r:id="rId5"/>
              </a:rPr>
              <a:t>https://etdmpub.fla-etat.org/est/</a:t>
            </a:r>
            <a:endParaRPr lang="en-US" dirty="0"/>
          </a:p>
        </p:txBody>
      </p:sp>
      <p:pic>
        <p:nvPicPr>
          <p:cNvPr id="19" name="Picture 18">
            <a:extLst>
              <a:ext uri="{FF2B5EF4-FFF2-40B4-BE49-F238E27FC236}">
                <a16:creationId xmlns:a16="http://schemas.microsoft.com/office/drawing/2014/main" id="{353C8FF6-1C64-4396-AD28-B241E88DF4E4}"/>
              </a:ext>
            </a:extLst>
          </p:cNvPr>
          <p:cNvPicPr>
            <a:picLocks noChangeAspect="1"/>
          </p:cNvPicPr>
          <p:nvPr/>
        </p:nvPicPr>
        <p:blipFill>
          <a:blip r:embed="rId6"/>
          <a:stretch>
            <a:fillRect/>
          </a:stretch>
        </p:blipFill>
        <p:spPr>
          <a:xfrm>
            <a:off x="8557107" y="75150"/>
            <a:ext cx="3517697" cy="688908"/>
          </a:xfrm>
          <a:prstGeom prst="rect">
            <a:avLst/>
          </a:prstGeom>
          <a:solidFill>
            <a:schemeClr val="bg1"/>
          </a:solidFill>
        </p:spPr>
      </p:pic>
    </p:spTree>
    <p:extLst>
      <p:ext uri="{BB962C8B-B14F-4D97-AF65-F5344CB8AC3E}">
        <p14:creationId xmlns:p14="http://schemas.microsoft.com/office/powerpoint/2010/main" val="25269186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The roof of a building&#10;&#10;Description automatically generated">
            <a:extLst>
              <a:ext uri="{FF2B5EF4-FFF2-40B4-BE49-F238E27FC236}">
                <a16:creationId xmlns:a16="http://schemas.microsoft.com/office/drawing/2014/main" id="{A0C0F419-39A0-E945-8F8F-A641FFF5164F}"/>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2240" b="2240"/>
          <a:stretch>
            <a:fillRect/>
          </a:stretch>
        </p:blipFill>
        <p:spPr>
          <a:xfrm>
            <a:off x="506413" y="415925"/>
            <a:ext cx="11179175" cy="5984875"/>
          </a:xfrm>
        </p:spPr>
      </p:pic>
      <p:sp>
        <p:nvSpPr>
          <p:cNvPr id="2" name="TextBox 1">
            <a:extLst>
              <a:ext uri="{FF2B5EF4-FFF2-40B4-BE49-F238E27FC236}">
                <a16:creationId xmlns:a16="http://schemas.microsoft.com/office/drawing/2014/main" id="{C536DEE9-B679-5449-8867-A6BF1D6CF051}"/>
              </a:ext>
            </a:extLst>
          </p:cNvPr>
          <p:cNvSpPr txBox="1"/>
          <p:nvPr/>
        </p:nvSpPr>
        <p:spPr>
          <a:xfrm>
            <a:off x="506412" y="6400800"/>
            <a:ext cx="5048568" cy="400110"/>
          </a:xfrm>
          <a:prstGeom prst="rect">
            <a:avLst/>
          </a:prstGeom>
          <a:noFill/>
        </p:spPr>
        <p:txBody>
          <a:bodyPr wrap="square" rtlCol="0">
            <a:spAutoFit/>
          </a:bodyPr>
          <a:lstStyle/>
          <a:p>
            <a:r>
              <a:rPr lang="en-US" sz="2000" dirty="0"/>
              <a:t>Climate Impacts and Adaptation Challenges.</a:t>
            </a:r>
          </a:p>
        </p:txBody>
      </p:sp>
    </p:spTree>
    <p:extLst>
      <p:ext uri="{BB962C8B-B14F-4D97-AF65-F5344CB8AC3E}">
        <p14:creationId xmlns:p14="http://schemas.microsoft.com/office/powerpoint/2010/main" val="2484397317"/>
      </p:ext>
    </p:extLst>
  </p:cSld>
  <p:clrMapOvr>
    <a:masterClrMapping/>
  </p:clrMapOvr>
  <p:transition spd="slow">
    <p:wip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90157" y="1459387"/>
            <a:ext cx="2360577" cy="2305612"/>
          </a:xfrm>
          <a:prstGeom prst="rect">
            <a:avLst/>
          </a:prstGeom>
          <a:ln>
            <a:solidFill>
              <a:schemeClr val="bg1">
                <a:lumMod val="65000"/>
              </a:schemeClr>
            </a:solidFill>
          </a:ln>
        </p:spPr>
      </p:pic>
      <p:grpSp>
        <p:nvGrpSpPr>
          <p:cNvPr id="4" name="Group 3"/>
          <p:cNvGrpSpPr>
            <a:grpSpLocks noChangeAspect="1"/>
          </p:cNvGrpSpPr>
          <p:nvPr/>
        </p:nvGrpSpPr>
        <p:grpSpPr>
          <a:xfrm>
            <a:off x="5864882" y="1800685"/>
            <a:ext cx="4142197" cy="4560436"/>
            <a:chOff x="6340557" y="244389"/>
            <a:chExt cx="5503273" cy="6058945"/>
          </a:xfrm>
        </p:grpSpPr>
        <p:pic>
          <p:nvPicPr>
            <p:cNvPr id="21" name="Picture 20"/>
            <p:cNvPicPr/>
            <p:nvPr/>
          </p:nvPicPr>
          <p:blipFill>
            <a:blip r:embed="rId4" cstate="print">
              <a:extLst>
                <a:ext uri="{28A0092B-C50C-407E-A947-70E740481C1C}">
                  <a14:useLocalDpi xmlns:a14="http://schemas.microsoft.com/office/drawing/2010/main" val="0"/>
                </a:ext>
              </a:extLst>
            </a:blip>
            <a:stretch>
              <a:fillRect/>
            </a:stretch>
          </p:blipFill>
          <p:spPr>
            <a:xfrm>
              <a:off x="6347467" y="244389"/>
              <a:ext cx="5479490" cy="3176016"/>
            </a:xfrm>
            <a:prstGeom prst="rect">
              <a:avLst/>
            </a:prstGeom>
            <a:ln>
              <a:noFill/>
            </a:ln>
            <a:effectLst>
              <a:outerShdw blurRad="292100" dist="139700" dir="2700000" algn="tl" rotWithShape="0">
                <a:srgbClr val="333333">
                  <a:alpha val="65000"/>
                </a:srgbClr>
              </a:outerShdw>
            </a:effectLst>
          </p:spPr>
        </p:pic>
        <p:pic>
          <p:nvPicPr>
            <p:cNvPr id="22" name="Picture 2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57430" y="1230828"/>
              <a:ext cx="5486400" cy="2595628"/>
            </a:xfrm>
            <a:prstGeom prst="rect">
              <a:avLst/>
            </a:prstGeom>
            <a:ln>
              <a:noFill/>
            </a:ln>
            <a:effectLst>
              <a:outerShdw blurRad="292100" dist="139700" dir="2700000" algn="tl" rotWithShape="0">
                <a:srgbClr val="333333">
                  <a:alpha val="65000"/>
                </a:srgbClr>
              </a:outerShdw>
            </a:effectLst>
          </p:spPr>
        </p:pic>
        <p:pic>
          <p:nvPicPr>
            <p:cNvPr id="23" name="Picture 22"/>
            <p:cNvPicPr/>
            <p:nvPr/>
          </p:nvPicPr>
          <p:blipFill>
            <a:blip r:embed="rId6" cstate="print">
              <a:extLst>
                <a:ext uri="{28A0092B-C50C-407E-A947-70E740481C1C}">
                  <a14:useLocalDpi xmlns:a14="http://schemas.microsoft.com/office/drawing/2010/main" val="0"/>
                </a:ext>
              </a:extLst>
            </a:blip>
            <a:stretch>
              <a:fillRect/>
            </a:stretch>
          </p:blipFill>
          <p:spPr>
            <a:xfrm>
              <a:off x="6340557" y="3784895"/>
              <a:ext cx="5486400" cy="2518439"/>
            </a:xfrm>
            <a:prstGeom prst="rect">
              <a:avLst/>
            </a:prstGeom>
            <a:ln>
              <a:noFill/>
            </a:ln>
            <a:effectLst>
              <a:outerShdw blurRad="292100" dist="139700" dir="2700000" algn="tl" rotWithShape="0">
                <a:srgbClr val="333333">
                  <a:alpha val="65000"/>
                </a:srgbClr>
              </a:outerShdw>
            </a:effectLst>
          </p:spPr>
        </p:pic>
      </p:grpSp>
      <p:sp>
        <p:nvSpPr>
          <p:cNvPr id="2" name="Title 1"/>
          <p:cNvSpPr>
            <a:spLocks noGrp="1"/>
          </p:cNvSpPr>
          <p:nvPr>
            <p:ph type="title"/>
          </p:nvPr>
        </p:nvSpPr>
        <p:spPr>
          <a:xfrm>
            <a:off x="698528" y="304886"/>
            <a:ext cx="8826472" cy="1195222"/>
          </a:xfrm>
        </p:spPr>
        <p:txBody>
          <a:bodyPr>
            <a:noAutofit/>
          </a:bodyPr>
          <a:lstStyle/>
          <a:p>
            <a:r>
              <a:rPr lang="en-US" sz="4000" dirty="0"/>
              <a:t>Sea Level Rise Vulnerability </a:t>
            </a:r>
            <a:br>
              <a:rPr lang="en-US" sz="4000" dirty="0"/>
            </a:br>
            <a:r>
              <a:rPr lang="en-US" sz="4000" dirty="0"/>
              <a:t>Assessments &amp; Capacity Building </a:t>
            </a:r>
            <a:endParaRPr lang="en-US" sz="4400" dirty="0"/>
          </a:p>
        </p:txBody>
      </p:sp>
      <p:sp>
        <p:nvSpPr>
          <p:cNvPr id="3" name="Content Placeholder 2"/>
          <p:cNvSpPr>
            <a:spLocks noGrp="1" noChangeAspect="1"/>
          </p:cNvSpPr>
          <p:nvPr>
            <p:ph idx="1"/>
          </p:nvPr>
        </p:nvSpPr>
        <p:spPr>
          <a:xfrm>
            <a:off x="334815" y="3871206"/>
            <a:ext cx="2776685" cy="1529346"/>
          </a:xfrm>
        </p:spPr>
        <p:txBody>
          <a:bodyPr>
            <a:noAutofit/>
          </a:bodyPr>
          <a:lstStyle/>
          <a:p>
            <a:pPr marL="0" indent="0" algn="ctr">
              <a:buNone/>
            </a:pPr>
            <a:r>
              <a:rPr lang="en-US" sz="2200" dirty="0">
                <a:solidFill>
                  <a:schemeClr val="tx1"/>
                </a:solidFill>
              </a:rPr>
              <a:t>Over 350 planning professionals participated in technical training 2016-2020</a:t>
            </a:r>
          </a:p>
        </p:txBody>
      </p:sp>
      <p:sp>
        <p:nvSpPr>
          <p:cNvPr id="12" name="Oval 11"/>
          <p:cNvSpPr>
            <a:spLocks noChangeAspect="1"/>
          </p:cNvSpPr>
          <p:nvPr/>
        </p:nvSpPr>
        <p:spPr>
          <a:xfrm>
            <a:off x="854477" y="1940385"/>
            <a:ext cx="1737360" cy="173736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4400" dirty="0"/>
              <a:t>350</a:t>
            </a:r>
            <a:endParaRPr lang="en-US" sz="2000" dirty="0"/>
          </a:p>
        </p:txBody>
      </p:sp>
      <p:sp>
        <p:nvSpPr>
          <p:cNvPr id="13" name="Oval 12"/>
          <p:cNvSpPr>
            <a:spLocks noChangeAspect="1"/>
          </p:cNvSpPr>
          <p:nvPr/>
        </p:nvSpPr>
        <p:spPr>
          <a:xfrm>
            <a:off x="3536294" y="1940385"/>
            <a:ext cx="1737360" cy="173736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4400" dirty="0"/>
              <a:t>50%</a:t>
            </a:r>
          </a:p>
        </p:txBody>
      </p:sp>
      <p:sp>
        <p:nvSpPr>
          <p:cNvPr id="14" name="Content Placeholder 2"/>
          <p:cNvSpPr txBox="1">
            <a:spLocks noChangeAspect="1"/>
          </p:cNvSpPr>
          <p:nvPr/>
        </p:nvSpPr>
        <p:spPr>
          <a:xfrm>
            <a:off x="3098475" y="3948383"/>
            <a:ext cx="2612999" cy="1471239"/>
          </a:xfrm>
          <a:prstGeom prst="rect">
            <a:avLst/>
          </a:prstGeom>
        </p:spPr>
        <p:txBody>
          <a:bodyPr vert="horz" lIns="45720" tIns="45720" rIns="45720" bIns="45720" rtlCol="0">
            <a:normAutofit/>
          </a:bodyPr>
          <a:lstStyle>
            <a:lvl1pPr marL="91440" indent="-182880" algn="l" defTabSz="914400" rtl="0" eaLnBrk="1" latinLnBrk="0" hangingPunct="1">
              <a:lnSpc>
                <a:spcPct val="90000"/>
              </a:lnSpc>
              <a:spcBef>
                <a:spcPts val="1200"/>
              </a:spcBef>
              <a:spcAft>
                <a:spcPts val="200"/>
              </a:spcAft>
              <a:buClr>
                <a:schemeClr val="accent1"/>
              </a:buClr>
              <a:buSzPct val="100000"/>
              <a:buFont typeface="Wingdings" panose="05000000000000000000" pitchFamily="2" charset="2"/>
              <a:buChar char="§"/>
              <a:defRPr sz="2400" kern="1200">
                <a:solidFill>
                  <a:schemeClr val="tx1"/>
                </a:solidFill>
                <a:latin typeface="Corbel" panose="020B0503020204020204" pitchFamily="34" charset="0"/>
                <a:ea typeface="+mn-ea"/>
                <a:cs typeface="+mn-cs"/>
              </a:defRPr>
            </a:lvl1pPr>
            <a:lvl2pPr marL="320040" indent="-137160" algn="l" defTabSz="914400" rtl="0" eaLnBrk="1" latinLnBrk="0" hangingPunct="1">
              <a:lnSpc>
                <a:spcPct val="90000"/>
              </a:lnSpc>
              <a:spcBef>
                <a:spcPts val="200"/>
              </a:spcBef>
              <a:spcAft>
                <a:spcPts val="400"/>
              </a:spcAft>
              <a:buClr>
                <a:schemeClr val="accent1"/>
              </a:buClr>
              <a:buFont typeface="Wingdings" panose="05000000000000000000" pitchFamily="2" charset="2"/>
              <a:buChar char="§"/>
              <a:defRPr sz="2200" kern="1200">
                <a:solidFill>
                  <a:schemeClr val="tx1"/>
                </a:solidFill>
                <a:latin typeface="Corbel" panose="020B0503020204020204" pitchFamily="34" charset="0"/>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panose="05000000000000000000" pitchFamily="2" charset="2"/>
              <a:buChar char="§"/>
              <a:defRPr sz="2000" kern="1200">
                <a:solidFill>
                  <a:schemeClr val="tx1"/>
                </a:solidFill>
                <a:latin typeface="Corbel" panose="020B0503020204020204" pitchFamily="34" charset="0"/>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panose="05000000000000000000" pitchFamily="2" charset="2"/>
              <a:buChar char="§"/>
              <a:defRPr sz="1800" kern="1200">
                <a:solidFill>
                  <a:schemeClr val="tx1"/>
                </a:solidFill>
                <a:latin typeface="Corbel" panose="020B0503020204020204" pitchFamily="34" charset="0"/>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panose="05000000000000000000" pitchFamily="2" charset="2"/>
              <a:buChar char="§"/>
              <a:defRPr sz="1400" kern="1200">
                <a:solidFill>
                  <a:schemeClr val="tx1"/>
                </a:solidFill>
                <a:latin typeface="Corbel" panose="020B0503020204020204" pitchFamily="34" charset="0"/>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pPr marL="0" indent="0" algn="ctr">
              <a:buFont typeface="Wingdings" panose="05000000000000000000" pitchFamily="2" charset="2"/>
              <a:buNone/>
            </a:pPr>
            <a:r>
              <a:rPr lang="en-US" sz="2200" dirty="0">
                <a:latin typeface="+mn-lt"/>
              </a:rPr>
              <a:t>Over 50% of Florida’s coastline supported through UF data since 2014</a:t>
            </a:r>
          </a:p>
        </p:txBody>
      </p:sp>
      <p:sp>
        <p:nvSpPr>
          <p:cNvPr id="16" name="TextBox 15">
            <a:extLst>
              <a:ext uri="{FF2B5EF4-FFF2-40B4-BE49-F238E27FC236}">
                <a16:creationId xmlns:a16="http://schemas.microsoft.com/office/drawing/2014/main" id="{519B5016-C140-A833-2A6B-9B0BF03CBBF6}"/>
              </a:ext>
            </a:extLst>
          </p:cNvPr>
          <p:cNvSpPr txBox="1"/>
          <p:nvPr/>
        </p:nvSpPr>
        <p:spPr>
          <a:xfrm>
            <a:off x="1707573" y="5769443"/>
            <a:ext cx="2781803" cy="461665"/>
          </a:xfrm>
          <a:prstGeom prst="rect">
            <a:avLst/>
          </a:prstGeom>
          <a:noFill/>
        </p:spPr>
        <p:txBody>
          <a:bodyPr wrap="square">
            <a:spAutoFit/>
          </a:bodyPr>
          <a:lstStyle/>
          <a:p>
            <a:r>
              <a:rPr lang="en-US" sz="2400" b="1" u="sng" dirty="0">
                <a:solidFill>
                  <a:srgbClr val="FFC000"/>
                </a:solidFill>
                <a:hlinkClick r:id="rId7"/>
              </a:rPr>
              <a:t>sls.geoplan.ufl.edu</a:t>
            </a:r>
            <a:endParaRPr lang="en-US" sz="2400" b="1" u="sng" dirty="0">
              <a:solidFill>
                <a:srgbClr val="FFC000"/>
              </a:solidFill>
            </a:endParaRPr>
          </a:p>
        </p:txBody>
      </p:sp>
      <p:pic>
        <p:nvPicPr>
          <p:cNvPr id="11" name="Picture 10"/>
          <p:cNvPicPr>
            <a:picLocks noChangeAspect="1"/>
          </p:cNvPicPr>
          <p:nvPr/>
        </p:nvPicPr>
        <p:blipFill rotWithShape="1">
          <a:blip r:embed="rId8"/>
          <a:srcRect l="17472" t="15310" r="38353" b="31125"/>
          <a:stretch/>
        </p:blipFill>
        <p:spPr>
          <a:xfrm>
            <a:off x="7747895" y="4065576"/>
            <a:ext cx="3959753" cy="2532593"/>
          </a:xfrm>
          <a:prstGeom prst="rect">
            <a:avLst/>
          </a:prstGeom>
          <a:ln>
            <a:noFill/>
          </a:ln>
          <a:effectLst>
            <a:outerShdw blurRad="292100" dist="139700" dir="2700000" algn="tl" rotWithShape="0">
              <a:srgbClr val="333333">
                <a:alpha val="65000"/>
              </a:srgbClr>
            </a:outerShdw>
          </a:effectLst>
        </p:spPr>
      </p:pic>
      <p:pic>
        <p:nvPicPr>
          <p:cNvPr id="6" name="Picture 5">
            <a:extLst>
              <a:ext uri="{FF2B5EF4-FFF2-40B4-BE49-F238E27FC236}">
                <a16:creationId xmlns:a16="http://schemas.microsoft.com/office/drawing/2014/main" id="{0D58FFED-68AD-FFF5-C331-C9C37C380FFE}"/>
              </a:ext>
            </a:extLst>
          </p:cNvPr>
          <p:cNvPicPr>
            <a:picLocks noChangeAspect="1"/>
          </p:cNvPicPr>
          <p:nvPr/>
        </p:nvPicPr>
        <p:blipFill>
          <a:blip r:embed="rId9"/>
          <a:stretch>
            <a:fillRect/>
          </a:stretch>
        </p:blipFill>
        <p:spPr>
          <a:xfrm>
            <a:off x="8557107" y="75150"/>
            <a:ext cx="3517697" cy="688908"/>
          </a:xfrm>
          <a:prstGeom prst="rect">
            <a:avLst/>
          </a:prstGeom>
          <a:solidFill>
            <a:schemeClr val="bg1"/>
          </a:solidFill>
        </p:spPr>
      </p:pic>
    </p:spTree>
    <p:extLst>
      <p:ext uri="{BB962C8B-B14F-4D97-AF65-F5344CB8AC3E}">
        <p14:creationId xmlns:p14="http://schemas.microsoft.com/office/powerpoint/2010/main" val="2099008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dirty="0"/>
              <a:t>	Wind Speed Maps</a:t>
            </a:r>
          </a:p>
        </p:txBody>
      </p:sp>
      <p:sp>
        <p:nvSpPr>
          <p:cNvPr id="3" name="Content Placeholder 2"/>
          <p:cNvSpPr>
            <a:spLocks noGrp="1"/>
          </p:cNvSpPr>
          <p:nvPr>
            <p:ph idx="1"/>
          </p:nvPr>
        </p:nvSpPr>
        <p:spPr>
          <a:xfrm>
            <a:off x="898820" y="1700857"/>
            <a:ext cx="3263810" cy="3836343"/>
          </a:xfrm>
        </p:spPr>
        <p:txBody>
          <a:bodyPr>
            <a:normAutofit fontScale="85000" lnSpcReduction="20000"/>
          </a:bodyPr>
          <a:lstStyle/>
          <a:p>
            <a:pPr>
              <a:lnSpc>
                <a:spcPct val="110000"/>
              </a:lnSpc>
            </a:pPr>
            <a:r>
              <a:rPr lang="en-US" dirty="0"/>
              <a:t>Updated Wind Speed Line Maps for 2023 Florida Building Code</a:t>
            </a:r>
          </a:p>
          <a:p>
            <a:pPr>
              <a:lnSpc>
                <a:spcPct val="110000"/>
              </a:lnSpc>
              <a:spcBef>
                <a:spcPts val="1800"/>
              </a:spcBef>
              <a:spcAft>
                <a:spcPts val="600"/>
              </a:spcAft>
            </a:pPr>
            <a:r>
              <a:rPr lang="en-US" dirty="0"/>
              <a:t>Maps are used to determine the wind speed requirements for buildings and structures in Florida</a:t>
            </a:r>
          </a:p>
        </p:txBody>
      </p:sp>
      <p:pic>
        <p:nvPicPr>
          <p:cNvPr id="5" name="Picture 4"/>
          <p:cNvPicPr>
            <a:picLocks noChangeAspect="1"/>
          </p:cNvPicPr>
          <p:nvPr/>
        </p:nvPicPr>
        <p:blipFill>
          <a:blip r:embed="rId3"/>
          <a:stretch>
            <a:fillRect/>
          </a:stretch>
        </p:blipFill>
        <p:spPr>
          <a:xfrm>
            <a:off x="7218174" y="908540"/>
            <a:ext cx="4433589" cy="5266256"/>
          </a:xfrm>
          <a:prstGeom prst="rect">
            <a:avLst/>
          </a:prstGeom>
          <a:ln>
            <a:noFill/>
          </a:ln>
          <a:effectLst>
            <a:outerShdw blurRad="292100" dist="139700" dir="2700000" algn="tl" rotWithShape="0">
              <a:srgbClr val="333333">
                <a:alpha val="65000"/>
              </a:srgbClr>
            </a:outerShdw>
          </a:effectLst>
        </p:spPr>
      </p:pic>
      <p:pic>
        <p:nvPicPr>
          <p:cNvPr id="6" name="Picture 5"/>
          <p:cNvPicPr>
            <a:picLocks noChangeAspect="1"/>
          </p:cNvPicPr>
          <p:nvPr/>
        </p:nvPicPr>
        <p:blipFill>
          <a:blip r:embed="rId4"/>
          <a:stretch>
            <a:fillRect/>
          </a:stretch>
        </p:blipFill>
        <p:spPr>
          <a:xfrm>
            <a:off x="4449572" y="2733639"/>
            <a:ext cx="4896605" cy="3789592"/>
          </a:xfrm>
          <a:prstGeom prst="rect">
            <a:avLst/>
          </a:prstGeom>
          <a:ln>
            <a:noFill/>
          </a:ln>
          <a:effectLst>
            <a:outerShdw blurRad="292100" dist="139700" dir="2700000" algn="tl" rotWithShape="0">
              <a:srgbClr val="333333">
                <a:alpha val="65000"/>
              </a:srgbClr>
            </a:outerShdw>
          </a:effectLst>
        </p:spPr>
      </p:pic>
      <p:grpSp>
        <p:nvGrpSpPr>
          <p:cNvPr id="8" name="Group 7"/>
          <p:cNvGrpSpPr>
            <a:grpSpLocks noChangeAspect="1"/>
          </p:cNvGrpSpPr>
          <p:nvPr/>
        </p:nvGrpSpPr>
        <p:grpSpPr>
          <a:xfrm>
            <a:off x="1327691" y="5537200"/>
            <a:ext cx="2089309" cy="548640"/>
            <a:chOff x="898820" y="5723217"/>
            <a:chExt cx="3127080" cy="817283"/>
          </a:xfrm>
        </p:grpSpPr>
        <p:sp>
          <p:nvSpPr>
            <p:cNvPr id="7" name="Rectangle 6"/>
            <p:cNvSpPr/>
            <p:nvPr/>
          </p:nvSpPr>
          <p:spPr>
            <a:xfrm>
              <a:off x="898820" y="5723217"/>
              <a:ext cx="3127080" cy="817283"/>
            </a:xfrm>
            <a:prstGeom prst="rect">
              <a:avLst/>
            </a:prstGeom>
            <a:solidFill>
              <a:schemeClr val="tx1"/>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14060" y="5740400"/>
              <a:ext cx="3073400" cy="768350"/>
            </a:xfrm>
            <a:prstGeom prst="rect">
              <a:avLst/>
            </a:prstGeom>
          </p:spPr>
        </p:pic>
      </p:grpSp>
      <p:sp>
        <p:nvSpPr>
          <p:cNvPr id="9" name="Rectangle 8"/>
          <p:cNvSpPr/>
          <p:nvPr/>
        </p:nvSpPr>
        <p:spPr>
          <a:xfrm>
            <a:off x="1140355" y="6126348"/>
            <a:ext cx="3050138" cy="646331"/>
          </a:xfrm>
          <a:prstGeom prst="rect">
            <a:avLst/>
          </a:prstGeom>
        </p:spPr>
        <p:txBody>
          <a:bodyPr wrap="square">
            <a:spAutoFit/>
          </a:bodyPr>
          <a:lstStyle/>
          <a:p>
            <a:r>
              <a:rPr lang="en-US" dirty="0">
                <a:hlinkClick r:id="rId6"/>
              </a:rPr>
              <a:t>https://www.geoplan.ufl.edu/portfolio/wind-speed/</a:t>
            </a:r>
            <a:endParaRPr lang="en-US" dirty="0"/>
          </a:p>
        </p:txBody>
      </p:sp>
      <p:pic>
        <p:nvPicPr>
          <p:cNvPr id="10" name="Picture 9">
            <a:extLst>
              <a:ext uri="{FF2B5EF4-FFF2-40B4-BE49-F238E27FC236}">
                <a16:creationId xmlns:a16="http://schemas.microsoft.com/office/drawing/2014/main" id="{7F4598D0-A6A2-861A-0984-EE6A02C7A627}"/>
              </a:ext>
            </a:extLst>
          </p:cNvPr>
          <p:cNvPicPr>
            <a:picLocks noChangeAspect="1"/>
          </p:cNvPicPr>
          <p:nvPr/>
        </p:nvPicPr>
        <p:blipFill>
          <a:blip r:embed="rId7"/>
          <a:stretch>
            <a:fillRect/>
          </a:stretch>
        </p:blipFill>
        <p:spPr>
          <a:xfrm>
            <a:off x="8557107" y="75150"/>
            <a:ext cx="3517697" cy="688908"/>
          </a:xfrm>
          <a:prstGeom prst="rect">
            <a:avLst/>
          </a:prstGeom>
          <a:solidFill>
            <a:schemeClr val="bg1"/>
          </a:solidFill>
        </p:spPr>
      </p:pic>
    </p:spTree>
    <p:extLst>
      <p:ext uri="{BB962C8B-B14F-4D97-AF65-F5344CB8AC3E}">
        <p14:creationId xmlns:p14="http://schemas.microsoft.com/office/powerpoint/2010/main" val="29776883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descr="A group of people in a garden&#10;&#10;Description automatically generated">
            <a:extLst>
              <a:ext uri="{FF2B5EF4-FFF2-40B4-BE49-F238E27FC236}">
                <a16:creationId xmlns:a16="http://schemas.microsoft.com/office/drawing/2014/main" id="{056ACF8E-6231-F540-9CBB-C181AD5B939A}"/>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6282" b="6282"/>
          <a:stretch>
            <a:fillRect/>
          </a:stretch>
        </p:blipFill>
        <p:spPr>
          <a:xfrm>
            <a:off x="506413" y="415925"/>
            <a:ext cx="11179175" cy="5969000"/>
          </a:xfrm>
        </p:spPr>
      </p:pic>
      <p:sp>
        <p:nvSpPr>
          <p:cNvPr id="3" name="TextBox 2">
            <a:extLst>
              <a:ext uri="{FF2B5EF4-FFF2-40B4-BE49-F238E27FC236}">
                <a16:creationId xmlns:a16="http://schemas.microsoft.com/office/drawing/2014/main" id="{E71FCB1D-1FA4-E342-A6BF-A6A562F0D142}"/>
              </a:ext>
            </a:extLst>
          </p:cNvPr>
          <p:cNvSpPr txBox="1"/>
          <p:nvPr/>
        </p:nvSpPr>
        <p:spPr>
          <a:xfrm>
            <a:off x="506412" y="6400800"/>
            <a:ext cx="3367088" cy="400110"/>
          </a:xfrm>
          <a:prstGeom prst="rect">
            <a:avLst/>
          </a:prstGeom>
          <a:noFill/>
        </p:spPr>
        <p:txBody>
          <a:bodyPr wrap="square" rtlCol="0">
            <a:spAutoFit/>
          </a:bodyPr>
          <a:lstStyle/>
          <a:p>
            <a:r>
              <a:rPr lang="en-US" sz="2000" dirty="0"/>
              <a:t>Housing Affordability.</a:t>
            </a:r>
          </a:p>
        </p:txBody>
      </p:sp>
    </p:spTree>
    <p:extLst>
      <p:ext uri="{BB962C8B-B14F-4D97-AF65-F5344CB8AC3E}">
        <p14:creationId xmlns:p14="http://schemas.microsoft.com/office/powerpoint/2010/main" val="4203924244"/>
      </p:ext>
    </p:extLst>
  </p:cSld>
  <p:clrMapOvr>
    <a:masterClrMapping/>
  </p:clrMapOvr>
  <p:transition spd="slow">
    <p:wip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a:extLst>
              <a:ext uri="{FF2B5EF4-FFF2-40B4-BE49-F238E27FC236}">
                <a16:creationId xmlns:a16="http://schemas.microsoft.com/office/drawing/2014/main" id="{59620D96-E6ED-A4E5-5150-89EC0F318728}"/>
              </a:ext>
            </a:extLst>
          </p:cNvPr>
          <p:cNvPicPr>
            <a:picLocks noGrp="1" noChangeAspect="1"/>
          </p:cNvPicPr>
          <p:nvPr>
            <p:ph type="pic" sz="quarter" idx="10"/>
          </p:nvPr>
        </p:nvPicPr>
        <p:blipFill>
          <a:blip r:embed="rId2"/>
          <a:srcRect t="17506" b="17506"/>
          <a:stretch>
            <a:fillRect/>
          </a:stretch>
        </p:blipFill>
        <p:spPr>
          <a:xfrm>
            <a:off x="664310" y="340990"/>
            <a:ext cx="11180618" cy="3186545"/>
          </a:xfrm>
          <a:prstGeom prst="rect">
            <a:avLst/>
          </a:prstGeom>
        </p:spPr>
      </p:pic>
      <p:sp>
        <p:nvSpPr>
          <p:cNvPr id="5" name="TextBox 4">
            <a:extLst>
              <a:ext uri="{FF2B5EF4-FFF2-40B4-BE49-F238E27FC236}">
                <a16:creationId xmlns:a16="http://schemas.microsoft.com/office/drawing/2014/main" id="{35DB4EFE-00D3-5DB4-B5CC-AFFB9E1A142D}"/>
              </a:ext>
            </a:extLst>
          </p:cNvPr>
          <p:cNvSpPr txBox="1"/>
          <p:nvPr/>
        </p:nvSpPr>
        <p:spPr>
          <a:xfrm>
            <a:off x="3549905" y="4712396"/>
            <a:ext cx="5409427" cy="707886"/>
          </a:xfrm>
          <a:prstGeom prst="rect">
            <a:avLst/>
          </a:prstGeom>
          <a:noFill/>
        </p:spPr>
        <p:txBody>
          <a:bodyPr wrap="square" rtlCol="0">
            <a:spAutoFit/>
          </a:bodyPr>
          <a:lstStyle/>
          <a:p>
            <a:pPr algn="ctr">
              <a:spcBef>
                <a:spcPts val="400"/>
              </a:spcBef>
            </a:pPr>
            <a:r>
              <a:rPr lang="en-US" altLang="zh-CN" sz="4000" b="1" dirty="0">
                <a:solidFill>
                  <a:schemeClr val="tx1">
                    <a:lumMod val="75000"/>
                    <a:lumOff val="25000"/>
                  </a:schemeClr>
                </a:solidFill>
                <a:latin typeface="Montserrat SemiBold" panose="00000700000000000000" pitchFamily="50" charset="0"/>
                <a:ea typeface="Roboto" panose="02000000000000000000" pitchFamily="2" charset="0"/>
                <a:cs typeface="Lato" panose="020F0502020204030203" pitchFamily="34" charset="0"/>
              </a:rPr>
              <a:t>Digital Twins</a:t>
            </a:r>
            <a:endParaRPr lang="en-US" altLang="zh-CN" sz="4000" b="1" dirty="0">
              <a:solidFill>
                <a:schemeClr val="accent4"/>
              </a:solidFill>
              <a:latin typeface="Montserrat SemiBold" panose="00000700000000000000" pitchFamily="50" charset="0"/>
              <a:ea typeface="Roboto" panose="02000000000000000000" pitchFamily="2" charset="0"/>
              <a:cs typeface="Lato" panose="020F0502020204030203" pitchFamily="34" charset="0"/>
            </a:endParaRPr>
          </a:p>
        </p:txBody>
      </p:sp>
    </p:spTree>
    <p:extLst>
      <p:ext uri="{BB962C8B-B14F-4D97-AF65-F5344CB8AC3E}">
        <p14:creationId xmlns:p14="http://schemas.microsoft.com/office/powerpoint/2010/main" val="20339643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2F29D6A3-1E4B-F66F-7B8A-D331958A989A}"/>
              </a:ext>
            </a:extLst>
          </p:cNvPr>
          <p:cNvSpPr>
            <a:spLocks noGrp="1"/>
          </p:cNvSpPr>
          <p:nvPr>
            <p:ph type="title"/>
          </p:nvPr>
        </p:nvSpPr>
        <p:spPr>
          <a:xfrm>
            <a:off x="256032" y="1143000"/>
            <a:ext cx="2834640" cy="2377440"/>
          </a:xfrm>
        </p:spPr>
        <p:txBody>
          <a:bodyPr/>
          <a:lstStyle/>
          <a:p>
            <a:r>
              <a:rPr lang="en-US" dirty="0"/>
              <a:t>Immersive Cities</a:t>
            </a:r>
          </a:p>
        </p:txBody>
      </p:sp>
      <p:pic>
        <p:nvPicPr>
          <p:cNvPr id="4" name="Picture Placeholder 3" descr="A collage of buildings and a pond&#10;&#10;Description automatically generated">
            <a:extLst>
              <a:ext uri="{FF2B5EF4-FFF2-40B4-BE49-F238E27FC236}">
                <a16:creationId xmlns:a16="http://schemas.microsoft.com/office/drawing/2014/main" id="{96AC3E30-6AD1-0CE4-33AA-EC86D650E721}"/>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t="4062" b="4062"/>
          <a:stretch/>
        </p:blipFill>
        <p:spPr>
          <a:xfrm>
            <a:off x="3570644" y="767419"/>
            <a:ext cx="8115230" cy="5330952"/>
          </a:xfrm>
          <a:custGeom>
            <a:avLst/>
            <a:gdLst>
              <a:gd name="connsiteX0" fmla="*/ 0 w 11180618"/>
              <a:gd name="connsiteY0" fmla="*/ 0 h 3186545"/>
              <a:gd name="connsiteX1" fmla="*/ 11180618 w 11180618"/>
              <a:gd name="connsiteY1" fmla="*/ 0 h 3186545"/>
              <a:gd name="connsiteX2" fmla="*/ 11180618 w 11180618"/>
              <a:gd name="connsiteY2" fmla="*/ 3186545 h 3186545"/>
              <a:gd name="connsiteX3" fmla="*/ 0 w 11180618"/>
              <a:gd name="connsiteY3" fmla="*/ 3186545 h 3186545"/>
            </a:gdLst>
            <a:ahLst/>
            <a:cxnLst>
              <a:cxn ang="0">
                <a:pos x="connsiteX0" y="connsiteY0"/>
              </a:cxn>
              <a:cxn ang="0">
                <a:pos x="connsiteX1" y="connsiteY1"/>
              </a:cxn>
              <a:cxn ang="0">
                <a:pos x="connsiteX2" y="connsiteY2"/>
              </a:cxn>
              <a:cxn ang="0">
                <a:pos x="connsiteX3" y="connsiteY3"/>
              </a:cxn>
            </a:cxnLst>
            <a:rect l="l" t="t" r="r" b="b"/>
            <a:pathLst>
              <a:path w="11180618" h="3186545">
                <a:moveTo>
                  <a:pt x="0" y="0"/>
                </a:moveTo>
                <a:lnTo>
                  <a:pt x="11180618" y="0"/>
                </a:lnTo>
                <a:lnTo>
                  <a:pt x="11180618" y="3186545"/>
                </a:lnTo>
                <a:lnTo>
                  <a:pt x="0" y="3186545"/>
                </a:lnTo>
                <a:close/>
              </a:path>
            </a:pathLst>
          </a:custGeom>
          <a:noFill/>
        </p:spPr>
      </p:pic>
      <p:sp>
        <p:nvSpPr>
          <p:cNvPr id="11" name="Text Placeholder 3">
            <a:extLst>
              <a:ext uri="{FF2B5EF4-FFF2-40B4-BE49-F238E27FC236}">
                <a16:creationId xmlns:a16="http://schemas.microsoft.com/office/drawing/2014/main" id="{D7E577B6-B5DE-C33C-E5F1-1FCAAC531A9C}"/>
              </a:ext>
            </a:extLst>
          </p:cNvPr>
          <p:cNvSpPr>
            <a:spLocks noGrp="1"/>
          </p:cNvSpPr>
          <p:nvPr>
            <p:ph type="body" sz="half" idx="2"/>
          </p:nvPr>
        </p:nvSpPr>
        <p:spPr>
          <a:xfrm>
            <a:off x="256032" y="3493008"/>
            <a:ext cx="2834640" cy="2322576"/>
          </a:xfrm>
        </p:spPr>
        <p:txBody>
          <a:bodyPr/>
          <a:lstStyle/>
          <a:p>
            <a:endParaRPr lang="en-US" dirty="0"/>
          </a:p>
        </p:txBody>
      </p:sp>
    </p:spTree>
    <p:extLst>
      <p:ext uri="{BB962C8B-B14F-4D97-AF65-F5344CB8AC3E}">
        <p14:creationId xmlns:p14="http://schemas.microsoft.com/office/powerpoint/2010/main" val="21318565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A1A075DB-5F7E-19CB-F441-453267497775}"/>
              </a:ext>
            </a:extLst>
          </p:cNvPr>
          <p:cNvPicPr>
            <a:picLocks noChangeAspect="1"/>
          </p:cNvPicPr>
          <p:nvPr/>
        </p:nvPicPr>
        <p:blipFill>
          <a:blip r:embed="rId2"/>
          <a:srcRect r="3769" b="1"/>
          <a:stretch/>
        </p:blipFill>
        <p:spPr>
          <a:xfrm>
            <a:off x="1" y="10"/>
            <a:ext cx="9669642" cy="6857990"/>
          </a:xfrm>
          <a:prstGeom prst="rect">
            <a:avLst/>
          </a:prstGeom>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B61A140-7358-0090-0D79-7800E593F317}"/>
              </a:ext>
            </a:extLst>
          </p:cNvPr>
          <p:cNvSpPr>
            <a:spLocks noGrp="1"/>
          </p:cNvSpPr>
          <p:nvPr>
            <p:ph type="title"/>
          </p:nvPr>
        </p:nvSpPr>
        <p:spPr>
          <a:xfrm>
            <a:off x="7531610" y="365125"/>
            <a:ext cx="4392912" cy="1899912"/>
          </a:xfrm>
        </p:spPr>
        <p:txBody>
          <a:bodyPr vert="horz" lIns="91440" tIns="45720" rIns="91440" bIns="45720" rtlCol="0" anchor="ctr">
            <a:normAutofit/>
          </a:bodyPr>
          <a:lstStyle/>
          <a:p>
            <a:r>
              <a:rPr lang="en-US" sz="4000" dirty="0"/>
              <a:t>Urban Air Mobility</a:t>
            </a:r>
          </a:p>
        </p:txBody>
      </p:sp>
    </p:spTree>
    <p:extLst>
      <p:ext uri="{BB962C8B-B14F-4D97-AF65-F5344CB8AC3E}">
        <p14:creationId xmlns:p14="http://schemas.microsoft.com/office/powerpoint/2010/main" val="4155732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4C4DC670-3FCC-43FD-AF3C-6B551E26739D}"/>
              </a:ext>
            </a:extLst>
          </p:cNvPr>
          <p:cNvSpPr/>
          <p:nvPr/>
        </p:nvSpPr>
        <p:spPr>
          <a:xfrm>
            <a:off x="-2" y="0"/>
            <a:ext cx="12192002" cy="134911"/>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EEFB36B0-763A-43D0-B362-B90D1652A275}"/>
              </a:ext>
            </a:extLst>
          </p:cNvPr>
          <p:cNvSpPr txBox="1"/>
          <p:nvPr/>
        </p:nvSpPr>
        <p:spPr>
          <a:xfrm>
            <a:off x="1298298" y="1481906"/>
            <a:ext cx="9730486" cy="1620957"/>
          </a:xfrm>
          <a:prstGeom prst="rect">
            <a:avLst/>
          </a:prstGeom>
          <a:noFill/>
        </p:spPr>
        <p:txBody>
          <a:bodyPr wrap="square" rtlCol="0">
            <a:spAutoFit/>
          </a:bodyPr>
          <a:lstStyle/>
          <a:p>
            <a:pPr algn="ctr">
              <a:spcBef>
                <a:spcPts val="400"/>
              </a:spcBef>
            </a:pPr>
            <a:r>
              <a:rPr lang="en-US" altLang="zh-CN" sz="4800" b="1" dirty="0">
                <a:solidFill>
                  <a:schemeClr val="tx1">
                    <a:lumMod val="75000"/>
                    <a:lumOff val="25000"/>
                  </a:schemeClr>
                </a:solidFill>
                <a:latin typeface="Montserrat SemiBold" panose="00000700000000000000" pitchFamily="50" charset="0"/>
                <a:ea typeface="Roboto" panose="02000000000000000000" pitchFamily="2" charset="0"/>
                <a:cs typeface="Lato" panose="020F0502020204030203" pitchFamily="34" charset="0"/>
              </a:rPr>
              <a:t>How Can You Get </a:t>
            </a:r>
          </a:p>
          <a:p>
            <a:pPr algn="ctr">
              <a:spcBef>
                <a:spcPts val="400"/>
              </a:spcBef>
            </a:pPr>
            <a:r>
              <a:rPr lang="en-US" altLang="zh-CN" sz="4800" b="1" dirty="0">
                <a:solidFill>
                  <a:schemeClr val="tx1">
                    <a:lumMod val="75000"/>
                    <a:lumOff val="25000"/>
                  </a:schemeClr>
                </a:solidFill>
                <a:latin typeface="Montserrat SemiBold" panose="00000700000000000000" pitchFamily="50" charset="0"/>
                <a:ea typeface="Roboto" panose="02000000000000000000" pitchFamily="2" charset="0"/>
                <a:cs typeface="Lato" panose="020F0502020204030203" pitchFamily="34" charset="0"/>
              </a:rPr>
              <a:t>Involved in Planning? </a:t>
            </a:r>
            <a:endParaRPr lang="en-US" altLang="zh-CN" sz="4800" b="1" dirty="0">
              <a:solidFill>
                <a:schemeClr val="accent4"/>
              </a:solidFill>
              <a:latin typeface="Montserrat SemiBold" panose="00000700000000000000" pitchFamily="50" charset="0"/>
              <a:ea typeface="Roboto" panose="02000000000000000000" pitchFamily="2" charset="0"/>
              <a:cs typeface="Lato" panose="020F0502020204030203" pitchFamily="34" charset="0"/>
            </a:endParaRPr>
          </a:p>
        </p:txBody>
      </p:sp>
      <p:pic>
        <p:nvPicPr>
          <p:cNvPr id="4" name="Picture Placeholder 3" descr="A large crowd of people in a room&#10;&#10;Description automatically generated">
            <a:extLst>
              <a:ext uri="{FF2B5EF4-FFF2-40B4-BE49-F238E27FC236}">
                <a16:creationId xmlns:a16="http://schemas.microsoft.com/office/drawing/2014/main" id="{FE6253E6-D159-C642-B09B-7E3A377DFCC7}"/>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4624" r="4624"/>
          <a:stretch>
            <a:fillRect/>
          </a:stretch>
        </p:blipFill>
        <p:spPr>
          <a:ln>
            <a:solidFill>
              <a:schemeClr val="accent4"/>
            </a:solidFill>
          </a:ln>
        </p:spPr>
      </p:pic>
      <p:pic>
        <p:nvPicPr>
          <p:cNvPr id="7" name="Picture Placeholder 6" descr="A view of a city&#10;&#10;Description automatically generated">
            <a:extLst>
              <a:ext uri="{FF2B5EF4-FFF2-40B4-BE49-F238E27FC236}">
                <a16:creationId xmlns:a16="http://schemas.microsoft.com/office/drawing/2014/main" id="{B5342C9F-8C33-3345-8060-7AB1EC0A33F2}"/>
              </a:ext>
            </a:extLst>
          </p:cNvPr>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l="5924" r="5924"/>
          <a:stretch>
            <a:fillRect/>
          </a:stretch>
        </p:blipFill>
        <p:spPr>
          <a:ln>
            <a:solidFill>
              <a:schemeClr val="accent4"/>
            </a:solidFill>
          </a:ln>
        </p:spPr>
      </p:pic>
      <p:pic>
        <p:nvPicPr>
          <p:cNvPr id="10" name="Picture Placeholder 9" descr="A picture containing sky&#10;&#10;Description automatically generated">
            <a:extLst>
              <a:ext uri="{FF2B5EF4-FFF2-40B4-BE49-F238E27FC236}">
                <a16:creationId xmlns:a16="http://schemas.microsoft.com/office/drawing/2014/main" id="{06666CC9-1021-B54E-9514-C04A96604ECA}"/>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l="4624" r="4624"/>
          <a:stretch>
            <a:fillRect/>
          </a:stretch>
        </p:blipFill>
        <p:spPr>
          <a:ln>
            <a:solidFill>
              <a:schemeClr val="accent4"/>
            </a:solidFill>
          </a:ln>
        </p:spPr>
      </p:pic>
    </p:spTree>
    <p:extLst>
      <p:ext uri="{BB962C8B-B14F-4D97-AF65-F5344CB8AC3E}">
        <p14:creationId xmlns:p14="http://schemas.microsoft.com/office/powerpoint/2010/main" val="2972281625"/>
      </p:ext>
    </p:extLst>
  </p:cSld>
  <p:clrMapOvr>
    <a:masterClrMapping/>
  </p:clrMapOvr>
  <p:transition spd="slow">
    <p:wip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AFF16F5-B591-4310-A3E2-0B426A8D97CD}"/>
              </a:ext>
            </a:extLst>
          </p:cNvPr>
          <p:cNvGrpSpPr>
            <a:grpSpLocks noChangeAspect="1"/>
          </p:cNvGrpSpPr>
          <p:nvPr/>
        </p:nvGrpSpPr>
        <p:grpSpPr>
          <a:xfrm>
            <a:off x="5918783" y="2560953"/>
            <a:ext cx="4909114" cy="3657600"/>
            <a:chOff x="1998043" y="3491446"/>
            <a:chExt cx="7363671" cy="5486400"/>
          </a:xfrm>
        </p:grpSpPr>
        <p:sp>
          <p:nvSpPr>
            <p:cNvPr id="7" name="Freeform: Shape 6">
              <a:extLst>
                <a:ext uri="{FF2B5EF4-FFF2-40B4-BE49-F238E27FC236}">
                  <a16:creationId xmlns:a16="http://schemas.microsoft.com/office/drawing/2014/main" id="{7817500F-594A-4ACE-9749-AEAFF232DF2F}"/>
                </a:ext>
              </a:extLst>
            </p:cNvPr>
            <p:cNvSpPr/>
            <p:nvPr/>
          </p:nvSpPr>
          <p:spPr>
            <a:xfrm>
              <a:off x="3049135" y="4053796"/>
              <a:ext cx="6312579" cy="997670"/>
            </a:xfrm>
            <a:custGeom>
              <a:avLst/>
              <a:gdLst>
                <a:gd name="connsiteX0" fmla="*/ 3916096 w 5345792"/>
                <a:gd name="connsiteY0" fmla="*/ 0 h 988773"/>
                <a:gd name="connsiteX1" fmla="*/ 5345792 w 5345792"/>
                <a:gd name="connsiteY1" fmla="*/ 0 h 988773"/>
                <a:gd name="connsiteX2" fmla="*/ 3916097 w 5345792"/>
                <a:gd name="connsiteY2" fmla="*/ 986378 h 988773"/>
                <a:gd name="connsiteX3" fmla="*/ 3916097 w 5345792"/>
                <a:gd name="connsiteY3" fmla="*/ 988773 h 988773"/>
                <a:gd name="connsiteX4" fmla="*/ 0 w 5345792"/>
                <a:gd name="connsiteY4" fmla="*/ 988773 h 988773"/>
                <a:gd name="connsiteX5" fmla="*/ 0 w 5345792"/>
                <a:gd name="connsiteY5" fmla="*/ 2395 h 988773"/>
                <a:gd name="connsiteX6" fmla="*/ 3916096 w 5345792"/>
                <a:gd name="connsiteY6" fmla="*/ 2395 h 988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45792" h="988773">
                  <a:moveTo>
                    <a:pt x="3916096" y="0"/>
                  </a:moveTo>
                  <a:lnTo>
                    <a:pt x="5345792" y="0"/>
                  </a:lnTo>
                  <a:lnTo>
                    <a:pt x="3916097" y="986378"/>
                  </a:lnTo>
                  <a:lnTo>
                    <a:pt x="3916097" y="988773"/>
                  </a:lnTo>
                  <a:lnTo>
                    <a:pt x="0" y="988773"/>
                  </a:lnTo>
                  <a:lnTo>
                    <a:pt x="0" y="2395"/>
                  </a:lnTo>
                  <a:lnTo>
                    <a:pt x="3916096" y="2395"/>
                  </a:lnTo>
                  <a:close/>
                </a:path>
              </a:pathLst>
            </a:custGeom>
            <a:solidFill>
              <a:schemeClr val="accent3"/>
            </a:solidFill>
            <a:ln w="25400" cap="rnd">
              <a:noFill/>
              <a:round/>
            </a:ln>
            <a:effectLst>
              <a:outerShdw blurRad="431800" dist="215900" dir="8100000" algn="tr" rotWithShape="0">
                <a:prstClr val="black">
                  <a:alpha val="18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sz="1400">
                <a:latin typeface="+mj-lt"/>
              </a:endParaRPr>
            </a:p>
          </p:txBody>
        </p:sp>
        <p:sp>
          <p:nvSpPr>
            <p:cNvPr id="8" name="Freeform: Shape 7">
              <a:extLst>
                <a:ext uri="{FF2B5EF4-FFF2-40B4-BE49-F238E27FC236}">
                  <a16:creationId xmlns:a16="http://schemas.microsoft.com/office/drawing/2014/main" id="{49913B88-D8E6-4FAD-86A8-2C3F0479FCA9}"/>
                </a:ext>
              </a:extLst>
            </p:cNvPr>
            <p:cNvSpPr/>
            <p:nvPr/>
          </p:nvSpPr>
          <p:spPr>
            <a:xfrm>
              <a:off x="3049135" y="6452466"/>
              <a:ext cx="6312579" cy="996463"/>
            </a:xfrm>
            <a:custGeom>
              <a:avLst/>
              <a:gdLst>
                <a:gd name="connsiteX0" fmla="*/ 3916096 w 5345792"/>
                <a:gd name="connsiteY0" fmla="*/ 0 h 987576"/>
                <a:gd name="connsiteX1" fmla="*/ 5345792 w 5345792"/>
                <a:gd name="connsiteY1" fmla="*/ 493269 h 987576"/>
                <a:gd name="connsiteX2" fmla="*/ 3916097 w 5345792"/>
                <a:gd name="connsiteY2" fmla="*/ 986378 h 987576"/>
                <a:gd name="connsiteX3" fmla="*/ 3916097 w 5345792"/>
                <a:gd name="connsiteY3" fmla="*/ 987576 h 987576"/>
                <a:gd name="connsiteX4" fmla="*/ 0 w 5345792"/>
                <a:gd name="connsiteY4" fmla="*/ 987576 h 987576"/>
                <a:gd name="connsiteX5" fmla="*/ 0 w 5345792"/>
                <a:gd name="connsiteY5" fmla="*/ 1198 h 987576"/>
                <a:gd name="connsiteX6" fmla="*/ 3916096 w 5345792"/>
                <a:gd name="connsiteY6" fmla="*/ 1198 h 987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45792" h="987576">
                  <a:moveTo>
                    <a:pt x="3916096" y="0"/>
                  </a:moveTo>
                  <a:lnTo>
                    <a:pt x="5345792" y="493269"/>
                  </a:lnTo>
                  <a:lnTo>
                    <a:pt x="3916097" y="986378"/>
                  </a:lnTo>
                  <a:lnTo>
                    <a:pt x="3916097" y="987576"/>
                  </a:lnTo>
                  <a:lnTo>
                    <a:pt x="0" y="987576"/>
                  </a:lnTo>
                  <a:lnTo>
                    <a:pt x="0" y="1198"/>
                  </a:lnTo>
                  <a:lnTo>
                    <a:pt x="3916096" y="1198"/>
                  </a:lnTo>
                  <a:close/>
                </a:path>
              </a:pathLst>
            </a:custGeom>
            <a:solidFill>
              <a:schemeClr val="accent5"/>
            </a:solidFill>
            <a:ln w="25400" cap="rnd">
              <a:noFill/>
              <a:round/>
            </a:ln>
            <a:effectLst>
              <a:outerShdw blurRad="431800" dist="215900" dir="8100000" algn="tr" rotWithShape="0">
                <a:prstClr val="black">
                  <a:alpha val="18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sz="1400">
                <a:latin typeface="+mj-lt"/>
              </a:endParaRPr>
            </a:p>
          </p:txBody>
        </p:sp>
        <p:sp>
          <p:nvSpPr>
            <p:cNvPr id="9" name="Freeform: Shape 8">
              <a:extLst>
                <a:ext uri="{FF2B5EF4-FFF2-40B4-BE49-F238E27FC236}">
                  <a16:creationId xmlns:a16="http://schemas.microsoft.com/office/drawing/2014/main" id="{980C292E-EB4E-43FC-90FE-B9C9340FAA20}"/>
                </a:ext>
              </a:extLst>
            </p:cNvPr>
            <p:cNvSpPr/>
            <p:nvPr/>
          </p:nvSpPr>
          <p:spPr>
            <a:xfrm>
              <a:off x="3049135" y="7649987"/>
              <a:ext cx="6312579" cy="995256"/>
            </a:xfrm>
            <a:custGeom>
              <a:avLst/>
              <a:gdLst>
                <a:gd name="connsiteX0" fmla="*/ 3916096 w 5345792"/>
                <a:gd name="connsiteY0" fmla="*/ 0 h 986380"/>
                <a:gd name="connsiteX1" fmla="*/ 5345792 w 5345792"/>
                <a:gd name="connsiteY1" fmla="*/ 986379 h 986380"/>
                <a:gd name="connsiteX2" fmla="*/ 3916097 w 5345792"/>
                <a:gd name="connsiteY2" fmla="*/ 986379 h 986380"/>
                <a:gd name="connsiteX3" fmla="*/ 3916097 w 5345792"/>
                <a:gd name="connsiteY3" fmla="*/ 986380 h 986380"/>
                <a:gd name="connsiteX4" fmla="*/ 0 w 5345792"/>
                <a:gd name="connsiteY4" fmla="*/ 986380 h 986380"/>
                <a:gd name="connsiteX5" fmla="*/ 0 w 5345792"/>
                <a:gd name="connsiteY5" fmla="*/ 2 h 986380"/>
                <a:gd name="connsiteX6" fmla="*/ 3916096 w 5345792"/>
                <a:gd name="connsiteY6" fmla="*/ 2 h 986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45792" h="986380">
                  <a:moveTo>
                    <a:pt x="3916096" y="0"/>
                  </a:moveTo>
                  <a:lnTo>
                    <a:pt x="5345792" y="986379"/>
                  </a:lnTo>
                  <a:lnTo>
                    <a:pt x="3916097" y="986379"/>
                  </a:lnTo>
                  <a:lnTo>
                    <a:pt x="3916097" y="986380"/>
                  </a:lnTo>
                  <a:lnTo>
                    <a:pt x="0" y="986380"/>
                  </a:lnTo>
                  <a:lnTo>
                    <a:pt x="0" y="2"/>
                  </a:lnTo>
                  <a:lnTo>
                    <a:pt x="3916096" y="2"/>
                  </a:lnTo>
                  <a:close/>
                </a:path>
              </a:pathLst>
            </a:custGeom>
            <a:solidFill>
              <a:schemeClr val="accent2"/>
            </a:solidFill>
            <a:ln w="25400" cap="rnd">
              <a:noFill/>
              <a:round/>
            </a:ln>
            <a:effectLst>
              <a:outerShdw blurRad="431800" dist="215900" dir="8100000" algn="tr" rotWithShape="0">
                <a:prstClr val="black">
                  <a:alpha val="18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sz="1400">
                <a:latin typeface="+mj-lt"/>
              </a:endParaRPr>
            </a:p>
          </p:txBody>
        </p:sp>
        <p:sp>
          <p:nvSpPr>
            <p:cNvPr id="10" name="Freeform: Shape 9">
              <a:extLst>
                <a:ext uri="{FF2B5EF4-FFF2-40B4-BE49-F238E27FC236}">
                  <a16:creationId xmlns:a16="http://schemas.microsoft.com/office/drawing/2014/main" id="{BBDD3C9C-82E5-4AD0-B5E0-BF5486FCE0B1}"/>
                </a:ext>
              </a:extLst>
            </p:cNvPr>
            <p:cNvSpPr/>
            <p:nvPr/>
          </p:nvSpPr>
          <p:spPr>
            <a:xfrm>
              <a:off x="3049135" y="5254943"/>
              <a:ext cx="6312579" cy="995255"/>
            </a:xfrm>
            <a:custGeom>
              <a:avLst/>
              <a:gdLst>
                <a:gd name="connsiteX0" fmla="*/ 0 w 5345792"/>
                <a:gd name="connsiteY0" fmla="*/ 0 h 986379"/>
                <a:gd name="connsiteX1" fmla="*/ 3916097 w 5345792"/>
                <a:gd name="connsiteY1" fmla="*/ 0 h 986379"/>
                <a:gd name="connsiteX2" fmla="*/ 3916097 w 5345792"/>
                <a:gd name="connsiteY2" fmla="*/ 1 h 986379"/>
                <a:gd name="connsiteX3" fmla="*/ 5345792 w 5345792"/>
                <a:gd name="connsiteY3" fmla="*/ 203205 h 986379"/>
                <a:gd name="connsiteX4" fmla="*/ 3916097 w 5345792"/>
                <a:gd name="connsiteY4" fmla="*/ 986378 h 986379"/>
                <a:gd name="connsiteX5" fmla="*/ 3916097 w 5345792"/>
                <a:gd name="connsiteY5" fmla="*/ 986378 h 986379"/>
                <a:gd name="connsiteX6" fmla="*/ 3916097 w 5345792"/>
                <a:gd name="connsiteY6" fmla="*/ 986378 h 986379"/>
                <a:gd name="connsiteX7" fmla="*/ 3916096 w 5345792"/>
                <a:gd name="connsiteY7" fmla="*/ 986379 h 986379"/>
                <a:gd name="connsiteX8" fmla="*/ 3916096 w 5345792"/>
                <a:gd name="connsiteY8" fmla="*/ 986378 h 986379"/>
                <a:gd name="connsiteX9" fmla="*/ 0 w 5345792"/>
                <a:gd name="connsiteY9" fmla="*/ 986378 h 986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45792" h="986379">
                  <a:moveTo>
                    <a:pt x="0" y="0"/>
                  </a:moveTo>
                  <a:lnTo>
                    <a:pt x="3916097" y="0"/>
                  </a:lnTo>
                  <a:lnTo>
                    <a:pt x="3916097" y="1"/>
                  </a:lnTo>
                  <a:lnTo>
                    <a:pt x="5345792" y="203205"/>
                  </a:lnTo>
                  <a:lnTo>
                    <a:pt x="3916097" y="986378"/>
                  </a:lnTo>
                  <a:lnTo>
                    <a:pt x="3916097" y="986378"/>
                  </a:lnTo>
                  <a:lnTo>
                    <a:pt x="3916097" y="986378"/>
                  </a:lnTo>
                  <a:lnTo>
                    <a:pt x="3916096" y="986379"/>
                  </a:lnTo>
                  <a:lnTo>
                    <a:pt x="3916096" y="986378"/>
                  </a:lnTo>
                  <a:lnTo>
                    <a:pt x="0" y="986378"/>
                  </a:lnTo>
                  <a:close/>
                </a:path>
              </a:pathLst>
            </a:custGeom>
            <a:solidFill>
              <a:schemeClr val="accent4"/>
            </a:solidFill>
            <a:ln w="25400" cap="rnd">
              <a:noFill/>
              <a:round/>
            </a:ln>
            <a:effectLst>
              <a:outerShdw blurRad="431800" dist="215900" dir="8100000" algn="tr" rotWithShape="0">
                <a:prstClr val="black">
                  <a:alpha val="18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sz="1400">
                <a:latin typeface="+mj-lt"/>
              </a:endParaRPr>
            </a:p>
          </p:txBody>
        </p:sp>
        <p:sp>
          <p:nvSpPr>
            <p:cNvPr id="19" name="Parallelogram 30">
              <a:extLst>
                <a:ext uri="{FF2B5EF4-FFF2-40B4-BE49-F238E27FC236}">
                  <a16:creationId xmlns:a16="http://schemas.microsoft.com/office/drawing/2014/main" id="{98050382-2193-4C84-BB5F-863E1130A451}"/>
                </a:ext>
              </a:extLst>
            </p:cNvPr>
            <p:cNvSpPr/>
            <p:nvPr/>
          </p:nvSpPr>
          <p:spPr>
            <a:xfrm rot="10800000" flipV="1">
              <a:off x="1998043" y="4413696"/>
              <a:ext cx="1981128" cy="637769"/>
            </a:xfrm>
            <a:custGeom>
              <a:avLst/>
              <a:gdLst>
                <a:gd name="connsiteX0" fmla="*/ 0 w 2184219"/>
                <a:gd name="connsiteY0" fmla="*/ 386442 h 386442"/>
                <a:gd name="connsiteX1" fmla="*/ 856974 w 2184219"/>
                <a:gd name="connsiteY1" fmla="*/ 0 h 386442"/>
                <a:gd name="connsiteX2" fmla="*/ 2184219 w 2184219"/>
                <a:gd name="connsiteY2" fmla="*/ 0 h 386442"/>
                <a:gd name="connsiteX3" fmla="*/ 1327245 w 2184219"/>
                <a:gd name="connsiteY3" fmla="*/ 386442 h 386442"/>
                <a:gd name="connsiteX4" fmla="*/ 0 w 2184219"/>
                <a:gd name="connsiteY4" fmla="*/ 386442 h 386442"/>
                <a:gd name="connsiteX0" fmla="*/ 0 w 2184219"/>
                <a:gd name="connsiteY0" fmla="*/ 386442 h 386442"/>
                <a:gd name="connsiteX1" fmla="*/ 856974 w 2184219"/>
                <a:gd name="connsiteY1" fmla="*/ 0 h 386442"/>
                <a:gd name="connsiteX2" fmla="*/ 2184219 w 2184219"/>
                <a:gd name="connsiteY2" fmla="*/ 0 h 386442"/>
                <a:gd name="connsiteX3" fmla="*/ 1093883 w 2184219"/>
                <a:gd name="connsiteY3" fmla="*/ 386442 h 386442"/>
                <a:gd name="connsiteX4" fmla="*/ 0 w 2184219"/>
                <a:gd name="connsiteY4" fmla="*/ 386442 h 386442"/>
                <a:gd name="connsiteX0" fmla="*/ 0 w 2184219"/>
                <a:gd name="connsiteY0" fmla="*/ 386442 h 386442"/>
                <a:gd name="connsiteX1" fmla="*/ 849831 w 2184219"/>
                <a:gd name="connsiteY1" fmla="*/ 0 h 386442"/>
                <a:gd name="connsiteX2" fmla="*/ 2184219 w 2184219"/>
                <a:gd name="connsiteY2" fmla="*/ 0 h 386442"/>
                <a:gd name="connsiteX3" fmla="*/ 1093883 w 2184219"/>
                <a:gd name="connsiteY3" fmla="*/ 386442 h 386442"/>
                <a:gd name="connsiteX4" fmla="*/ 0 w 2184219"/>
                <a:gd name="connsiteY4" fmla="*/ 386442 h 386442"/>
                <a:gd name="connsiteX0" fmla="*/ 0 w 2184219"/>
                <a:gd name="connsiteY0" fmla="*/ 703149 h 703149"/>
                <a:gd name="connsiteX1" fmla="*/ 704575 w 2184219"/>
                <a:gd name="connsiteY1" fmla="*/ 0 h 703149"/>
                <a:gd name="connsiteX2" fmla="*/ 2184219 w 2184219"/>
                <a:gd name="connsiteY2" fmla="*/ 316707 h 703149"/>
                <a:gd name="connsiteX3" fmla="*/ 1093883 w 2184219"/>
                <a:gd name="connsiteY3" fmla="*/ 703149 h 703149"/>
                <a:gd name="connsiteX4" fmla="*/ 0 w 2184219"/>
                <a:gd name="connsiteY4" fmla="*/ 703149 h 7031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84219" h="703149">
                  <a:moveTo>
                    <a:pt x="0" y="703149"/>
                  </a:moveTo>
                  <a:lnTo>
                    <a:pt x="704575" y="0"/>
                  </a:lnTo>
                  <a:lnTo>
                    <a:pt x="2184219" y="316707"/>
                  </a:lnTo>
                  <a:lnTo>
                    <a:pt x="1093883" y="703149"/>
                  </a:lnTo>
                  <a:lnTo>
                    <a:pt x="0" y="703149"/>
                  </a:lnTo>
                  <a:close/>
                </a:path>
              </a:pathLst>
            </a:custGeom>
            <a:solidFill>
              <a:schemeClr val="accent3">
                <a:lumMod val="50000"/>
              </a:schemeClr>
            </a:solidFill>
            <a:ln w="25400" cap="rnd">
              <a:no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sz="1400">
                <a:latin typeface="+mj-lt"/>
              </a:endParaRPr>
            </a:p>
          </p:txBody>
        </p:sp>
        <p:sp>
          <p:nvSpPr>
            <p:cNvPr id="20" name="Parallelogram 29">
              <a:extLst>
                <a:ext uri="{FF2B5EF4-FFF2-40B4-BE49-F238E27FC236}">
                  <a16:creationId xmlns:a16="http://schemas.microsoft.com/office/drawing/2014/main" id="{8828F196-4FFA-4211-9576-C27F453874F3}"/>
                </a:ext>
              </a:extLst>
            </p:cNvPr>
            <p:cNvSpPr/>
            <p:nvPr/>
          </p:nvSpPr>
          <p:spPr>
            <a:xfrm rot="5400000" flipH="1" flipV="1">
              <a:off x="2816233" y="3888527"/>
              <a:ext cx="1554260" cy="771617"/>
            </a:xfrm>
            <a:custGeom>
              <a:avLst/>
              <a:gdLst>
                <a:gd name="connsiteX0" fmla="*/ 0 w 1489754"/>
                <a:gd name="connsiteY0" fmla="*/ 850718 h 850718"/>
                <a:gd name="connsiteX1" fmla="*/ 387306 w 1489754"/>
                <a:gd name="connsiteY1" fmla="*/ 0 h 850718"/>
                <a:gd name="connsiteX2" fmla="*/ 1489754 w 1489754"/>
                <a:gd name="connsiteY2" fmla="*/ 0 h 850718"/>
                <a:gd name="connsiteX3" fmla="*/ 1102448 w 1489754"/>
                <a:gd name="connsiteY3" fmla="*/ 850718 h 850718"/>
                <a:gd name="connsiteX4" fmla="*/ 0 w 1489754"/>
                <a:gd name="connsiteY4" fmla="*/ 850718 h 850718"/>
                <a:gd name="connsiteX0" fmla="*/ 0 w 1713592"/>
                <a:gd name="connsiteY0" fmla="*/ 850718 h 850718"/>
                <a:gd name="connsiteX1" fmla="*/ 387306 w 1713592"/>
                <a:gd name="connsiteY1" fmla="*/ 0 h 850718"/>
                <a:gd name="connsiteX2" fmla="*/ 1713592 w 1713592"/>
                <a:gd name="connsiteY2" fmla="*/ 0 h 850718"/>
                <a:gd name="connsiteX3" fmla="*/ 1102448 w 1713592"/>
                <a:gd name="connsiteY3" fmla="*/ 850718 h 850718"/>
                <a:gd name="connsiteX4" fmla="*/ 0 w 1713592"/>
                <a:gd name="connsiteY4" fmla="*/ 850718 h 8507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592" h="850718">
                  <a:moveTo>
                    <a:pt x="0" y="850718"/>
                  </a:moveTo>
                  <a:lnTo>
                    <a:pt x="387306" y="0"/>
                  </a:lnTo>
                  <a:lnTo>
                    <a:pt x="1713592" y="0"/>
                  </a:lnTo>
                  <a:lnTo>
                    <a:pt x="1102448" y="850718"/>
                  </a:lnTo>
                  <a:lnTo>
                    <a:pt x="0" y="850718"/>
                  </a:lnTo>
                  <a:close/>
                </a:path>
              </a:pathLst>
            </a:custGeom>
            <a:solidFill>
              <a:schemeClr val="accent3">
                <a:lumMod val="75000"/>
              </a:schemeClr>
            </a:solidFill>
            <a:ln w="25400" cap="rnd">
              <a:noFill/>
              <a:round/>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sz="1400" dirty="0">
                <a:latin typeface="+mj-lt"/>
              </a:endParaRPr>
            </a:p>
          </p:txBody>
        </p:sp>
        <p:sp>
          <p:nvSpPr>
            <p:cNvPr id="21" name="Rectangle 20">
              <a:extLst>
                <a:ext uri="{FF2B5EF4-FFF2-40B4-BE49-F238E27FC236}">
                  <a16:creationId xmlns:a16="http://schemas.microsoft.com/office/drawing/2014/main" id="{43850D06-DC2F-4877-8340-A9CC5B6B4D1A}"/>
                </a:ext>
              </a:extLst>
            </p:cNvPr>
            <p:cNvSpPr>
              <a:spLocks noChangeAspect="1"/>
            </p:cNvSpPr>
            <p:nvPr/>
          </p:nvSpPr>
          <p:spPr>
            <a:xfrm>
              <a:off x="1998045" y="3491446"/>
              <a:ext cx="1209510" cy="1209510"/>
            </a:xfrm>
            <a:prstGeom prst="rect">
              <a:avLst/>
            </a:prstGeom>
            <a:solidFill>
              <a:srgbClr val="0432FF"/>
            </a:solidFill>
            <a:ln w="25400" cap="rnd">
              <a:no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sz="1400" dirty="0">
                <a:solidFill>
                  <a:srgbClr val="0432FF"/>
                </a:solidFill>
                <a:latin typeface="+mj-lt"/>
              </a:endParaRPr>
            </a:p>
          </p:txBody>
        </p:sp>
        <p:sp>
          <p:nvSpPr>
            <p:cNvPr id="16" name="Freeform: Shape 15">
              <a:extLst>
                <a:ext uri="{FF2B5EF4-FFF2-40B4-BE49-F238E27FC236}">
                  <a16:creationId xmlns:a16="http://schemas.microsoft.com/office/drawing/2014/main" id="{3D405FAD-97E1-4767-B6FF-D1DAC409C45A}"/>
                </a:ext>
              </a:extLst>
            </p:cNvPr>
            <p:cNvSpPr/>
            <p:nvPr/>
          </p:nvSpPr>
          <p:spPr>
            <a:xfrm rot="10800000" flipV="1">
              <a:off x="1998043" y="5899666"/>
              <a:ext cx="1977532" cy="344772"/>
            </a:xfrm>
            <a:custGeom>
              <a:avLst/>
              <a:gdLst>
                <a:gd name="connsiteX0" fmla="*/ 2180254 w 2180254"/>
                <a:gd name="connsiteY0" fmla="*/ 0 h 134847"/>
                <a:gd name="connsiteX1" fmla="*/ 845866 w 2180254"/>
                <a:gd name="connsiteY1" fmla="*/ 0 h 134847"/>
                <a:gd name="connsiteX2" fmla="*/ 0 w 2180254"/>
                <a:gd name="connsiteY2" fmla="*/ 134847 h 134847"/>
                <a:gd name="connsiteX3" fmla="*/ 1112904 w 2180254"/>
                <a:gd name="connsiteY3" fmla="*/ 134847 h 134847"/>
                <a:gd name="connsiteX0" fmla="*/ 2180254 w 2180254"/>
                <a:gd name="connsiteY0" fmla="*/ 245269 h 380116"/>
                <a:gd name="connsiteX1" fmla="*/ 848247 w 2180254"/>
                <a:gd name="connsiteY1" fmla="*/ 0 h 380116"/>
                <a:gd name="connsiteX2" fmla="*/ 0 w 2180254"/>
                <a:gd name="connsiteY2" fmla="*/ 380116 h 380116"/>
                <a:gd name="connsiteX3" fmla="*/ 1112904 w 2180254"/>
                <a:gd name="connsiteY3" fmla="*/ 380116 h 380116"/>
                <a:gd name="connsiteX4" fmla="*/ 2180254 w 2180254"/>
                <a:gd name="connsiteY4" fmla="*/ 245269 h 3801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80254" h="380116">
                  <a:moveTo>
                    <a:pt x="2180254" y="245269"/>
                  </a:moveTo>
                  <a:lnTo>
                    <a:pt x="848247" y="0"/>
                  </a:lnTo>
                  <a:lnTo>
                    <a:pt x="0" y="380116"/>
                  </a:lnTo>
                  <a:lnTo>
                    <a:pt x="1112904" y="380116"/>
                  </a:lnTo>
                  <a:lnTo>
                    <a:pt x="2180254" y="245269"/>
                  </a:lnTo>
                  <a:close/>
                </a:path>
              </a:pathLst>
            </a:custGeom>
            <a:solidFill>
              <a:schemeClr val="accent4">
                <a:lumMod val="50000"/>
              </a:schemeClr>
            </a:solidFill>
            <a:ln w="25400" cap="rnd">
              <a:no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sz="1400">
                <a:latin typeface="+mj-lt"/>
              </a:endParaRPr>
            </a:p>
          </p:txBody>
        </p:sp>
        <p:sp>
          <p:nvSpPr>
            <p:cNvPr id="17" name="Freeform: Shape 16">
              <a:extLst>
                <a:ext uri="{FF2B5EF4-FFF2-40B4-BE49-F238E27FC236}">
                  <a16:creationId xmlns:a16="http://schemas.microsoft.com/office/drawing/2014/main" id="{0354BB94-F00C-43E6-A662-A8744FABE91A}"/>
                </a:ext>
              </a:extLst>
            </p:cNvPr>
            <p:cNvSpPr/>
            <p:nvPr/>
          </p:nvSpPr>
          <p:spPr>
            <a:xfrm rot="5400000" flipH="1" flipV="1">
              <a:off x="2930643" y="5195909"/>
              <a:ext cx="1325441" cy="771618"/>
            </a:xfrm>
            <a:custGeom>
              <a:avLst/>
              <a:gdLst>
                <a:gd name="connsiteX0" fmla="*/ 1461315 w 1461315"/>
                <a:gd name="connsiteY0" fmla="*/ 0 h 850719"/>
                <a:gd name="connsiteX1" fmla="*/ 1093068 w 1461315"/>
                <a:gd name="connsiteY1" fmla="*/ 850719 h 850719"/>
                <a:gd name="connsiteX2" fmla="*/ 0 w 1461315"/>
                <a:gd name="connsiteY2" fmla="*/ 850719 h 850719"/>
                <a:gd name="connsiteX3" fmla="*/ 0 w 1461315"/>
                <a:gd name="connsiteY3" fmla="*/ 842607 h 850719"/>
                <a:gd name="connsiteX4" fmla="*/ 135029 w 1461315"/>
                <a:gd name="connsiteY4" fmla="*/ 0 h 8507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1315" h="850719">
                  <a:moveTo>
                    <a:pt x="1461315" y="0"/>
                  </a:moveTo>
                  <a:lnTo>
                    <a:pt x="1093068" y="850719"/>
                  </a:lnTo>
                  <a:lnTo>
                    <a:pt x="0" y="850719"/>
                  </a:lnTo>
                  <a:lnTo>
                    <a:pt x="0" y="842607"/>
                  </a:lnTo>
                  <a:lnTo>
                    <a:pt x="135029" y="0"/>
                  </a:lnTo>
                  <a:close/>
                </a:path>
              </a:pathLst>
            </a:custGeom>
            <a:solidFill>
              <a:schemeClr val="accent4">
                <a:lumMod val="75000"/>
              </a:schemeClr>
            </a:solidFill>
            <a:ln w="25400" cap="rnd">
              <a:no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sz="1400">
                <a:latin typeface="+mj-lt"/>
              </a:endParaRPr>
            </a:p>
          </p:txBody>
        </p:sp>
        <p:sp>
          <p:nvSpPr>
            <p:cNvPr id="18" name="Rectangle 17">
              <a:extLst>
                <a:ext uri="{FF2B5EF4-FFF2-40B4-BE49-F238E27FC236}">
                  <a16:creationId xmlns:a16="http://schemas.microsoft.com/office/drawing/2014/main" id="{96B0BF4E-750C-40B1-8999-F1D9457F9B86}"/>
                </a:ext>
              </a:extLst>
            </p:cNvPr>
            <p:cNvSpPr>
              <a:spLocks noChangeAspect="1"/>
            </p:cNvSpPr>
            <p:nvPr/>
          </p:nvSpPr>
          <p:spPr>
            <a:xfrm>
              <a:off x="1998046" y="4913237"/>
              <a:ext cx="1209510" cy="1209510"/>
            </a:xfrm>
            <a:prstGeom prst="rect">
              <a:avLst/>
            </a:prstGeom>
            <a:solidFill>
              <a:srgbClr val="00B9BB"/>
            </a:solidFill>
            <a:ln w="25400" cap="rnd">
              <a:no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sz="1400" dirty="0">
                <a:latin typeface="+mj-lt"/>
              </a:endParaRPr>
            </a:p>
          </p:txBody>
        </p:sp>
        <p:sp>
          <p:nvSpPr>
            <p:cNvPr id="13" name="Freeform: Shape 12">
              <a:extLst>
                <a:ext uri="{FF2B5EF4-FFF2-40B4-BE49-F238E27FC236}">
                  <a16:creationId xmlns:a16="http://schemas.microsoft.com/office/drawing/2014/main" id="{E52C347B-B7BA-479D-A846-0BEF33B19F5D}"/>
                </a:ext>
              </a:extLst>
            </p:cNvPr>
            <p:cNvSpPr/>
            <p:nvPr/>
          </p:nvSpPr>
          <p:spPr>
            <a:xfrm rot="10800000">
              <a:off x="1998043" y="7646645"/>
              <a:ext cx="1977532" cy="344772"/>
            </a:xfrm>
            <a:custGeom>
              <a:avLst/>
              <a:gdLst>
                <a:gd name="connsiteX0" fmla="*/ 2180254 w 2180254"/>
                <a:gd name="connsiteY0" fmla="*/ 0 h 134847"/>
                <a:gd name="connsiteX1" fmla="*/ 845866 w 2180254"/>
                <a:gd name="connsiteY1" fmla="*/ 0 h 134847"/>
                <a:gd name="connsiteX2" fmla="*/ 0 w 2180254"/>
                <a:gd name="connsiteY2" fmla="*/ 134847 h 134847"/>
                <a:gd name="connsiteX3" fmla="*/ 1112904 w 2180254"/>
                <a:gd name="connsiteY3" fmla="*/ 134847 h 134847"/>
                <a:gd name="connsiteX0" fmla="*/ 2180254 w 2180254"/>
                <a:gd name="connsiteY0" fmla="*/ 245269 h 380116"/>
                <a:gd name="connsiteX1" fmla="*/ 848247 w 2180254"/>
                <a:gd name="connsiteY1" fmla="*/ 0 h 380116"/>
                <a:gd name="connsiteX2" fmla="*/ 0 w 2180254"/>
                <a:gd name="connsiteY2" fmla="*/ 380116 h 380116"/>
                <a:gd name="connsiteX3" fmla="*/ 1112904 w 2180254"/>
                <a:gd name="connsiteY3" fmla="*/ 380116 h 380116"/>
                <a:gd name="connsiteX4" fmla="*/ 2180254 w 2180254"/>
                <a:gd name="connsiteY4" fmla="*/ 245269 h 3801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80254" h="380116">
                  <a:moveTo>
                    <a:pt x="2180254" y="245269"/>
                  </a:moveTo>
                  <a:lnTo>
                    <a:pt x="848247" y="0"/>
                  </a:lnTo>
                  <a:lnTo>
                    <a:pt x="0" y="380116"/>
                  </a:lnTo>
                  <a:lnTo>
                    <a:pt x="1112904" y="380116"/>
                  </a:lnTo>
                  <a:lnTo>
                    <a:pt x="2180254" y="245269"/>
                  </a:lnTo>
                  <a:close/>
                </a:path>
              </a:pathLst>
            </a:custGeom>
            <a:solidFill>
              <a:schemeClr val="accent1">
                <a:lumMod val="50000"/>
              </a:schemeClr>
            </a:solidFill>
            <a:ln w="25400" cap="rnd">
              <a:no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sz="1400">
                <a:latin typeface="+mj-lt"/>
              </a:endParaRPr>
            </a:p>
          </p:txBody>
        </p:sp>
        <p:sp>
          <p:nvSpPr>
            <p:cNvPr id="14" name="Freeform: Shape 13">
              <a:extLst>
                <a:ext uri="{FF2B5EF4-FFF2-40B4-BE49-F238E27FC236}">
                  <a16:creationId xmlns:a16="http://schemas.microsoft.com/office/drawing/2014/main" id="{EA26B87E-0864-4A9B-8607-248CFC563282}"/>
                </a:ext>
              </a:extLst>
            </p:cNvPr>
            <p:cNvSpPr/>
            <p:nvPr/>
          </p:nvSpPr>
          <p:spPr>
            <a:xfrm rot="16200000" flipH="1">
              <a:off x="2930643" y="7923556"/>
              <a:ext cx="1325441" cy="771618"/>
            </a:xfrm>
            <a:custGeom>
              <a:avLst/>
              <a:gdLst>
                <a:gd name="connsiteX0" fmla="*/ 1461315 w 1461315"/>
                <a:gd name="connsiteY0" fmla="*/ 0 h 850719"/>
                <a:gd name="connsiteX1" fmla="*/ 1093068 w 1461315"/>
                <a:gd name="connsiteY1" fmla="*/ 850719 h 850719"/>
                <a:gd name="connsiteX2" fmla="*/ 0 w 1461315"/>
                <a:gd name="connsiteY2" fmla="*/ 850719 h 850719"/>
                <a:gd name="connsiteX3" fmla="*/ 0 w 1461315"/>
                <a:gd name="connsiteY3" fmla="*/ 842607 h 850719"/>
                <a:gd name="connsiteX4" fmla="*/ 135029 w 1461315"/>
                <a:gd name="connsiteY4" fmla="*/ 0 h 8507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1315" h="850719">
                  <a:moveTo>
                    <a:pt x="1461315" y="0"/>
                  </a:moveTo>
                  <a:lnTo>
                    <a:pt x="1093068" y="850719"/>
                  </a:lnTo>
                  <a:lnTo>
                    <a:pt x="0" y="850719"/>
                  </a:lnTo>
                  <a:lnTo>
                    <a:pt x="0" y="842607"/>
                  </a:lnTo>
                  <a:lnTo>
                    <a:pt x="135029" y="0"/>
                  </a:lnTo>
                  <a:close/>
                </a:path>
              </a:pathLst>
            </a:custGeom>
            <a:solidFill>
              <a:schemeClr val="accent1">
                <a:lumMod val="75000"/>
              </a:schemeClr>
            </a:solidFill>
            <a:ln w="25400" cap="rnd">
              <a:no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sz="1400">
                <a:latin typeface="+mj-lt"/>
              </a:endParaRPr>
            </a:p>
          </p:txBody>
        </p:sp>
        <p:sp>
          <p:nvSpPr>
            <p:cNvPr id="15" name="Rectangle 14">
              <a:extLst>
                <a:ext uri="{FF2B5EF4-FFF2-40B4-BE49-F238E27FC236}">
                  <a16:creationId xmlns:a16="http://schemas.microsoft.com/office/drawing/2014/main" id="{57D52CFE-38E9-484E-A6E6-BE071A7DC963}"/>
                </a:ext>
              </a:extLst>
            </p:cNvPr>
            <p:cNvSpPr>
              <a:spLocks noChangeAspect="1"/>
            </p:cNvSpPr>
            <p:nvPr/>
          </p:nvSpPr>
          <p:spPr>
            <a:xfrm flipV="1">
              <a:off x="1998046" y="7768336"/>
              <a:ext cx="1209510" cy="1209510"/>
            </a:xfrm>
            <a:prstGeom prst="rect">
              <a:avLst/>
            </a:prstGeom>
            <a:solidFill>
              <a:srgbClr val="78D602"/>
            </a:solidFill>
            <a:ln w="25400" cap="rnd">
              <a:no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sz="1400" dirty="0">
                <a:latin typeface="+mj-lt"/>
              </a:endParaRPr>
            </a:p>
          </p:txBody>
        </p:sp>
        <p:sp>
          <p:nvSpPr>
            <p:cNvPr id="11" name="Rectangle 10">
              <a:extLst>
                <a:ext uri="{FF2B5EF4-FFF2-40B4-BE49-F238E27FC236}">
                  <a16:creationId xmlns:a16="http://schemas.microsoft.com/office/drawing/2014/main" id="{F1FFA438-5F3A-40C2-813C-FDF3ED39423F}"/>
                </a:ext>
              </a:extLst>
            </p:cNvPr>
            <p:cNvSpPr>
              <a:spLocks noChangeAspect="1"/>
            </p:cNvSpPr>
            <p:nvPr/>
          </p:nvSpPr>
          <p:spPr>
            <a:xfrm>
              <a:off x="2001644" y="6346546"/>
              <a:ext cx="1209510" cy="1209509"/>
            </a:xfrm>
            <a:prstGeom prst="rect">
              <a:avLst/>
            </a:prstGeom>
            <a:solidFill>
              <a:srgbClr val="FF9300"/>
            </a:solidFill>
            <a:ln w="25400" cap="rnd">
              <a:no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sz="1400">
                <a:latin typeface="+mj-lt"/>
              </a:endParaRPr>
            </a:p>
          </p:txBody>
        </p:sp>
        <p:sp>
          <p:nvSpPr>
            <p:cNvPr id="12" name="Trapezoid 11">
              <a:extLst>
                <a:ext uri="{FF2B5EF4-FFF2-40B4-BE49-F238E27FC236}">
                  <a16:creationId xmlns:a16="http://schemas.microsoft.com/office/drawing/2014/main" id="{65AC5A1F-1157-4B86-BDC4-D77CA89AC428}"/>
                </a:ext>
              </a:extLst>
            </p:cNvPr>
            <p:cNvSpPr/>
            <p:nvPr/>
          </p:nvSpPr>
          <p:spPr>
            <a:xfrm rot="5400000">
              <a:off x="2989819" y="6566082"/>
              <a:ext cx="1210688" cy="768021"/>
            </a:xfrm>
            <a:prstGeom prst="trapezoid">
              <a:avLst>
                <a:gd name="adj" fmla="val 13751"/>
              </a:avLst>
            </a:prstGeom>
            <a:solidFill>
              <a:schemeClr val="accent5">
                <a:lumMod val="75000"/>
              </a:schemeClr>
            </a:solidFill>
            <a:ln w="25400" cap="rnd">
              <a:no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sz="1400">
                <a:latin typeface="+mj-lt"/>
              </a:endParaRPr>
            </a:p>
          </p:txBody>
        </p:sp>
      </p:grpSp>
      <p:sp>
        <p:nvSpPr>
          <p:cNvPr id="25" name="TextBox 24">
            <a:extLst>
              <a:ext uri="{FF2B5EF4-FFF2-40B4-BE49-F238E27FC236}">
                <a16:creationId xmlns:a16="http://schemas.microsoft.com/office/drawing/2014/main" id="{3B53C1AE-C4D4-4CF5-9282-ACE926157CA6}"/>
              </a:ext>
            </a:extLst>
          </p:cNvPr>
          <p:cNvSpPr txBox="1"/>
          <p:nvPr/>
        </p:nvSpPr>
        <p:spPr>
          <a:xfrm>
            <a:off x="6052820" y="5635320"/>
            <a:ext cx="499211" cy="261610"/>
          </a:xfrm>
          <a:prstGeom prst="rect">
            <a:avLst/>
          </a:prstGeom>
          <a:noFill/>
        </p:spPr>
        <p:txBody>
          <a:bodyPr wrap="square" rtlCol="0">
            <a:spAutoFit/>
          </a:bodyPr>
          <a:lstStyle/>
          <a:p>
            <a:pPr algn="ctr"/>
            <a:r>
              <a:rPr lang="en-US" altLang="ko-KR" sz="1100" spc="400" dirty="0">
                <a:ln w="3175">
                  <a:noFill/>
                </a:ln>
                <a:solidFill>
                  <a:schemeClr val="bg1"/>
                </a:solidFill>
                <a:latin typeface="+mj-lt"/>
              </a:rPr>
              <a:t>04</a:t>
            </a:r>
            <a:endParaRPr lang="ko-KR" altLang="en-US" sz="1100" spc="400" dirty="0">
              <a:ln w="3175">
                <a:noFill/>
              </a:ln>
              <a:solidFill>
                <a:schemeClr val="bg1"/>
              </a:solidFill>
              <a:latin typeface="+mj-lt"/>
            </a:endParaRPr>
          </a:p>
        </p:txBody>
      </p:sp>
      <p:sp>
        <p:nvSpPr>
          <p:cNvPr id="26" name="TextBox 25">
            <a:extLst>
              <a:ext uri="{FF2B5EF4-FFF2-40B4-BE49-F238E27FC236}">
                <a16:creationId xmlns:a16="http://schemas.microsoft.com/office/drawing/2014/main" id="{1A3A9C00-1413-4F7D-9A74-B93AF33F073F}"/>
              </a:ext>
            </a:extLst>
          </p:cNvPr>
          <p:cNvSpPr txBox="1"/>
          <p:nvPr/>
        </p:nvSpPr>
        <p:spPr>
          <a:xfrm>
            <a:off x="6052820" y="4691658"/>
            <a:ext cx="499211" cy="261610"/>
          </a:xfrm>
          <a:prstGeom prst="rect">
            <a:avLst/>
          </a:prstGeom>
          <a:noFill/>
        </p:spPr>
        <p:txBody>
          <a:bodyPr wrap="square" rtlCol="0">
            <a:spAutoFit/>
          </a:bodyPr>
          <a:lstStyle/>
          <a:p>
            <a:pPr algn="ctr"/>
            <a:r>
              <a:rPr lang="en-US" altLang="ko-KR" sz="1100" spc="400" dirty="0">
                <a:ln w="3175">
                  <a:noFill/>
                </a:ln>
                <a:solidFill>
                  <a:schemeClr val="bg1"/>
                </a:solidFill>
                <a:latin typeface="+mj-lt"/>
              </a:rPr>
              <a:t>03</a:t>
            </a:r>
            <a:endParaRPr lang="ko-KR" altLang="en-US" sz="1100" spc="400" dirty="0">
              <a:ln w="3175">
                <a:noFill/>
              </a:ln>
              <a:solidFill>
                <a:schemeClr val="bg1"/>
              </a:solidFill>
              <a:latin typeface="+mj-lt"/>
            </a:endParaRPr>
          </a:p>
        </p:txBody>
      </p:sp>
      <p:sp>
        <p:nvSpPr>
          <p:cNvPr id="27" name="TextBox 26">
            <a:extLst>
              <a:ext uri="{FF2B5EF4-FFF2-40B4-BE49-F238E27FC236}">
                <a16:creationId xmlns:a16="http://schemas.microsoft.com/office/drawing/2014/main" id="{84731401-A878-4657-B096-5161558B2FB5}"/>
              </a:ext>
            </a:extLst>
          </p:cNvPr>
          <p:cNvSpPr txBox="1"/>
          <p:nvPr/>
        </p:nvSpPr>
        <p:spPr>
          <a:xfrm>
            <a:off x="6052820" y="3747996"/>
            <a:ext cx="499211" cy="261610"/>
          </a:xfrm>
          <a:prstGeom prst="rect">
            <a:avLst/>
          </a:prstGeom>
          <a:noFill/>
        </p:spPr>
        <p:txBody>
          <a:bodyPr wrap="square" rtlCol="0">
            <a:spAutoFit/>
          </a:bodyPr>
          <a:lstStyle/>
          <a:p>
            <a:pPr algn="ctr"/>
            <a:r>
              <a:rPr lang="en-US" altLang="ko-KR" sz="1100" spc="400" dirty="0">
                <a:ln w="3175">
                  <a:noFill/>
                </a:ln>
                <a:solidFill>
                  <a:schemeClr val="bg1"/>
                </a:solidFill>
                <a:latin typeface="+mj-lt"/>
              </a:rPr>
              <a:t>02</a:t>
            </a:r>
            <a:endParaRPr lang="ko-KR" altLang="en-US" sz="1100" spc="400" dirty="0">
              <a:ln w="3175">
                <a:noFill/>
              </a:ln>
              <a:solidFill>
                <a:schemeClr val="bg1"/>
              </a:solidFill>
              <a:latin typeface="+mj-lt"/>
            </a:endParaRPr>
          </a:p>
        </p:txBody>
      </p:sp>
      <p:sp>
        <p:nvSpPr>
          <p:cNvPr id="28" name="TextBox 27">
            <a:extLst>
              <a:ext uri="{FF2B5EF4-FFF2-40B4-BE49-F238E27FC236}">
                <a16:creationId xmlns:a16="http://schemas.microsoft.com/office/drawing/2014/main" id="{2308A899-E1D1-4D7B-A4D4-E3CA6B5ED449}"/>
              </a:ext>
            </a:extLst>
          </p:cNvPr>
          <p:cNvSpPr txBox="1"/>
          <p:nvPr/>
        </p:nvSpPr>
        <p:spPr>
          <a:xfrm>
            <a:off x="6052820" y="2804334"/>
            <a:ext cx="499211" cy="261610"/>
          </a:xfrm>
          <a:prstGeom prst="rect">
            <a:avLst/>
          </a:prstGeom>
          <a:noFill/>
        </p:spPr>
        <p:txBody>
          <a:bodyPr wrap="square" rtlCol="0">
            <a:spAutoFit/>
          </a:bodyPr>
          <a:lstStyle/>
          <a:p>
            <a:pPr algn="ctr"/>
            <a:r>
              <a:rPr lang="en-US" altLang="ko-KR" sz="1100" spc="400" dirty="0">
                <a:ln w="3175">
                  <a:noFill/>
                </a:ln>
                <a:solidFill>
                  <a:schemeClr val="bg1"/>
                </a:solidFill>
                <a:latin typeface="+mj-lt"/>
              </a:rPr>
              <a:t>01</a:t>
            </a:r>
            <a:endParaRPr lang="ko-KR" altLang="en-US" sz="1100" spc="400" dirty="0">
              <a:ln w="3175">
                <a:noFill/>
              </a:ln>
              <a:solidFill>
                <a:schemeClr val="bg1"/>
              </a:solidFill>
              <a:latin typeface="+mj-lt"/>
            </a:endParaRPr>
          </a:p>
        </p:txBody>
      </p:sp>
      <p:sp>
        <p:nvSpPr>
          <p:cNvPr id="35" name="TextBox 34">
            <a:extLst>
              <a:ext uri="{FF2B5EF4-FFF2-40B4-BE49-F238E27FC236}">
                <a16:creationId xmlns:a16="http://schemas.microsoft.com/office/drawing/2014/main" id="{D8BDBED7-91C6-429A-96D8-D99A4D509E14}"/>
              </a:ext>
            </a:extLst>
          </p:cNvPr>
          <p:cNvSpPr txBox="1"/>
          <p:nvPr/>
        </p:nvSpPr>
        <p:spPr>
          <a:xfrm>
            <a:off x="7157017" y="4474516"/>
            <a:ext cx="4597599" cy="705258"/>
          </a:xfrm>
          <a:prstGeom prst="rect">
            <a:avLst/>
          </a:prstGeom>
          <a:noFill/>
          <a:ln>
            <a:noFill/>
          </a:ln>
        </p:spPr>
        <p:txBody>
          <a:bodyPr wrap="square" rtlCol="0" anchor="ctr">
            <a:spAutoFit/>
          </a:bodyPr>
          <a:lstStyle/>
          <a:p>
            <a:pPr>
              <a:lnSpc>
                <a:spcPct val="150000"/>
              </a:lnSpc>
            </a:pPr>
            <a:r>
              <a:rPr lang="en-US" altLang="ko-KR" sz="1400" b="1" spc="400" dirty="0">
                <a:ln w="3175">
                  <a:noFill/>
                </a:ln>
                <a:solidFill>
                  <a:schemeClr val="bg1"/>
                </a:solidFill>
                <a:latin typeface="+mj-lt"/>
              </a:rPr>
              <a:t>Master of Urban and </a:t>
            </a:r>
          </a:p>
          <a:p>
            <a:pPr>
              <a:lnSpc>
                <a:spcPct val="150000"/>
              </a:lnSpc>
            </a:pPr>
            <a:r>
              <a:rPr lang="en-US" altLang="ko-KR" sz="1400" b="1" spc="400" dirty="0">
                <a:ln w="3175">
                  <a:noFill/>
                </a:ln>
                <a:solidFill>
                  <a:schemeClr val="bg1"/>
                </a:solidFill>
                <a:latin typeface="+mj-lt"/>
              </a:rPr>
              <a:t>Regional Planning</a:t>
            </a:r>
          </a:p>
        </p:txBody>
      </p:sp>
      <p:sp>
        <p:nvSpPr>
          <p:cNvPr id="36" name="TextBox 35">
            <a:extLst>
              <a:ext uri="{FF2B5EF4-FFF2-40B4-BE49-F238E27FC236}">
                <a16:creationId xmlns:a16="http://schemas.microsoft.com/office/drawing/2014/main" id="{B228EA9B-AEF5-4391-8CC4-7792C28D0915}"/>
              </a:ext>
            </a:extLst>
          </p:cNvPr>
          <p:cNvSpPr txBox="1"/>
          <p:nvPr/>
        </p:nvSpPr>
        <p:spPr>
          <a:xfrm>
            <a:off x="7183245" y="3671578"/>
            <a:ext cx="2901586" cy="705258"/>
          </a:xfrm>
          <a:prstGeom prst="rect">
            <a:avLst/>
          </a:prstGeom>
          <a:noFill/>
          <a:ln>
            <a:noFill/>
          </a:ln>
        </p:spPr>
        <p:txBody>
          <a:bodyPr wrap="square" rtlCol="0" anchor="ctr">
            <a:spAutoFit/>
          </a:bodyPr>
          <a:lstStyle/>
          <a:p>
            <a:pPr>
              <a:lnSpc>
                <a:spcPct val="150000"/>
              </a:lnSpc>
            </a:pPr>
            <a:r>
              <a:rPr lang="en-US" altLang="ko-KR" sz="1400" b="1" spc="400" dirty="0">
                <a:ln w="3175">
                  <a:noFill/>
                </a:ln>
                <a:solidFill>
                  <a:schemeClr val="bg1"/>
                </a:solidFill>
                <a:latin typeface="+mj-lt"/>
              </a:rPr>
              <a:t>Bachelor of Urban Sciences &amp; Planning</a:t>
            </a:r>
          </a:p>
        </p:txBody>
      </p:sp>
      <p:sp>
        <p:nvSpPr>
          <p:cNvPr id="37" name="TextBox 36">
            <a:extLst>
              <a:ext uri="{FF2B5EF4-FFF2-40B4-BE49-F238E27FC236}">
                <a16:creationId xmlns:a16="http://schemas.microsoft.com/office/drawing/2014/main" id="{EB3DF33E-CDCF-4C65-AD30-26C3137F9C4E}"/>
              </a:ext>
            </a:extLst>
          </p:cNvPr>
          <p:cNvSpPr txBox="1"/>
          <p:nvPr/>
        </p:nvSpPr>
        <p:spPr>
          <a:xfrm>
            <a:off x="7257080" y="3065944"/>
            <a:ext cx="2731838" cy="307777"/>
          </a:xfrm>
          <a:prstGeom prst="rect">
            <a:avLst/>
          </a:prstGeom>
          <a:noFill/>
        </p:spPr>
        <p:txBody>
          <a:bodyPr wrap="none" rtlCol="0">
            <a:spAutoFit/>
          </a:bodyPr>
          <a:lstStyle/>
          <a:p>
            <a:r>
              <a:rPr lang="en-US" altLang="ko-KR" sz="1400" b="1" spc="400" dirty="0">
                <a:ln w="3175">
                  <a:noFill/>
                </a:ln>
                <a:solidFill>
                  <a:schemeClr val="bg1"/>
                </a:solidFill>
                <a:latin typeface="+mj-lt"/>
              </a:rPr>
              <a:t>Undergraduate Minor</a:t>
            </a:r>
            <a:endParaRPr lang="ko-KR" altLang="en-US" sz="1400" b="1" spc="400" dirty="0">
              <a:ln w="3175">
                <a:noFill/>
              </a:ln>
              <a:solidFill>
                <a:schemeClr val="bg1"/>
              </a:solidFill>
              <a:latin typeface="+mj-lt"/>
            </a:endParaRPr>
          </a:p>
        </p:txBody>
      </p:sp>
      <p:sp>
        <p:nvSpPr>
          <p:cNvPr id="45" name="TextBox 44">
            <a:extLst>
              <a:ext uri="{FF2B5EF4-FFF2-40B4-BE49-F238E27FC236}">
                <a16:creationId xmlns:a16="http://schemas.microsoft.com/office/drawing/2014/main" id="{A0643E48-1D98-4150-8FAD-B7B90DDE1367}"/>
              </a:ext>
            </a:extLst>
          </p:cNvPr>
          <p:cNvSpPr txBox="1"/>
          <p:nvPr/>
        </p:nvSpPr>
        <p:spPr>
          <a:xfrm>
            <a:off x="7183245" y="5377565"/>
            <a:ext cx="2562945" cy="523220"/>
          </a:xfrm>
          <a:prstGeom prst="rect">
            <a:avLst/>
          </a:prstGeom>
          <a:noFill/>
        </p:spPr>
        <p:txBody>
          <a:bodyPr wrap="none" rtlCol="0">
            <a:spAutoFit/>
          </a:bodyPr>
          <a:lstStyle/>
          <a:p>
            <a:pPr algn="r"/>
            <a:r>
              <a:rPr lang="en-US" altLang="ko-KR" sz="1400" b="1" spc="400" dirty="0">
                <a:ln w="3175">
                  <a:noFill/>
                </a:ln>
                <a:solidFill>
                  <a:schemeClr val="bg1"/>
                </a:solidFill>
                <a:latin typeface="+mj-lt"/>
              </a:rPr>
              <a:t>PhD Concentration </a:t>
            </a:r>
          </a:p>
          <a:p>
            <a:pPr algn="r"/>
            <a:r>
              <a:rPr lang="en-US" altLang="ko-KR" sz="1400" b="1" spc="400" dirty="0">
                <a:ln w="3175">
                  <a:noFill/>
                </a:ln>
                <a:solidFill>
                  <a:schemeClr val="bg1"/>
                </a:solidFill>
                <a:latin typeface="+mj-lt"/>
              </a:rPr>
              <a:t>in URP</a:t>
            </a:r>
            <a:endParaRPr lang="ko-KR" altLang="en-US" sz="1400" b="1" spc="400" dirty="0">
              <a:ln w="3175">
                <a:noFill/>
              </a:ln>
              <a:solidFill>
                <a:schemeClr val="bg1"/>
              </a:solidFill>
              <a:latin typeface="+mj-lt"/>
            </a:endParaRPr>
          </a:p>
        </p:txBody>
      </p:sp>
      <p:sp>
        <p:nvSpPr>
          <p:cNvPr id="31" name="TextBox 30">
            <a:extLst>
              <a:ext uri="{FF2B5EF4-FFF2-40B4-BE49-F238E27FC236}">
                <a16:creationId xmlns:a16="http://schemas.microsoft.com/office/drawing/2014/main" id="{1C9D40DE-FBFC-42AE-BFA3-62102EDA576A}"/>
              </a:ext>
            </a:extLst>
          </p:cNvPr>
          <p:cNvSpPr txBox="1"/>
          <p:nvPr/>
        </p:nvSpPr>
        <p:spPr>
          <a:xfrm>
            <a:off x="5156162" y="535987"/>
            <a:ext cx="6658488" cy="707886"/>
          </a:xfrm>
          <a:prstGeom prst="rect">
            <a:avLst/>
          </a:prstGeom>
          <a:noFill/>
        </p:spPr>
        <p:txBody>
          <a:bodyPr wrap="square" rtlCol="0">
            <a:spAutoFit/>
          </a:bodyPr>
          <a:lstStyle/>
          <a:p>
            <a:pPr algn="ctr">
              <a:spcBef>
                <a:spcPts val="400"/>
              </a:spcBef>
            </a:pPr>
            <a:r>
              <a:rPr lang="en-US" altLang="zh-CN" sz="4000" b="1" dirty="0">
                <a:solidFill>
                  <a:schemeClr val="tx1">
                    <a:lumMod val="75000"/>
                    <a:lumOff val="25000"/>
                  </a:schemeClr>
                </a:solidFill>
                <a:latin typeface="Montserrat SemiBold" panose="00000700000000000000" pitchFamily="50" charset="0"/>
                <a:ea typeface="Roboto" panose="02000000000000000000" pitchFamily="2" charset="0"/>
                <a:cs typeface="Lato" panose="020F0502020204030203" pitchFamily="34" charset="0"/>
              </a:rPr>
              <a:t>UF Urban &amp; Regional Planning</a:t>
            </a:r>
            <a:endParaRPr lang="en-US" altLang="zh-CN" sz="4000" b="1" dirty="0">
              <a:solidFill>
                <a:schemeClr val="accent4"/>
              </a:solidFill>
              <a:latin typeface="Montserrat SemiBold" panose="00000700000000000000" pitchFamily="50" charset="0"/>
              <a:ea typeface="Roboto" panose="02000000000000000000" pitchFamily="2" charset="0"/>
              <a:cs typeface="Lato" panose="020F0502020204030203" pitchFamily="34" charset="0"/>
            </a:endParaRPr>
          </a:p>
        </p:txBody>
      </p:sp>
      <p:pic>
        <p:nvPicPr>
          <p:cNvPr id="6" name="Picture 5" descr="A view of a large building&#10;&#10;Description automatically generated">
            <a:extLst>
              <a:ext uri="{FF2B5EF4-FFF2-40B4-BE49-F238E27FC236}">
                <a16:creationId xmlns:a16="http://schemas.microsoft.com/office/drawing/2014/main" id="{80FC58E9-ECD2-B146-86E0-6828BEE254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658" y="0"/>
            <a:ext cx="4570162" cy="6858000"/>
          </a:xfrm>
          <a:prstGeom prst="rect">
            <a:avLst/>
          </a:prstGeom>
        </p:spPr>
      </p:pic>
    </p:spTree>
    <p:extLst>
      <p:ext uri="{BB962C8B-B14F-4D97-AF65-F5344CB8AC3E}">
        <p14:creationId xmlns:p14="http://schemas.microsoft.com/office/powerpoint/2010/main" val="2556741495"/>
      </p:ext>
    </p:extLst>
  </p:cSld>
  <p:clrMapOvr>
    <a:masterClrMapping/>
  </p:clrMapOvr>
  <p:transition spd="slow">
    <p:wipe/>
  </p:transition>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Freeform: Shape 11">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DE5B7D77-2BDB-BE47-87FA-BB7DEEE4FE61}"/>
              </a:ext>
            </a:extLst>
          </p:cNvPr>
          <p:cNvSpPr txBox="1"/>
          <p:nvPr/>
        </p:nvSpPr>
        <p:spPr>
          <a:xfrm>
            <a:off x="863029" y="1012004"/>
            <a:ext cx="3416158" cy="479540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altLang="zh-CN" sz="4000" b="1" kern="1200" dirty="0">
                <a:solidFill>
                  <a:srgbClr val="FFFFFF"/>
                </a:solidFill>
                <a:latin typeface="+mj-lt"/>
                <a:ea typeface="+mj-ea"/>
                <a:cs typeface="+mj-cs"/>
              </a:rPr>
              <a:t>Undergraduate Minor</a:t>
            </a:r>
          </a:p>
        </p:txBody>
      </p:sp>
      <p:graphicFrame>
        <p:nvGraphicFramePr>
          <p:cNvPr id="7" name="TextBox 4">
            <a:extLst>
              <a:ext uri="{FF2B5EF4-FFF2-40B4-BE49-F238E27FC236}">
                <a16:creationId xmlns:a16="http://schemas.microsoft.com/office/drawing/2014/main" id="{F81B1740-55BB-4E5F-B4E7-17AAF4D63893}"/>
              </a:ext>
            </a:extLst>
          </p:cNvPr>
          <p:cNvGraphicFramePr/>
          <p:nvPr>
            <p:extLst>
              <p:ext uri="{D42A27DB-BD31-4B8C-83A1-F6EECF244321}">
                <p14:modId xmlns:p14="http://schemas.microsoft.com/office/powerpoint/2010/main" val="2379301015"/>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84008393"/>
      </p:ext>
    </p:extLst>
  </p:cSld>
  <p:clrMapOvr>
    <a:masterClrMapping/>
  </p:clrMapOvr>
  <p:transition spd="slow">
    <p:wipe/>
  </p:transition>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2C3C5B8-2557-58C5-FDF1-684F69A232C9}"/>
            </a:ext>
          </a:extLst>
        </p:cNvPr>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4037C1C0-FADA-40C7-B923-037899A24F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3" name="Picture 32">
            <a:extLst>
              <a:ext uri="{FF2B5EF4-FFF2-40B4-BE49-F238E27FC236}">
                <a16:creationId xmlns:a16="http://schemas.microsoft.com/office/drawing/2014/main" id="{8912BBDC-159E-A94F-E58B-85DD5660FEC0}"/>
              </a:ext>
            </a:extLst>
          </p:cNvPr>
          <p:cNvPicPr>
            <a:picLocks noChangeAspect="1"/>
          </p:cNvPicPr>
          <p:nvPr/>
        </p:nvPicPr>
        <p:blipFill>
          <a:blip r:embed="rId2"/>
          <a:srcRect l="42243"/>
          <a:stretch>
            <a:fillRect/>
          </a:stretch>
        </p:blipFill>
        <p:spPr>
          <a:xfrm>
            <a:off x="838200" y="643467"/>
            <a:ext cx="4261337" cy="5533496"/>
          </a:xfrm>
          <a:custGeom>
            <a:avLst/>
            <a:gdLst/>
            <a:ahLst/>
            <a:cxnLst/>
            <a:rect l="l" t="t" r="r" b="b"/>
            <a:pathLst>
              <a:path w="4114800" h="5712488">
                <a:moveTo>
                  <a:pt x="133155" y="0"/>
                </a:moveTo>
                <a:lnTo>
                  <a:pt x="3981645" y="0"/>
                </a:lnTo>
                <a:cubicBezTo>
                  <a:pt x="4055184" y="0"/>
                  <a:pt x="4114800" y="59616"/>
                  <a:pt x="4114800" y="133155"/>
                </a:cubicBezTo>
                <a:lnTo>
                  <a:pt x="4114800" y="5579333"/>
                </a:lnTo>
                <a:cubicBezTo>
                  <a:pt x="4114800" y="5652872"/>
                  <a:pt x="4055184" y="5712488"/>
                  <a:pt x="3981645" y="5712488"/>
                </a:cubicBezTo>
                <a:lnTo>
                  <a:pt x="133155" y="5712488"/>
                </a:lnTo>
                <a:cubicBezTo>
                  <a:pt x="59616" y="5712488"/>
                  <a:pt x="0" y="5652872"/>
                  <a:pt x="0" y="5579333"/>
                </a:cubicBezTo>
                <a:lnTo>
                  <a:pt x="0" y="133155"/>
                </a:lnTo>
                <a:cubicBezTo>
                  <a:pt x="0" y="59616"/>
                  <a:pt x="59616" y="0"/>
                  <a:pt x="133155" y="0"/>
                </a:cubicBezTo>
                <a:close/>
              </a:path>
            </a:pathLst>
          </a:custGeom>
        </p:spPr>
      </p:pic>
      <p:sp>
        <p:nvSpPr>
          <p:cNvPr id="31" name="Arc 30">
            <a:extLst>
              <a:ext uri="{FF2B5EF4-FFF2-40B4-BE49-F238E27FC236}">
                <a16:creationId xmlns:a16="http://schemas.microsoft.com/office/drawing/2014/main" id="{4B56CC07-3AFD-4C79-AFB2-0428FBBD79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943208">
            <a:off x="-619225" y="5190398"/>
            <a:ext cx="2987899" cy="2987899"/>
          </a:xfrm>
          <a:prstGeom prst="arc">
            <a:avLst>
              <a:gd name="adj1" fmla="val 16200000"/>
              <a:gd name="adj2" fmla="val 2563720"/>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5092590B-ACEB-8694-1A5E-23BF14462859}"/>
              </a:ext>
            </a:extLst>
          </p:cNvPr>
          <p:cNvSpPr txBox="1"/>
          <p:nvPr/>
        </p:nvSpPr>
        <p:spPr>
          <a:xfrm>
            <a:off x="838200" y="643467"/>
            <a:ext cx="4261337" cy="5571066"/>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altLang="zh-CN" sz="5400" b="1" kern="1200" dirty="0">
                <a:solidFill>
                  <a:srgbClr val="FFFFFF"/>
                </a:solidFill>
                <a:ea typeface="+mj-ea"/>
                <a:cs typeface="+mj-cs"/>
              </a:rPr>
              <a:t>Bachelor of Urban Sciences &amp; Planning</a:t>
            </a:r>
          </a:p>
        </p:txBody>
      </p:sp>
      <p:graphicFrame>
        <p:nvGraphicFramePr>
          <p:cNvPr id="7" name="TextBox 4">
            <a:extLst>
              <a:ext uri="{FF2B5EF4-FFF2-40B4-BE49-F238E27FC236}">
                <a16:creationId xmlns:a16="http://schemas.microsoft.com/office/drawing/2014/main" id="{1D20814E-41A9-1BAA-34D7-E90C9A75B5EB}"/>
              </a:ext>
            </a:extLst>
          </p:cNvPr>
          <p:cNvGraphicFramePr/>
          <p:nvPr>
            <p:extLst>
              <p:ext uri="{D42A27DB-BD31-4B8C-83A1-F6EECF244321}">
                <p14:modId xmlns:p14="http://schemas.microsoft.com/office/powerpoint/2010/main" val="3125348616"/>
              </p:ext>
            </p:extLst>
          </p:nvPr>
        </p:nvGraphicFramePr>
        <p:xfrm>
          <a:off x="5827048" y="643467"/>
          <a:ext cx="6090632" cy="60113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28692698"/>
      </p:ext>
    </p:extLst>
  </p:cSld>
  <p:clrMapOvr>
    <a:masterClrMapping/>
  </p:clrMapOvr>
  <p:transition spd="slow">
    <p:wipe/>
  </p:transition>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D2E961F1-4A28-4A5F-BBD4-6E400E5E6C7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bwMode="white">
          <a:xfrm>
            <a:off x="0" y="272357"/>
            <a:ext cx="12188824" cy="0"/>
          </a:xfrm>
          <a:prstGeom prst="line">
            <a:avLst/>
          </a:prstGeom>
          <a:ln w="508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7F57BEA8-497D-4AA8-8A18-BDCD696B25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68596"/>
            <a:ext cx="12192000" cy="173555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B4FC1902-D45B-AD4F-BD16-E45F06420EA1}"/>
              </a:ext>
            </a:extLst>
          </p:cNvPr>
          <p:cNvSpPr txBox="1"/>
          <p:nvPr/>
        </p:nvSpPr>
        <p:spPr>
          <a:xfrm>
            <a:off x="526073" y="489439"/>
            <a:ext cx="11139854" cy="930447"/>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altLang="zh-CN" sz="5400" b="1" kern="1200" dirty="0">
                <a:solidFill>
                  <a:schemeClr val="bg1"/>
                </a:solidFill>
                <a:latin typeface="+mj-lt"/>
                <a:ea typeface="+mj-ea"/>
                <a:cs typeface="+mj-cs"/>
              </a:rPr>
              <a:t>Combined MURP Degree (4+1) Program</a:t>
            </a:r>
          </a:p>
        </p:txBody>
      </p:sp>
      <p:cxnSp>
        <p:nvCxnSpPr>
          <p:cNvPr id="13" name="Straight Connector 12">
            <a:extLst>
              <a:ext uri="{FF2B5EF4-FFF2-40B4-BE49-F238E27FC236}">
                <a16:creationId xmlns:a16="http://schemas.microsoft.com/office/drawing/2014/main" id="{A82415D3-DDE5-4D63-8CB3-23A5EC581B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4400" y="1479733"/>
            <a:ext cx="2743200" cy="0"/>
          </a:xfrm>
          <a:prstGeom prst="line">
            <a:avLst/>
          </a:prstGeom>
          <a:ln w="19050">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D7193FB-6AE6-4B3B-8F89-56B55DD63B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bwMode="white">
          <a:xfrm>
            <a:off x="0" y="2201402"/>
            <a:ext cx="12188824" cy="0"/>
          </a:xfrm>
          <a:prstGeom prst="line">
            <a:avLst/>
          </a:prstGeom>
          <a:ln w="508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A screenshot of a cell phone&#10;&#10;Description automatically generated">
            <a:extLst>
              <a:ext uri="{FF2B5EF4-FFF2-40B4-BE49-F238E27FC236}">
                <a16:creationId xmlns:a16="http://schemas.microsoft.com/office/drawing/2014/main" id="{F49C0A24-FEC6-C245-96DB-064560C8FEB9}"/>
              </a:ext>
            </a:extLst>
          </p:cNvPr>
          <p:cNvPicPr/>
          <p:nvPr/>
        </p:nvPicPr>
        <p:blipFill rotWithShape="1">
          <a:blip r:embed="rId2">
            <a:extLst>
              <a:ext uri="{28A0092B-C50C-407E-A947-70E740481C1C}">
                <a14:useLocalDpi xmlns:a14="http://schemas.microsoft.com/office/drawing/2010/main" val="0"/>
              </a:ext>
            </a:extLst>
          </a:blip>
          <a:srcRect l="-2" t="26332" b="28550"/>
          <a:stretch/>
        </p:blipFill>
        <p:spPr bwMode="auto">
          <a:xfrm>
            <a:off x="320040" y="2922121"/>
            <a:ext cx="11496821" cy="3008477"/>
          </a:xfrm>
          <a:prstGeom prst="rect">
            <a:avLst/>
          </a:prstGeom>
          <a:extLst>
            <a:ext uri="{53640926-AAD7-44D8-BBD7-CCE9431645EC}">
              <a14:shadowObscured xmlns:a14="http://schemas.microsoft.com/office/drawing/2010/main"/>
            </a:ext>
          </a:extLst>
        </p:spPr>
      </p:pic>
      <p:sp>
        <p:nvSpPr>
          <p:cNvPr id="5" name="TextBox 4">
            <a:extLst>
              <a:ext uri="{FF2B5EF4-FFF2-40B4-BE49-F238E27FC236}">
                <a16:creationId xmlns:a16="http://schemas.microsoft.com/office/drawing/2014/main" id="{674837F9-2153-904C-A8FA-1ECE7E0F9192}"/>
              </a:ext>
            </a:extLst>
          </p:cNvPr>
          <p:cNvSpPr txBox="1"/>
          <p:nvPr/>
        </p:nvSpPr>
        <p:spPr>
          <a:xfrm>
            <a:off x="5346700" y="4851400"/>
            <a:ext cx="1041400" cy="369332"/>
          </a:xfrm>
          <a:prstGeom prst="rect">
            <a:avLst/>
          </a:prstGeom>
          <a:solidFill>
            <a:srgbClr val="0020A5"/>
          </a:solidFill>
        </p:spPr>
        <p:txBody>
          <a:bodyPr wrap="square" rtlCol="0">
            <a:spAutoFit/>
          </a:bodyPr>
          <a:lstStyle/>
          <a:p>
            <a:endParaRPr lang="en-US" dirty="0"/>
          </a:p>
        </p:txBody>
      </p:sp>
    </p:spTree>
    <p:extLst>
      <p:ext uri="{BB962C8B-B14F-4D97-AF65-F5344CB8AC3E}">
        <p14:creationId xmlns:p14="http://schemas.microsoft.com/office/powerpoint/2010/main" val="955543276"/>
      </p:ext>
    </p:extLst>
  </p:cSld>
  <p:clrMapOvr>
    <a:masterClrMapping/>
  </p:clrMapOvr>
  <p:transition spd="slow">
    <p:wipe/>
  </p:transition>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5F3C0437-286A-4490-87C4-C27EA5F5C6A5}"/>
              </a:ext>
            </a:extLst>
          </p:cNvPr>
          <p:cNvPicPr>
            <a:picLocks noChangeAspect="1"/>
          </p:cNvPicPr>
          <p:nvPr/>
        </p:nvPicPr>
        <p:blipFill rotWithShape="1">
          <a:blip r:embed="rId2">
            <a:duotone>
              <a:prstClr val="black"/>
              <a:schemeClr val="tx2">
                <a:tint val="45000"/>
                <a:satMod val="400000"/>
              </a:schemeClr>
            </a:duotone>
            <a:alphaModFix amt="25000"/>
          </a:blip>
          <a:srcRect t="15730"/>
          <a:stretch/>
        </p:blipFill>
        <p:spPr>
          <a:xfrm>
            <a:off x="20" y="10"/>
            <a:ext cx="12191980" cy="6857990"/>
          </a:xfrm>
          <a:prstGeom prst="rect">
            <a:avLst/>
          </a:prstGeom>
        </p:spPr>
      </p:pic>
      <p:sp>
        <p:nvSpPr>
          <p:cNvPr id="4" name="TextBox 3">
            <a:extLst>
              <a:ext uri="{FF2B5EF4-FFF2-40B4-BE49-F238E27FC236}">
                <a16:creationId xmlns:a16="http://schemas.microsoft.com/office/drawing/2014/main" id="{DE5B7D77-2BDB-BE47-87FA-BB7DEEE4FE61}"/>
              </a:ext>
            </a:extLst>
          </p:cNvPr>
          <p:cNvSpPr txBox="1"/>
          <p:nvPr/>
        </p:nvSpPr>
        <p:spPr>
          <a:xfrm>
            <a:off x="838200" y="365125"/>
            <a:ext cx="10515600" cy="1325563"/>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altLang="zh-CN" sz="4400" b="1">
                <a:latin typeface="+mj-lt"/>
                <a:ea typeface="+mj-ea"/>
                <a:cs typeface="+mj-cs"/>
              </a:rPr>
              <a:t>Master of Urban and Regional Planning</a:t>
            </a:r>
          </a:p>
        </p:txBody>
      </p:sp>
      <p:graphicFrame>
        <p:nvGraphicFramePr>
          <p:cNvPr id="7" name="TextBox 4">
            <a:extLst>
              <a:ext uri="{FF2B5EF4-FFF2-40B4-BE49-F238E27FC236}">
                <a16:creationId xmlns:a16="http://schemas.microsoft.com/office/drawing/2014/main" id="{F81B1740-55BB-4E5F-B4E7-17AAF4D63893}"/>
              </a:ext>
            </a:extLst>
          </p:cNvPr>
          <p:cNvGraphicFramePr/>
          <p:nvPr>
            <p:extLst>
              <p:ext uri="{D42A27DB-BD31-4B8C-83A1-F6EECF244321}">
                <p14:modId xmlns:p14="http://schemas.microsoft.com/office/powerpoint/2010/main" val="3282256121"/>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02900712"/>
      </p:ext>
    </p:extLst>
  </p:cSld>
  <p:clrMapOvr>
    <a:overrideClrMapping bg1="dk1" tx1="lt1" bg2="dk2" tx2="lt2" accent1="accent1" accent2="accent2" accent3="accent3" accent4="accent4" accent5="accent5" accent6="accent6" hlink="hlink" folHlink="folHlink"/>
  </p:clrMapOvr>
  <p:transition spd="slow">
    <p:wip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picture containing toy, cake, child, grass&#10;&#10;Description automatically generated">
            <a:extLst>
              <a:ext uri="{FF2B5EF4-FFF2-40B4-BE49-F238E27FC236}">
                <a16:creationId xmlns:a16="http://schemas.microsoft.com/office/drawing/2014/main" id="{899BDE56-273A-1145-8810-4B1212C9C29F}"/>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24648" b="24648"/>
          <a:stretch>
            <a:fillRect/>
          </a:stretch>
        </p:blipFill>
        <p:spPr>
          <a:xfrm>
            <a:off x="505691" y="492830"/>
            <a:ext cx="11180618" cy="3186545"/>
          </a:xfrm>
        </p:spPr>
      </p:pic>
      <p:sp>
        <p:nvSpPr>
          <p:cNvPr id="7" name="TextBox 6">
            <a:extLst>
              <a:ext uri="{FF2B5EF4-FFF2-40B4-BE49-F238E27FC236}">
                <a16:creationId xmlns:a16="http://schemas.microsoft.com/office/drawing/2014/main" id="{CF663259-803E-CA42-AE97-A176136B87CF}"/>
              </a:ext>
            </a:extLst>
          </p:cNvPr>
          <p:cNvSpPr txBox="1"/>
          <p:nvPr/>
        </p:nvSpPr>
        <p:spPr>
          <a:xfrm>
            <a:off x="505691" y="3938954"/>
            <a:ext cx="11180618" cy="1877437"/>
          </a:xfrm>
          <a:prstGeom prst="rect">
            <a:avLst/>
          </a:prstGeom>
          <a:noFill/>
        </p:spPr>
        <p:txBody>
          <a:bodyPr wrap="square" rtlCol="0">
            <a:spAutoFit/>
          </a:bodyPr>
          <a:lstStyle/>
          <a:p>
            <a:pPr algn="ctr"/>
            <a:r>
              <a:rPr lang="en-US" sz="3200" dirty="0"/>
              <a:t>Get Involved Locally</a:t>
            </a:r>
          </a:p>
          <a:p>
            <a:pPr marL="457200" indent="-457200">
              <a:buFont typeface="Arial" panose="020B0604020202020204" pitchFamily="34" charset="0"/>
              <a:buChar char="•"/>
            </a:pPr>
            <a:r>
              <a:rPr lang="en-US" sz="2800" dirty="0"/>
              <a:t>Vote! </a:t>
            </a:r>
          </a:p>
          <a:p>
            <a:pPr marL="457200" indent="-457200">
              <a:buFont typeface="Arial" panose="020B0604020202020204" pitchFamily="34" charset="0"/>
              <a:buChar char="•"/>
            </a:pPr>
            <a:r>
              <a:rPr lang="en-US" sz="2800" dirty="0"/>
              <a:t>Local Advisory Boards</a:t>
            </a:r>
          </a:p>
          <a:p>
            <a:pPr marL="457200" indent="-457200">
              <a:buFont typeface="Arial" panose="020B0604020202020204" pitchFamily="34" charset="0"/>
              <a:buChar char="•"/>
            </a:pPr>
            <a:r>
              <a:rPr lang="en-US" sz="2800" dirty="0"/>
              <a:t>Local Organizations</a:t>
            </a:r>
          </a:p>
        </p:txBody>
      </p:sp>
    </p:spTree>
    <p:extLst>
      <p:ext uri="{BB962C8B-B14F-4D97-AF65-F5344CB8AC3E}">
        <p14:creationId xmlns:p14="http://schemas.microsoft.com/office/powerpoint/2010/main" val="3474803574"/>
      </p:ext>
    </p:extLst>
  </p:cSld>
  <p:clrMapOvr>
    <a:masterClrMapping/>
  </p:clrMapOvr>
  <p:transition spd="slow">
    <p:wip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A picture containing drawing&#10;&#10;Description automatically generated">
            <a:extLst>
              <a:ext uri="{FF2B5EF4-FFF2-40B4-BE49-F238E27FC236}">
                <a16:creationId xmlns:a16="http://schemas.microsoft.com/office/drawing/2014/main" id="{2E40C889-4042-054A-B767-75AB35148A2B}"/>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12279" b="12279"/>
          <a:stretch>
            <a:fillRect/>
          </a:stretch>
        </p:blipFill>
        <p:spPr/>
      </p:pic>
      <p:sp>
        <p:nvSpPr>
          <p:cNvPr id="3" name="TextBox 2">
            <a:extLst>
              <a:ext uri="{FF2B5EF4-FFF2-40B4-BE49-F238E27FC236}">
                <a16:creationId xmlns:a16="http://schemas.microsoft.com/office/drawing/2014/main" id="{B7F23107-DD5A-3244-BED3-E0051E899408}"/>
              </a:ext>
            </a:extLst>
          </p:cNvPr>
          <p:cNvSpPr txBox="1"/>
          <p:nvPr/>
        </p:nvSpPr>
        <p:spPr>
          <a:xfrm>
            <a:off x="958850" y="3429000"/>
            <a:ext cx="10274300" cy="2739211"/>
          </a:xfrm>
          <a:prstGeom prst="rect">
            <a:avLst/>
          </a:prstGeom>
          <a:noFill/>
        </p:spPr>
        <p:txBody>
          <a:bodyPr wrap="square" rtlCol="0">
            <a:spAutoFit/>
          </a:bodyPr>
          <a:lstStyle/>
          <a:p>
            <a:endParaRPr lang="en-US" sz="2800" dirty="0"/>
          </a:p>
          <a:p>
            <a:r>
              <a:rPr lang="en-US" sz="3200" dirty="0"/>
              <a:t>Laura Dedenbach, </a:t>
            </a:r>
            <a:r>
              <a:rPr lang="en-US" sz="3200" dirty="0" err="1"/>
              <a:t>Ph.D</a:t>
            </a:r>
            <a:r>
              <a:rPr lang="en-US" sz="3200" dirty="0"/>
              <a:t>, AICP</a:t>
            </a:r>
          </a:p>
          <a:p>
            <a:r>
              <a:rPr lang="en-US" sz="2800" dirty="0"/>
              <a:t>Instructional Assistant Professor </a:t>
            </a:r>
          </a:p>
          <a:p>
            <a:r>
              <a:rPr lang="en-US" sz="2800"/>
              <a:t>Interim URP Chair</a:t>
            </a:r>
            <a:endParaRPr lang="en-US" sz="2800" dirty="0"/>
          </a:p>
          <a:p>
            <a:r>
              <a:rPr lang="en-US" sz="2800" dirty="0"/>
              <a:t>466 </a:t>
            </a:r>
            <a:r>
              <a:rPr lang="en-US" sz="2800" dirty="0" err="1"/>
              <a:t>Antevy</a:t>
            </a:r>
            <a:r>
              <a:rPr lang="en-US" sz="2800" dirty="0"/>
              <a:t> Hall</a:t>
            </a:r>
          </a:p>
          <a:p>
            <a:r>
              <a:rPr lang="en-US" sz="2800" dirty="0" err="1"/>
              <a:t>laurajd@ufl.edu</a:t>
            </a:r>
            <a:endParaRPr lang="en-US" sz="2800" dirty="0"/>
          </a:p>
        </p:txBody>
      </p:sp>
    </p:spTree>
    <p:extLst>
      <p:ext uri="{BB962C8B-B14F-4D97-AF65-F5344CB8AC3E}">
        <p14:creationId xmlns:p14="http://schemas.microsoft.com/office/powerpoint/2010/main" val="3665672553"/>
      </p:ext>
    </p:extLst>
  </p:cSld>
  <p:clrMapOvr>
    <a:masterClrMapping/>
  </p:clrMapOvr>
</p:sld>
</file>

<file path=ppt/theme/theme1.xml><?xml version="1.0" encoding="utf-8"?>
<a:theme xmlns:a="http://schemas.openxmlformats.org/drawingml/2006/main" name="Office Theme">
  <a:themeElements>
    <a:clrScheme name="Custom 60">
      <a:dk1>
        <a:sysClr val="windowText" lastClr="000000"/>
      </a:dk1>
      <a:lt1>
        <a:sysClr val="window" lastClr="FFFFFF"/>
      </a:lt1>
      <a:dk2>
        <a:srgbClr val="44546A"/>
      </a:dk2>
      <a:lt2>
        <a:srgbClr val="E7E6E6"/>
      </a:lt2>
      <a:accent1>
        <a:srgbClr val="D8D8D8"/>
      </a:accent1>
      <a:accent2>
        <a:srgbClr val="BFBFBF"/>
      </a:accent2>
      <a:accent3>
        <a:srgbClr val="A5A5A5"/>
      </a:accent3>
      <a:accent4>
        <a:srgbClr val="3F3F3F"/>
      </a:accent4>
      <a:accent5>
        <a:srgbClr val="A5A5A5"/>
      </a:accent5>
      <a:accent6>
        <a:srgbClr val="BFBFBF"/>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aris Powerpoint Templateg" id="{0496C106-39B3-5843-8A79-B24BE5B6D39C}" vid="{A8201876-281A-CD4C-BAA6-C484099BF97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225</TotalTime>
  <Words>832</Words>
  <Application>Microsoft Office PowerPoint</Application>
  <PresentationFormat>Widescreen</PresentationFormat>
  <Paragraphs>186</Paragraphs>
  <Slides>29</Slides>
  <Notes>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29</vt:i4>
      </vt:variant>
    </vt:vector>
  </HeadingPairs>
  <TitlesOfParts>
    <vt:vector size="36" baseType="lpstr">
      <vt:lpstr>Arial</vt:lpstr>
      <vt:lpstr>Calibri</vt:lpstr>
      <vt:lpstr>Corbel</vt:lpstr>
      <vt:lpstr>Lato Light</vt:lpstr>
      <vt:lpstr>Montserrat SemiBold</vt:lpstr>
      <vt:lpstr>Wingdings</vt:lpstr>
      <vt:lpstr>Office Theme</vt:lpstr>
      <vt:lpstr>PowerPoint Presentation</vt:lpstr>
      <vt:lpstr>University of Florida  GeoPlan Center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Florida Geographic Data Library: Powering Research in Florida &amp; Beyond</vt:lpstr>
      <vt:lpstr>  Environmental Screening Tool</vt:lpstr>
      <vt:lpstr>PowerPoint Presentation</vt:lpstr>
      <vt:lpstr>Sea Level Rise Vulnerability  Assessments &amp; Capacity Building </vt:lpstr>
      <vt:lpstr>  Wind Speed Maps</vt:lpstr>
      <vt:lpstr>PowerPoint Presentation</vt:lpstr>
      <vt:lpstr>PowerPoint Presentation</vt:lpstr>
      <vt:lpstr>Immersive Cities</vt:lpstr>
      <vt:lpstr>Urban Air Mobility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Laura Dedenbach</dc:creator>
  <cp:lastModifiedBy>Norris,Katherine</cp:lastModifiedBy>
  <cp:revision>22</cp:revision>
  <dcterms:created xsi:type="dcterms:W3CDTF">2020-09-07T21:13:16Z</dcterms:created>
  <dcterms:modified xsi:type="dcterms:W3CDTF">2026-03-03T14:03:10Z</dcterms:modified>
</cp:coreProperties>
</file>