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1"/>
  </p:notesMasterIdLst>
  <p:sldIdLst>
    <p:sldId id="400" r:id="rId2"/>
    <p:sldId id="454" r:id="rId3"/>
    <p:sldId id="403" r:id="rId4"/>
    <p:sldId id="402" r:id="rId5"/>
    <p:sldId id="411" r:id="rId6"/>
    <p:sldId id="428" r:id="rId7"/>
    <p:sldId id="365" r:id="rId8"/>
    <p:sldId id="412" r:id="rId9"/>
    <p:sldId id="450" r:id="rId10"/>
    <p:sldId id="452" r:id="rId11"/>
    <p:sldId id="319" r:id="rId12"/>
    <p:sldId id="429" r:id="rId13"/>
    <p:sldId id="415" r:id="rId14"/>
    <p:sldId id="446" r:id="rId15"/>
    <p:sldId id="416" r:id="rId16"/>
    <p:sldId id="329" r:id="rId17"/>
    <p:sldId id="441" r:id="rId18"/>
    <p:sldId id="453" r:id="rId19"/>
    <p:sldId id="422" r:id="rId20"/>
    <p:sldId id="425" r:id="rId21"/>
    <p:sldId id="460" r:id="rId22"/>
    <p:sldId id="448" r:id="rId23"/>
    <p:sldId id="449" r:id="rId24"/>
    <p:sldId id="459" r:id="rId25"/>
    <p:sldId id="426" r:id="rId26"/>
    <p:sldId id="455" r:id="rId27"/>
    <p:sldId id="456" r:id="rId28"/>
    <p:sldId id="457" r:id="rId29"/>
    <p:sldId id="458"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oodison,Crystal" initials="G" lastIdx="1" clrIdx="0">
    <p:extLst>
      <p:ext uri="{19B8F6BF-5375-455C-9EA6-DF929625EA0E}">
        <p15:presenceInfo xmlns:p15="http://schemas.microsoft.com/office/powerpoint/2012/main" userId="S-1-5-21-1308237860-4193317556-336787646-680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B5F4"/>
    <a:srgbClr val="6DC4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268" autoAdjust="0"/>
    <p:restoredTop sz="86763" autoAdjust="0"/>
  </p:normalViewPr>
  <p:slideViewPr>
    <p:cSldViewPr snapToGrid="0">
      <p:cViewPr varScale="1">
        <p:scale>
          <a:sx n="132" d="100"/>
          <a:sy n="132" d="100"/>
        </p:scale>
        <p:origin x="120" y="840"/>
      </p:cViewPr>
      <p:guideLst/>
    </p:cSldViewPr>
  </p:slideViewPr>
  <p:outlineViewPr>
    <p:cViewPr>
      <p:scale>
        <a:sx n="33" d="100"/>
        <a:sy n="33" d="100"/>
      </p:scale>
      <p:origin x="0" y="-64166"/>
    </p:cViewPr>
  </p:outlineViewPr>
  <p:notesTextViewPr>
    <p:cViewPr>
      <p:scale>
        <a:sx n="3" d="2"/>
        <a:sy n="3" d="2"/>
      </p:scale>
      <p:origin x="0" y="0"/>
    </p:cViewPr>
  </p:notesTextViewPr>
  <p:sorterViewPr>
    <p:cViewPr varScale="1">
      <p:scale>
        <a:sx n="1" d="1"/>
        <a:sy n="1" d="1"/>
      </p:scale>
      <p:origin x="0" y="-12845"/>
    </p:cViewPr>
  </p:sorterViewPr>
  <p:notesViewPr>
    <p:cSldViewPr snapToGrid="0">
      <p:cViewPr varScale="1">
        <p:scale>
          <a:sx n="59" d="100"/>
          <a:sy n="59" d="100"/>
        </p:scale>
        <p:origin x="2395" y="6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342899-B8F3-401D-B4F1-5C4146CBAD39}" type="doc">
      <dgm:prSet loTypeId="urn:microsoft.com/office/officeart/2005/8/layout/process2" loCatId="process" qsTypeId="urn:microsoft.com/office/officeart/2005/8/quickstyle/simple1" qsCatId="simple" csTypeId="urn:microsoft.com/office/officeart/2005/8/colors/accent1_2" csCatId="accent1" phldr="1"/>
      <dgm:spPr/>
    </dgm:pt>
    <dgm:pt modelId="{F1C6D313-08CF-4542-87D4-0FC20F04907A}">
      <dgm:prSet phldrT="[Text]" custT="1"/>
      <dgm:spPr/>
      <dgm:t>
        <a:bodyPr/>
        <a:lstStyle/>
        <a:p>
          <a:pPr algn="ctr">
            <a:spcAft>
              <a:spcPts val="0"/>
            </a:spcAft>
          </a:pPr>
          <a:r>
            <a:rPr lang="en-US" sz="2000" dirty="0" smtClean="0"/>
            <a:t>Define objectives &amp; scope</a:t>
          </a:r>
          <a:endParaRPr lang="en-US" sz="2000" dirty="0"/>
        </a:p>
      </dgm:t>
    </dgm:pt>
    <dgm:pt modelId="{9B7C52AB-EF81-4305-9E8E-4F2DB8B9B057}" type="parTrans" cxnId="{869DF082-8012-4586-B1D3-9B53C21FEE04}">
      <dgm:prSet/>
      <dgm:spPr/>
      <dgm:t>
        <a:bodyPr/>
        <a:lstStyle/>
        <a:p>
          <a:endParaRPr lang="en-US"/>
        </a:p>
      </dgm:t>
    </dgm:pt>
    <dgm:pt modelId="{9FCC8BC9-CDD6-47C2-B51A-AD881853A492}" type="sibTrans" cxnId="{869DF082-8012-4586-B1D3-9B53C21FEE04}">
      <dgm:prSet/>
      <dgm:spPr/>
      <dgm:t>
        <a:bodyPr/>
        <a:lstStyle/>
        <a:p>
          <a:endParaRPr lang="en-US"/>
        </a:p>
      </dgm:t>
    </dgm:pt>
    <dgm:pt modelId="{BFB336E8-B8AC-4C58-804A-7D769BDF7D01}">
      <dgm:prSet phldrT="[Text]" custT="1"/>
      <dgm:spPr/>
      <dgm:t>
        <a:bodyPr/>
        <a:lstStyle/>
        <a:p>
          <a:pPr algn="ctr">
            <a:spcAft>
              <a:spcPts val="0"/>
            </a:spcAft>
          </a:pPr>
          <a:r>
            <a:rPr lang="en-US" sz="2000" dirty="0" smtClean="0"/>
            <a:t>Compile Data</a:t>
          </a:r>
          <a:endParaRPr lang="en-US" sz="2000" dirty="0"/>
        </a:p>
      </dgm:t>
    </dgm:pt>
    <dgm:pt modelId="{38F5731A-9AAA-412E-B737-2920C511A24A}" type="parTrans" cxnId="{D20148C2-B77C-49C8-90ED-19F99B2EA974}">
      <dgm:prSet/>
      <dgm:spPr/>
      <dgm:t>
        <a:bodyPr/>
        <a:lstStyle/>
        <a:p>
          <a:endParaRPr lang="en-US"/>
        </a:p>
      </dgm:t>
    </dgm:pt>
    <dgm:pt modelId="{89EF9F3A-7573-4B88-9A75-ECC291361150}" type="sibTrans" cxnId="{D20148C2-B77C-49C8-90ED-19F99B2EA974}">
      <dgm:prSet/>
      <dgm:spPr/>
      <dgm:t>
        <a:bodyPr/>
        <a:lstStyle/>
        <a:p>
          <a:endParaRPr lang="en-US"/>
        </a:p>
      </dgm:t>
    </dgm:pt>
    <dgm:pt modelId="{39285BAA-962A-4C9E-A997-6260E40A2082}">
      <dgm:prSet phldrT="[Text]"/>
      <dgm:spPr/>
      <dgm:t>
        <a:bodyPr/>
        <a:lstStyle/>
        <a:p>
          <a:pPr algn="ctr">
            <a:spcAft>
              <a:spcPts val="0"/>
            </a:spcAft>
          </a:pPr>
          <a:r>
            <a:rPr lang="en-US" dirty="0" smtClean="0"/>
            <a:t>Assess Vulnerability</a:t>
          </a:r>
          <a:endParaRPr lang="en-US" dirty="0"/>
        </a:p>
      </dgm:t>
    </dgm:pt>
    <dgm:pt modelId="{43EC3F41-37A1-4172-B861-FB535660A053}" type="parTrans" cxnId="{1295D9DE-764F-4FD7-8A93-2D8DA3C60C2B}">
      <dgm:prSet/>
      <dgm:spPr/>
      <dgm:t>
        <a:bodyPr/>
        <a:lstStyle/>
        <a:p>
          <a:endParaRPr lang="en-US"/>
        </a:p>
      </dgm:t>
    </dgm:pt>
    <dgm:pt modelId="{775449C4-38C2-4F10-9D4B-83ACE17B8547}" type="sibTrans" cxnId="{1295D9DE-764F-4FD7-8A93-2D8DA3C60C2B}">
      <dgm:prSet/>
      <dgm:spPr/>
      <dgm:t>
        <a:bodyPr/>
        <a:lstStyle/>
        <a:p>
          <a:endParaRPr lang="en-US"/>
        </a:p>
      </dgm:t>
    </dgm:pt>
    <dgm:pt modelId="{AFD768F5-5901-4C4E-9F13-5E7B7B7A82A8}">
      <dgm:prSet phldrT="[Text]"/>
      <dgm:spPr/>
      <dgm:t>
        <a:bodyPr/>
        <a:lstStyle/>
        <a:p>
          <a:pPr algn="ctr">
            <a:spcAft>
              <a:spcPts val="0"/>
            </a:spcAft>
          </a:pPr>
          <a:r>
            <a:rPr lang="en-US" sz="1500" dirty="0" smtClean="0"/>
            <a:t>Asset data, Climate Stressors</a:t>
          </a:r>
          <a:endParaRPr lang="en-US" sz="1500" dirty="0"/>
        </a:p>
      </dgm:t>
    </dgm:pt>
    <dgm:pt modelId="{259EF85D-37D0-4305-9742-2335DED0922A}" type="parTrans" cxnId="{7C16303F-3214-4BB7-B833-4C3E9CA2B32F}">
      <dgm:prSet/>
      <dgm:spPr/>
      <dgm:t>
        <a:bodyPr/>
        <a:lstStyle/>
        <a:p>
          <a:endParaRPr lang="en-US"/>
        </a:p>
      </dgm:t>
    </dgm:pt>
    <dgm:pt modelId="{3282FC31-EFC4-4998-9CA3-B482E461A010}" type="sibTrans" cxnId="{7C16303F-3214-4BB7-B833-4C3E9CA2B32F}">
      <dgm:prSet/>
      <dgm:spPr/>
      <dgm:t>
        <a:bodyPr/>
        <a:lstStyle/>
        <a:p>
          <a:endParaRPr lang="en-US"/>
        </a:p>
      </dgm:t>
    </dgm:pt>
    <dgm:pt modelId="{0028492F-7FE8-4313-B848-2DCE7B0867B6}">
      <dgm:prSet phldrT="[Text]"/>
      <dgm:spPr/>
      <dgm:t>
        <a:bodyPr/>
        <a:lstStyle/>
        <a:p>
          <a:pPr algn="ctr">
            <a:spcAft>
              <a:spcPts val="0"/>
            </a:spcAft>
          </a:pPr>
          <a:r>
            <a:rPr lang="en-US" dirty="0" smtClean="0"/>
            <a:t>Adaptation Options</a:t>
          </a:r>
          <a:endParaRPr lang="en-US" dirty="0"/>
        </a:p>
      </dgm:t>
    </dgm:pt>
    <dgm:pt modelId="{E4654195-5C7F-450F-88DF-B671349F06B8}" type="parTrans" cxnId="{5A094A09-2606-44D4-8740-706DA6697CCF}">
      <dgm:prSet/>
      <dgm:spPr/>
      <dgm:t>
        <a:bodyPr/>
        <a:lstStyle/>
        <a:p>
          <a:endParaRPr lang="en-US"/>
        </a:p>
      </dgm:t>
    </dgm:pt>
    <dgm:pt modelId="{0DA53D44-0CCF-4CCF-8BDC-B11582A98F79}" type="sibTrans" cxnId="{5A094A09-2606-44D4-8740-706DA6697CCF}">
      <dgm:prSet/>
      <dgm:spPr/>
      <dgm:t>
        <a:bodyPr/>
        <a:lstStyle/>
        <a:p>
          <a:endParaRPr lang="en-US"/>
        </a:p>
      </dgm:t>
    </dgm:pt>
    <dgm:pt modelId="{C8091079-3029-4F21-BF45-5116D5A34D65}">
      <dgm:prSet phldrT="[Text]" custT="1"/>
      <dgm:spPr/>
      <dgm:t>
        <a:bodyPr/>
        <a:lstStyle/>
        <a:p>
          <a:pPr algn="ctr">
            <a:spcAft>
              <a:spcPts val="0"/>
            </a:spcAft>
          </a:pPr>
          <a:r>
            <a:rPr lang="en-US" sz="2000" dirty="0" smtClean="0"/>
            <a:t>Incorporate Results into Decision-Making</a:t>
          </a:r>
          <a:endParaRPr lang="en-US" sz="1600" dirty="0"/>
        </a:p>
      </dgm:t>
    </dgm:pt>
    <dgm:pt modelId="{D0C46663-9F73-44FC-B8C3-867D69D689D7}" type="parTrans" cxnId="{B4DCD825-8ABD-47E3-8554-17DE9229803C}">
      <dgm:prSet/>
      <dgm:spPr/>
      <dgm:t>
        <a:bodyPr/>
        <a:lstStyle/>
        <a:p>
          <a:endParaRPr lang="en-US"/>
        </a:p>
      </dgm:t>
    </dgm:pt>
    <dgm:pt modelId="{53195F94-0ACE-446E-9431-5314FD14CEAD}" type="sibTrans" cxnId="{B4DCD825-8ABD-47E3-8554-17DE9229803C}">
      <dgm:prSet/>
      <dgm:spPr/>
      <dgm:t>
        <a:bodyPr/>
        <a:lstStyle/>
        <a:p>
          <a:endParaRPr lang="en-US"/>
        </a:p>
      </dgm:t>
    </dgm:pt>
    <dgm:pt modelId="{ABFE1EB6-BA8B-4F53-8BCA-B1FCF2FB9185}">
      <dgm:prSet phldrT="[Text]"/>
      <dgm:spPr/>
      <dgm:t>
        <a:bodyPr/>
        <a:lstStyle/>
        <a:p>
          <a:pPr algn="ctr">
            <a:spcAft>
              <a:spcPts val="0"/>
            </a:spcAft>
          </a:pPr>
          <a:r>
            <a:rPr lang="en-US" sz="1400" dirty="0" smtClean="0"/>
            <a:t>Determine climate stressors, timeframe, assets</a:t>
          </a:r>
          <a:endParaRPr lang="en-US" sz="1400" dirty="0"/>
        </a:p>
      </dgm:t>
    </dgm:pt>
    <dgm:pt modelId="{E3402587-936B-4316-ABC3-C7556D3C0E03}" type="parTrans" cxnId="{0ECFB779-F545-44D7-AA35-AD5C3E256713}">
      <dgm:prSet/>
      <dgm:spPr/>
      <dgm:t>
        <a:bodyPr/>
        <a:lstStyle/>
        <a:p>
          <a:endParaRPr lang="en-US"/>
        </a:p>
      </dgm:t>
    </dgm:pt>
    <dgm:pt modelId="{C27012D5-68DA-4C4F-BC16-4AD224BB9264}" type="sibTrans" cxnId="{0ECFB779-F545-44D7-AA35-AD5C3E256713}">
      <dgm:prSet/>
      <dgm:spPr/>
      <dgm:t>
        <a:bodyPr/>
        <a:lstStyle/>
        <a:p>
          <a:endParaRPr lang="en-US"/>
        </a:p>
      </dgm:t>
    </dgm:pt>
    <dgm:pt modelId="{8C7EAA51-13CE-4F43-BB65-1759C92A6F10}">
      <dgm:prSet phldrT="[Text]" custT="1"/>
      <dgm:spPr/>
      <dgm:t>
        <a:bodyPr/>
        <a:lstStyle/>
        <a:p>
          <a:pPr algn="ctr">
            <a:spcAft>
              <a:spcPts val="0"/>
            </a:spcAft>
          </a:pPr>
          <a:r>
            <a:rPr lang="en-US" sz="1600" dirty="0" smtClean="0"/>
            <a:t>LRTPs,  Hazard Mitigation, Asset </a:t>
          </a:r>
          <a:r>
            <a:rPr lang="en-US" sz="1600" dirty="0" err="1" smtClean="0"/>
            <a:t>Mgmt</a:t>
          </a:r>
          <a:endParaRPr lang="en-US" sz="1600" dirty="0"/>
        </a:p>
      </dgm:t>
    </dgm:pt>
    <dgm:pt modelId="{90E7AAE0-62BA-4327-A40B-EC6FA75CE60B}" type="parTrans" cxnId="{BF1C14BC-2353-41D8-9CB6-610BABC80767}">
      <dgm:prSet/>
      <dgm:spPr/>
      <dgm:t>
        <a:bodyPr/>
        <a:lstStyle/>
        <a:p>
          <a:endParaRPr lang="en-US"/>
        </a:p>
      </dgm:t>
    </dgm:pt>
    <dgm:pt modelId="{233BF9BB-CC25-499F-A50F-C62BCE088CBF}" type="sibTrans" cxnId="{BF1C14BC-2353-41D8-9CB6-610BABC80767}">
      <dgm:prSet/>
      <dgm:spPr/>
      <dgm:t>
        <a:bodyPr/>
        <a:lstStyle/>
        <a:p>
          <a:endParaRPr lang="en-US"/>
        </a:p>
      </dgm:t>
    </dgm:pt>
    <dgm:pt modelId="{8478F2AC-06F0-4116-A126-91A607628BB8}">
      <dgm:prSet phldrT="[Text]"/>
      <dgm:spPr/>
      <dgm:t>
        <a:bodyPr/>
        <a:lstStyle/>
        <a:p>
          <a:pPr algn="ctr">
            <a:spcAft>
              <a:spcPts val="0"/>
            </a:spcAft>
          </a:pPr>
          <a:r>
            <a:rPr lang="en-US" dirty="0" smtClean="0"/>
            <a:t>Assess risk, stakeholder input, narrow options</a:t>
          </a:r>
          <a:endParaRPr lang="en-US" dirty="0"/>
        </a:p>
      </dgm:t>
    </dgm:pt>
    <dgm:pt modelId="{A14832AB-9C3D-46E9-83EE-BD956B8B004A}" type="parTrans" cxnId="{0AC7DA0C-67C0-493C-89A9-6B148C9F1594}">
      <dgm:prSet/>
      <dgm:spPr/>
      <dgm:t>
        <a:bodyPr/>
        <a:lstStyle/>
        <a:p>
          <a:endParaRPr lang="en-US"/>
        </a:p>
      </dgm:t>
    </dgm:pt>
    <dgm:pt modelId="{1EDFEB78-C076-4227-824F-D8C18D0B7FBC}" type="sibTrans" cxnId="{0AC7DA0C-67C0-493C-89A9-6B148C9F1594}">
      <dgm:prSet/>
      <dgm:spPr/>
      <dgm:t>
        <a:bodyPr/>
        <a:lstStyle/>
        <a:p>
          <a:endParaRPr lang="en-US"/>
        </a:p>
      </dgm:t>
    </dgm:pt>
    <dgm:pt modelId="{6A7177F7-5FEF-4999-AD6C-E3EE013AC86A}">
      <dgm:prSet/>
      <dgm:spPr/>
      <dgm:t>
        <a:bodyPr/>
        <a:lstStyle/>
        <a:p>
          <a:pPr algn="ctr">
            <a:spcAft>
              <a:spcPts val="0"/>
            </a:spcAft>
          </a:pPr>
          <a:r>
            <a:rPr lang="en-US" dirty="0" smtClean="0"/>
            <a:t>Identify, Analyze, Prioritize Adaptation Options</a:t>
          </a:r>
          <a:endParaRPr lang="en-US" dirty="0"/>
        </a:p>
      </dgm:t>
    </dgm:pt>
    <dgm:pt modelId="{9D23534C-F350-425C-BDDB-04AFF2561A91}" type="parTrans" cxnId="{42ACD1DE-80A8-4452-A4D8-B479BCB9EDDF}">
      <dgm:prSet/>
      <dgm:spPr/>
      <dgm:t>
        <a:bodyPr/>
        <a:lstStyle/>
        <a:p>
          <a:endParaRPr lang="en-US"/>
        </a:p>
      </dgm:t>
    </dgm:pt>
    <dgm:pt modelId="{4FDA4CF5-894F-4AA2-89E6-AE199C325882}" type="sibTrans" cxnId="{42ACD1DE-80A8-4452-A4D8-B479BCB9EDDF}">
      <dgm:prSet/>
      <dgm:spPr/>
      <dgm:t>
        <a:bodyPr/>
        <a:lstStyle/>
        <a:p>
          <a:endParaRPr lang="en-US"/>
        </a:p>
      </dgm:t>
    </dgm:pt>
    <dgm:pt modelId="{D910D1A9-4404-46C0-8357-3B6C9BF22466}" type="pres">
      <dgm:prSet presAssocID="{13342899-B8F3-401D-B4F1-5C4146CBAD39}" presName="linearFlow" presStyleCnt="0">
        <dgm:presLayoutVars>
          <dgm:resizeHandles val="exact"/>
        </dgm:presLayoutVars>
      </dgm:prSet>
      <dgm:spPr/>
    </dgm:pt>
    <dgm:pt modelId="{DE4AD88D-B6D0-4A06-BD1A-439D25326F30}" type="pres">
      <dgm:prSet presAssocID="{F1C6D313-08CF-4542-87D4-0FC20F04907A}" presName="node" presStyleLbl="node1" presStyleIdx="0" presStyleCnt="5" custScaleX="153228" custLinFactNeighborX="346">
        <dgm:presLayoutVars>
          <dgm:bulletEnabled val="1"/>
        </dgm:presLayoutVars>
      </dgm:prSet>
      <dgm:spPr/>
      <dgm:t>
        <a:bodyPr/>
        <a:lstStyle/>
        <a:p>
          <a:endParaRPr lang="en-US"/>
        </a:p>
      </dgm:t>
    </dgm:pt>
    <dgm:pt modelId="{AAE796AC-8A89-43D4-B3E0-540C3FAAC74A}" type="pres">
      <dgm:prSet presAssocID="{9FCC8BC9-CDD6-47C2-B51A-AD881853A492}" presName="sibTrans" presStyleLbl="sibTrans2D1" presStyleIdx="0" presStyleCnt="4"/>
      <dgm:spPr/>
      <dgm:t>
        <a:bodyPr/>
        <a:lstStyle/>
        <a:p>
          <a:endParaRPr lang="en-US"/>
        </a:p>
      </dgm:t>
    </dgm:pt>
    <dgm:pt modelId="{C1053E99-9E53-4D57-BF8C-28ACDBD6DFC5}" type="pres">
      <dgm:prSet presAssocID="{9FCC8BC9-CDD6-47C2-B51A-AD881853A492}" presName="connectorText" presStyleLbl="sibTrans2D1" presStyleIdx="0" presStyleCnt="4"/>
      <dgm:spPr/>
      <dgm:t>
        <a:bodyPr/>
        <a:lstStyle/>
        <a:p>
          <a:endParaRPr lang="en-US"/>
        </a:p>
      </dgm:t>
    </dgm:pt>
    <dgm:pt modelId="{DBCA5942-5083-46D2-8926-3B4C88BF7897}" type="pres">
      <dgm:prSet presAssocID="{BFB336E8-B8AC-4C58-804A-7D769BDF7D01}" presName="node" presStyleLbl="node1" presStyleIdx="1" presStyleCnt="5" custScaleX="153228">
        <dgm:presLayoutVars>
          <dgm:bulletEnabled val="1"/>
        </dgm:presLayoutVars>
      </dgm:prSet>
      <dgm:spPr/>
      <dgm:t>
        <a:bodyPr/>
        <a:lstStyle/>
        <a:p>
          <a:endParaRPr lang="en-US"/>
        </a:p>
      </dgm:t>
    </dgm:pt>
    <dgm:pt modelId="{101CBEFF-13DE-4A7B-B326-8E4AC6287432}" type="pres">
      <dgm:prSet presAssocID="{89EF9F3A-7573-4B88-9A75-ECC291361150}" presName="sibTrans" presStyleLbl="sibTrans2D1" presStyleIdx="1" presStyleCnt="4"/>
      <dgm:spPr/>
      <dgm:t>
        <a:bodyPr/>
        <a:lstStyle/>
        <a:p>
          <a:endParaRPr lang="en-US"/>
        </a:p>
      </dgm:t>
    </dgm:pt>
    <dgm:pt modelId="{EE4E5A6F-72A9-4FCE-A3D3-2A8E4B59A62D}" type="pres">
      <dgm:prSet presAssocID="{89EF9F3A-7573-4B88-9A75-ECC291361150}" presName="connectorText" presStyleLbl="sibTrans2D1" presStyleIdx="1" presStyleCnt="4"/>
      <dgm:spPr/>
      <dgm:t>
        <a:bodyPr/>
        <a:lstStyle/>
        <a:p>
          <a:endParaRPr lang="en-US"/>
        </a:p>
      </dgm:t>
    </dgm:pt>
    <dgm:pt modelId="{BF4D65F8-B3C7-4AC4-938B-01D5156FA4EA}" type="pres">
      <dgm:prSet presAssocID="{39285BAA-962A-4C9E-A997-6260E40A2082}" presName="node" presStyleLbl="node1" presStyleIdx="2" presStyleCnt="5" custScaleX="153228" custScaleY="110391">
        <dgm:presLayoutVars>
          <dgm:bulletEnabled val="1"/>
        </dgm:presLayoutVars>
      </dgm:prSet>
      <dgm:spPr/>
      <dgm:t>
        <a:bodyPr/>
        <a:lstStyle/>
        <a:p>
          <a:endParaRPr lang="en-US"/>
        </a:p>
      </dgm:t>
    </dgm:pt>
    <dgm:pt modelId="{CCBB014E-F384-4BEC-820C-252EDC7E8A7E}" type="pres">
      <dgm:prSet presAssocID="{775449C4-38C2-4F10-9D4B-83ACE17B8547}" presName="sibTrans" presStyleLbl="sibTrans2D1" presStyleIdx="2" presStyleCnt="4"/>
      <dgm:spPr/>
      <dgm:t>
        <a:bodyPr/>
        <a:lstStyle/>
        <a:p>
          <a:endParaRPr lang="en-US"/>
        </a:p>
      </dgm:t>
    </dgm:pt>
    <dgm:pt modelId="{044C9183-79C7-45F8-BF12-4B7E044ACEAA}" type="pres">
      <dgm:prSet presAssocID="{775449C4-38C2-4F10-9D4B-83ACE17B8547}" presName="connectorText" presStyleLbl="sibTrans2D1" presStyleIdx="2" presStyleCnt="4"/>
      <dgm:spPr/>
      <dgm:t>
        <a:bodyPr/>
        <a:lstStyle/>
        <a:p>
          <a:endParaRPr lang="en-US"/>
        </a:p>
      </dgm:t>
    </dgm:pt>
    <dgm:pt modelId="{8D0F8412-0413-4A98-8BCC-9405C7949B0B}" type="pres">
      <dgm:prSet presAssocID="{0028492F-7FE8-4313-B848-2DCE7B0867B6}" presName="node" presStyleLbl="node1" presStyleIdx="3" presStyleCnt="5" custScaleX="153228" custScaleY="83307">
        <dgm:presLayoutVars>
          <dgm:bulletEnabled val="1"/>
        </dgm:presLayoutVars>
      </dgm:prSet>
      <dgm:spPr/>
      <dgm:t>
        <a:bodyPr/>
        <a:lstStyle/>
        <a:p>
          <a:endParaRPr lang="en-US"/>
        </a:p>
      </dgm:t>
    </dgm:pt>
    <dgm:pt modelId="{598C5BE6-948A-4CE9-8D73-7F6C4F4D401C}" type="pres">
      <dgm:prSet presAssocID="{0DA53D44-0CCF-4CCF-8BDC-B11582A98F79}" presName="sibTrans" presStyleLbl="sibTrans2D1" presStyleIdx="3" presStyleCnt="4"/>
      <dgm:spPr/>
      <dgm:t>
        <a:bodyPr/>
        <a:lstStyle/>
        <a:p>
          <a:endParaRPr lang="en-US"/>
        </a:p>
      </dgm:t>
    </dgm:pt>
    <dgm:pt modelId="{058148DF-ADE4-4247-9823-BD5097BA96EE}" type="pres">
      <dgm:prSet presAssocID="{0DA53D44-0CCF-4CCF-8BDC-B11582A98F79}" presName="connectorText" presStyleLbl="sibTrans2D1" presStyleIdx="3" presStyleCnt="4"/>
      <dgm:spPr/>
      <dgm:t>
        <a:bodyPr/>
        <a:lstStyle/>
        <a:p>
          <a:endParaRPr lang="en-US"/>
        </a:p>
      </dgm:t>
    </dgm:pt>
    <dgm:pt modelId="{EE0D45D0-E330-4C48-BF76-758DFFA927F7}" type="pres">
      <dgm:prSet presAssocID="{C8091079-3029-4F21-BF45-5116D5A34D65}" presName="node" presStyleLbl="node1" presStyleIdx="4" presStyleCnt="5" custScaleX="153228">
        <dgm:presLayoutVars>
          <dgm:bulletEnabled val="1"/>
        </dgm:presLayoutVars>
      </dgm:prSet>
      <dgm:spPr/>
      <dgm:t>
        <a:bodyPr/>
        <a:lstStyle/>
        <a:p>
          <a:endParaRPr lang="en-US"/>
        </a:p>
      </dgm:t>
    </dgm:pt>
  </dgm:ptLst>
  <dgm:cxnLst>
    <dgm:cxn modelId="{56D411DA-0795-4819-9F8A-4862836C5C7E}" type="presOf" srcId="{8478F2AC-06F0-4116-A126-91A607628BB8}" destId="{BF4D65F8-B3C7-4AC4-938B-01D5156FA4EA}" srcOrd="0" destOrd="1" presId="urn:microsoft.com/office/officeart/2005/8/layout/process2"/>
    <dgm:cxn modelId="{C205FC69-CA92-4B76-A4A2-00B3128420F4}" type="presOf" srcId="{AFD768F5-5901-4C4E-9F13-5E7B7B7A82A8}" destId="{DBCA5942-5083-46D2-8926-3B4C88BF7897}" srcOrd="0" destOrd="1" presId="urn:microsoft.com/office/officeart/2005/8/layout/process2"/>
    <dgm:cxn modelId="{B1EB7093-5470-4E83-89C7-B347FE62A75A}" type="presOf" srcId="{8C7EAA51-13CE-4F43-BB65-1759C92A6F10}" destId="{EE0D45D0-E330-4C48-BF76-758DFFA927F7}" srcOrd="0" destOrd="1" presId="urn:microsoft.com/office/officeart/2005/8/layout/process2"/>
    <dgm:cxn modelId="{42ACD1DE-80A8-4452-A4D8-B479BCB9EDDF}" srcId="{0028492F-7FE8-4313-B848-2DCE7B0867B6}" destId="{6A7177F7-5FEF-4999-AD6C-E3EE013AC86A}" srcOrd="0" destOrd="0" parTransId="{9D23534C-F350-425C-BDDB-04AFF2561A91}" sibTransId="{4FDA4CF5-894F-4AA2-89E6-AE199C325882}"/>
    <dgm:cxn modelId="{E87A13FC-5EBC-460B-9D08-5B6496CB2884}" type="presOf" srcId="{C8091079-3029-4F21-BF45-5116D5A34D65}" destId="{EE0D45D0-E330-4C48-BF76-758DFFA927F7}" srcOrd="0" destOrd="0" presId="urn:microsoft.com/office/officeart/2005/8/layout/process2"/>
    <dgm:cxn modelId="{D20148C2-B77C-49C8-90ED-19F99B2EA974}" srcId="{13342899-B8F3-401D-B4F1-5C4146CBAD39}" destId="{BFB336E8-B8AC-4C58-804A-7D769BDF7D01}" srcOrd="1" destOrd="0" parTransId="{38F5731A-9AAA-412E-B737-2920C511A24A}" sibTransId="{89EF9F3A-7573-4B88-9A75-ECC291361150}"/>
    <dgm:cxn modelId="{7C16303F-3214-4BB7-B833-4C3E9CA2B32F}" srcId="{BFB336E8-B8AC-4C58-804A-7D769BDF7D01}" destId="{AFD768F5-5901-4C4E-9F13-5E7B7B7A82A8}" srcOrd="0" destOrd="0" parTransId="{259EF85D-37D0-4305-9742-2335DED0922A}" sibTransId="{3282FC31-EFC4-4998-9CA3-B482E461A010}"/>
    <dgm:cxn modelId="{BB6B6F60-852E-46A5-9F5B-A112890D9F05}" type="presOf" srcId="{13342899-B8F3-401D-B4F1-5C4146CBAD39}" destId="{D910D1A9-4404-46C0-8357-3B6C9BF22466}" srcOrd="0" destOrd="0" presId="urn:microsoft.com/office/officeart/2005/8/layout/process2"/>
    <dgm:cxn modelId="{11BF9BFC-2AB6-4BBD-8B9A-64AFE67576CC}" type="presOf" srcId="{BFB336E8-B8AC-4C58-804A-7D769BDF7D01}" destId="{DBCA5942-5083-46D2-8926-3B4C88BF7897}" srcOrd="0" destOrd="0" presId="urn:microsoft.com/office/officeart/2005/8/layout/process2"/>
    <dgm:cxn modelId="{953C0317-5B43-4642-86BC-452290AB8E23}" type="presOf" srcId="{0028492F-7FE8-4313-B848-2DCE7B0867B6}" destId="{8D0F8412-0413-4A98-8BCC-9405C7949B0B}" srcOrd="0" destOrd="0" presId="urn:microsoft.com/office/officeart/2005/8/layout/process2"/>
    <dgm:cxn modelId="{1F0F9340-43DC-4DC4-8230-D50AB2877851}" type="presOf" srcId="{F1C6D313-08CF-4542-87D4-0FC20F04907A}" destId="{DE4AD88D-B6D0-4A06-BD1A-439D25326F30}" srcOrd="0" destOrd="0" presId="urn:microsoft.com/office/officeart/2005/8/layout/process2"/>
    <dgm:cxn modelId="{0619BB51-8C19-4291-9ED4-9666F87995EF}" type="presOf" srcId="{89EF9F3A-7573-4B88-9A75-ECC291361150}" destId="{EE4E5A6F-72A9-4FCE-A3D3-2A8E4B59A62D}" srcOrd="1" destOrd="0" presId="urn:microsoft.com/office/officeart/2005/8/layout/process2"/>
    <dgm:cxn modelId="{BF1C14BC-2353-41D8-9CB6-610BABC80767}" srcId="{C8091079-3029-4F21-BF45-5116D5A34D65}" destId="{8C7EAA51-13CE-4F43-BB65-1759C92A6F10}" srcOrd="0" destOrd="0" parTransId="{90E7AAE0-62BA-4327-A40B-EC6FA75CE60B}" sibTransId="{233BF9BB-CC25-499F-A50F-C62BCE088CBF}"/>
    <dgm:cxn modelId="{869DF082-8012-4586-B1D3-9B53C21FEE04}" srcId="{13342899-B8F3-401D-B4F1-5C4146CBAD39}" destId="{F1C6D313-08CF-4542-87D4-0FC20F04907A}" srcOrd="0" destOrd="0" parTransId="{9B7C52AB-EF81-4305-9E8E-4F2DB8B9B057}" sibTransId="{9FCC8BC9-CDD6-47C2-B51A-AD881853A492}"/>
    <dgm:cxn modelId="{7C5E0D15-D608-4CAA-B366-B2D8FAA9181D}" type="presOf" srcId="{775449C4-38C2-4F10-9D4B-83ACE17B8547}" destId="{CCBB014E-F384-4BEC-820C-252EDC7E8A7E}" srcOrd="0" destOrd="0" presId="urn:microsoft.com/office/officeart/2005/8/layout/process2"/>
    <dgm:cxn modelId="{1295D9DE-764F-4FD7-8A93-2D8DA3C60C2B}" srcId="{13342899-B8F3-401D-B4F1-5C4146CBAD39}" destId="{39285BAA-962A-4C9E-A997-6260E40A2082}" srcOrd="2" destOrd="0" parTransId="{43EC3F41-37A1-4172-B861-FB535660A053}" sibTransId="{775449C4-38C2-4F10-9D4B-83ACE17B8547}"/>
    <dgm:cxn modelId="{3F962253-C5D7-4F46-A4FB-C99D0EE5F05A}" type="presOf" srcId="{89EF9F3A-7573-4B88-9A75-ECC291361150}" destId="{101CBEFF-13DE-4A7B-B326-8E4AC6287432}" srcOrd="0" destOrd="0" presId="urn:microsoft.com/office/officeart/2005/8/layout/process2"/>
    <dgm:cxn modelId="{A18CAC45-1066-4C23-BDC3-D502C569019C}" type="presOf" srcId="{0DA53D44-0CCF-4CCF-8BDC-B11582A98F79}" destId="{058148DF-ADE4-4247-9823-BD5097BA96EE}" srcOrd="1" destOrd="0" presId="urn:microsoft.com/office/officeart/2005/8/layout/process2"/>
    <dgm:cxn modelId="{2D79F911-291F-460D-9FCA-F68254AE1DD1}" type="presOf" srcId="{775449C4-38C2-4F10-9D4B-83ACE17B8547}" destId="{044C9183-79C7-45F8-BF12-4B7E044ACEAA}" srcOrd="1" destOrd="0" presId="urn:microsoft.com/office/officeart/2005/8/layout/process2"/>
    <dgm:cxn modelId="{B31DDABF-20AA-48F1-8E76-9C83E09A6EE8}" type="presOf" srcId="{39285BAA-962A-4C9E-A997-6260E40A2082}" destId="{BF4D65F8-B3C7-4AC4-938B-01D5156FA4EA}" srcOrd="0" destOrd="0" presId="urn:microsoft.com/office/officeart/2005/8/layout/process2"/>
    <dgm:cxn modelId="{413C5E9B-07F2-423E-B5AD-28BAC675177C}" type="presOf" srcId="{6A7177F7-5FEF-4999-AD6C-E3EE013AC86A}" destId="{8D0F8412-0413-4A98-8BCC-9405C7949B0B}" srcOrd="0" destOrd="1" presId="urn:microsoft.com/office/officeart/2005/8/layout/process2"/>
    <dgm:cxn modelId="{BBBC1502-8FB1-48C3-89B1-03D5E8727079}" type="presOf" srcId="{9FCC8BC9-CDD6-47C2-B51A-AD881853A492}" destId="{C1053E99-9E53-4D57-BF8C-28ACDBD6DFC5}" srcOrd="1" destOrd="0" presId="urn:microsoft.com/office/officeart/2005/8/layout/process2"/>
    <dgm:cxn modelId="{B4DCD825-8ABD-47E3-8554-17DE9229803C}" srcId="{13342899-B8F3-401D-B4F1-5C4146CBAD39}" destId="{C8091079-3029-4F21-BF45-5116D5A34D65}" srcOrd="4" destOrd="0" parTransId="{D0C46663-9F73-44FC-B8C3-867D69D689D7}" sibTransId="{53195F94-0ACE-446E-9431-5314FD14CEAD}"/>
    <dgm:cxn modelId="{0AC7DA0C-67C0-493C-89A9-6B148C9F1594}" srcId="{39285BAA-962A-4C9E-A997-6260E40A2082}" destId="{8478F2AC-06F0-4116-A126-91A607628BB8}" srcOrd="0" destOrd="0" parTransId="{A14832AB-9C3D-46E9-83EE-BD956B8B004A}" sibTransId="{1EDFEB78-C076-4227-824F-D8C18D0B7FBC}"/>
    <dgm:cxn modelId="{C58635EC-99B8-48F9-B8AB-C31C7C150466}" type="presOf" srcId="{9FCC8BC9-CDD6-47C2-B51A-AD881853A492}" destId="{AAE796AC-8A89-43D4-B3E0-540C3FAAC74A}" srcOrd="0" destOrd="0" presId="urn:microsoft.com/office/officeart/2005/8/layout/process2"/>
    <dgm:cxn modelId="{5A094A09-2606-44D4-8740-706DA6697CCF}" srcId="{13342899-B8F3-401D-B4F1-5C4146CBAD39}" destId="{0028492F-7FE8-4313-B848-2DCE7B0867B6}" srcOrd="3" destOrd="0" parTransId="{E4654195-5C7F-450F-88DF-B671349F06B8}" sibTransId="{0DA53D44-0CCF-4CCF-8BDC-B11582A98F79}"/>
    <dgm:cxn modelId="{E5373E8E-B9CC-49C4-9B6E-96CDB356B5F5}" type="presOf" srcId="{ABFE1EB6-BA8B-4F53-8BCA-B1FCF2FB9185}" destId="{DE4AD88D-B6D0-4A06-BD1A-439D25326F30}" srcOrd="0" destOrd="1" presId="urn:microsoft.com/office/officeart/2005/8/layout/process2"/>
    <dgm:cxn modelId="{0ECFB779-F545-44D7-AA35-AD5C3E256713}" srcId="{F1C6D313-08CF-4542-87D4-0FC20F04907A}" destId="{ABFE1EB6-BA8B-4F53-8BCA-B1FCF2FB9185}" srcOrd="0" destOrd="0" parTransId="{E3402587-936B-4316-ABC3-C7556D3C0E03}" sibTransId="{C27012D5-68DA-4C4F-BC16-4AD224BB9264}"/>
    <dgm:cxn modelId="{579ED510-8E17-4828-A518-BF63BC05A210}" type="presOf" srcId="{0DA53D44-0CCF-4CCF-8BDC-B11582A98F79}" destId="{598C5BE6-948A-4CE9-8D73-7F6C4F4D401C}" srcOrd="0" destOrd="0" presId="urn:microsoft.com/office/officeart/2005/8/layout/process2"/>
    <dgm:cxn modelId="{032FFBD5-1A48-4E5E-B75B-C7CA59081EA3}" type="presParOf" srcId="{D910D1A9-4404-46C0-8357-3B6C9BF22466}" destId="{DE4AD88D-B6D0-4A06-BD1A-439D25326F30}" srcOrd="0" destOrd="0" presId="urn:microsoft.com/office/officeart/2005/8/layout/process2"/>
    <dgm:cxn modelId="{766E4CCF-9CB8-4ABF-8CCE-A709E8DDFD6D}" type="presParOf" srcId="{D910D1A9-4404-46C0-8357-3B6C9BF22466}" destId="{AAE796AC-8A89-43D4-B3E0-540C3FAAC74A}" srcOrd="1" destOrd="0" presId="urn:microsoft.com/office/officeart/2005/8/layout/process2"/>
    <dgm:cxn modelId="{95DA8A1C-7B4A-4235-8BBC-A4D95C3031B1}" type="presParOf" srcId="{AAE796AC-8A89-43D4-B3E0-540C3FAAC74A}" destId="{C1053E99-9E53-4D57-BF8C-28ACDBD6DFC5}" srcOrd="0" destOrd="0" presId="urn:microsoft.com/office/officeart/2005/8/layout/process2"/>
    <dgm:cxn modelId="{BBA1FC68-70B5-4BF2-BEDD-4EF7624433A2}" type="presParOf" srcId="{D910D1A9-4404-46C0-8357-3B6C9BF22466}" destId="{DBCA5942-5083-46D2-8926-3B4C88BF7897}" srcOrd="2" destOrd="0" presId="urn:microsoft.com/office/officeart/2005/8/layout/process2"/>
    <dgm:cxn modelId="{E8B684EC-7D0C-41F5-9CF0-6F4AC9B95172}" type="presParOf" srcId="{D910D1A9-4404-46C0-8357-3B6C9BF22466}" destId="{101CBEFF-13DE-4A7B-B326-8E4AC6287432}" srcOrd="3" destOrd="0" presId="urn:microsoft.com/office/officeart/2005/8/layout/process2"/>
    <dgm:cxn modelId="{E1963B59-8C15-4DD2-A7EE-44286DED858F}" type="presParOf" srcId="{101CBEFF-13DE-4A7B-B326-8E4AC6287432}" destId="{EE4E5A6F-72A9-4FCE-A3D3-2A8E4B59A62D}" srcOrd="0" destOrd="0" presId="urn:microsoft.com/office/officeart/2005/8/layout/process2"/>
    <dgm:cxn modelId="{247FC086-503C-4DDE-A6F7-E3FD39C29A46}" type="presParOf" srcId="{D910D1A9-4404-46C0-8357-3B6C9BF22466}" destId="{BF4D65F8-B3C7-4AC4-938B-01D5156FA4EA}" srcOrd="4" destOrd="0" presId="urn:microsoft.com/office/officeart/2005/8/layout/process2"/>
    <dgm:cxn modelId="{2864AAB2-DE95-4BDB-A1DA-B89A0B141F26}" type="presParOf" srcId="{D910D1A9-4404-46C0-8357-3B6C9BF22466}" destId="{CCBB014E-F384-4BEC-820C-252EDC7E8A7E}" srcOrd="5" destOrd="0" presId="urn:microsoft.com/office/officeart/2005/8/layout/process2"/>
    <dgm:cxn modelId="{6D8389F5-58DC-4C2A-8903-96AE9667E3C1}" type="presParOf" srcId="{CCBB014E-F384-4BEC-820C-252EDC7E8A7E}" destId="{044C9183-79C7-45F8-BF12-4B7E044ACEAA}" srcOrd="0" destOrd="0" presId="urn:microsoft.com/office/officeart/2005/8/layout/process2"/>
    <dgm:cxn modelId="{FDC23FB1-50E6-4F79-AC3A-1426D9C2CA24}" type="presParOf" srcId="{D910D1A9-4404-46C0-8357-3B6C9BF22466}" destId="{8D0F8412-0413-4A98-8BCC-9405C7949B0B}" srcOrd="6" destOrd="0" presId="urn:microsoft.com/office/officeart/2005/8/layout/process2"/>
    <dgm:cxn modelId="{D05FD398-E07E-49EB-BD0C-07148E7305C8}" type="presParOf" srcId="{D910D1A9-4404-46C0-8357-3B6C9BF22466}" destId="{598C5BE6-948A-4CE9-8D73-7F6C4F4D401C}" srcOrd="7" destOrd="0" presId="urn:microsoft.com/office/officeart/2005/8/layout/process2"/>
    <dgm:cxn modelId="{B25064D4-AB50-4647-921E-16A5FFE9C05C}" type="presParOf" srcId="{598C5BE6-948A-4CE9-8D73-7F6C4F4D401C}" destId="{058148DF-ADE4-4247-9823-BD5097BA96EE}" srcOrd="0" destOrd="0" presId="urn:microsoft.com/office/officeart/2005/8/layout/process2"/>
    <dgm:cxn modelId="{C1586243-2FF7-48D1-BF24-EF937CCA2BC3}" type="presParOf" srcId="{D910D1A9-4404-46C0-8357-3B6C9BF22466}" destId="{EE0D45D0-E330-4C48-BF76-758DFFA927F7}" srcOrd="8"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961BC61-321D-43FD-B940-61450E82C52C}" type="doc">
      <dgm:prSet loTypeId="urn:microsoft.com/office/officeart/2005/8/layout/hProcess9" loCatId="process" qsTypeId="urn:microsoft.com/office/officeart/2005/8/quickstyle/simple1" qsCatId="simple" csTypeId="urn:microsoft.com/office/officeart/2005/8/colors/colorful1" csCatId="colorful" phldr="1"/>
      <dgm:spPr/>
      <dgm:t>
        <a:bodyPr/>
        <a:lstStyle/>
        <a:p>
          <a:endParaRPr lang="en-US"/>
        </a:p>
      </dgm:t>
    </dgm:pt>
    <dgm:pt modelId="{B634E7EC-BABB-4E20-9B89-8E8617D0218D}">
      <dgm:prSet phldrT="[Text]" custT="1"/>
      <dgm:spPr/>
      <dgm:t>
        <a:bodyPr/>
        <a:lstStyle/>
        <a:p>
          <a:r>
            <a:rPr lang="en-US" sz="1800" b="1" dirty="0" smtClean="0">
              <a:solidFill>
                <a:schemeClr val="tx1">
                  <a:lumMod val="50000"/>
                </a:schemeClr>
              </a:solidFill>
            </a:rPr>
            <a:t>Long Range Planning</a:t>
          </a:r>
          <a:endParaRPr lang="en-US" sz="1800" b="1" dirty="0">
            <a:solidFill>
              <a:schemeClr val="tx1">
                <a:lumMod val="50000"/>
              </a:schemeClr>
            </a:solidFill>
          </a:endParaRPr>
        </a:p>
      </dgm:t>
    </dgm:pt>
    <dgm:pt modelId="{48B9BABA-2E6D-432F-92A4-D0514146967A}" type="parTrans" cxnId="{92F5A14D-BD58-4581-9463-137FEED077BB}">
      <dgm:prSet/>
      <dgm:spPr/>
      <dgm:t>
        <a:bodyPr/>
        <a:lstStyle/>
        <a:p>
          <a:endParaRPr lang="en-US" sz="1600" b="1">
            <a:solidFill>
              <a:schemeClr val="tx1">
                <a:lumMod val="50000"/>
              </a:schemeClr>
            </a:solidFill>
          </a:endParaRPr>
        </a:p>
      </dgm:t>
    </dgm:pt>
    <dgm:pt modelId="{2F3E31A7-3B22-4DE0-8AC4-01C0C5676ADF}" type="sibTrans" cxnId="{92F5A14D-BD58-4581-9463-137FEED077BB}">
      <dgm:prSet/>
      <dgm:spPr/>
      <dgm:t>
        <a:bodyPr/>
        <a:lstStyle/>
        <a:p>
          <a:endParaRPr lang="en-US" sz="1600" b="1">
            <a:solidFill>
              <a:schemeClr val="tx1">
                <a:lumMod val="50000"/>
              </a:schemeClr>
            </a:solidFill>
          </a:endParaRPr>
        </a:p>
      </dgm:t>
    </dgm:pt>
    <dgm:pt modelId="{853D319D-7802-4CCF-8E99-506FBE11F3CC}">
      <dgm:prSet phldrT="[Text]" custT="1"/>
      <dgm:spPr/>
      <dgm:t>
        <a:bodyPr/>
        <a:lstStyle/>
        <a:p>
          <a:r>
            <a:rPr lang="en-US" sz="1800" b="1" smtClean="0">
              <a:solidFill>
                <a:schemeClr val="tx1">
                  <a:lumMod val="50000"/>
                </a:schemeClr>
              </a:solidFill>
            </a:rPr>
            <a:t>Right of Way</a:t>
          </a:r>
          <a:endParaRPr lang="en-US" sz="1800" b="1" dirty="0">
            <a:solidFill>
              <a:schemeClr val="tx1">
                <a:lumMod val="50000"/>
              </a:schemeClr>
            </a:solidFill>
          </a:endParaRPr>
        </a:p>
      </dgm:t>
    </dgm:pt>
    <dgm:pt modelId="{C27958D6-4922-4D6F-B16C-6A1A8C04917D}" type="parTrans" cxnId="{1298687C-B971-4083-9B2A-E809EE0A6DFB}">
      <dgm:prSet/>
      <dgm:spPr/>
      <dgm:t>
        <a:bodyPr/>
        <a:lstStyle/>
        <a:p>
          <a:endParaRPr lang="en-US" sz="1600" b="1">
            <a:solidFill>
              <a:schemeClr val="tx1">
                <a:lumMod val="50000"/>
              </a:schemeClr>
            </a:solidFill>
          </a:endParaRPr>
        </a:p>
      </dgm:t>
    </dgm:pt>
    <dgm:pt modelId="{3C4DEA8D-CC76-482B-8A9E-5B08D6999412}" type="sibTrans" cxnId="{1298687C-B971-4083-9B2A-E809EE0A6DFB}">
      <dgm:prSet/>
      <dgm:spPr/>
      <dgm:t>
        <a:bodyPr/>
        <a:lstStyle/>
        <a:p>
          <a:endParaRPr lang="en-US" sz="1600" b="1">
            <a:solidFill>
              <a:schemeClr val="tx1">
                <a:lumMod val="50000"/>
              </a:schemeClr>
            </a:solidFill>
          </a:endParaRPr>
        </a:p>
      </dgm:t>
    </dgm:pt>
    <dgm:pt modelId="{52ED7558-D3CC-4F06-8E85-00C49616776B}">
      <dgm:prSet phldrT="[Text]" custT="1"/>
      <dgm:spPr/>
      <dgm:t>
        <a:bodyPr/>
        <a:lstStyle/>
        <a:p>
          <a:r>
            <a:rPr lang="en-US" sz="1800" b="1" smtClean="0">
              <a:solidFill>
                <a:schemeClr val="tx1">
                  <a:lumMod val="50000"/>
                </a:schemeClr>
              </a:solidFill>
            </a:rPr>
            <a:t>Project Development &amp; Environment (PD&amp;E)</a:t>
          </a:r>
          <a:endParaRPr lang="en-US" sz="1800" b="1" dirty="0">
            <a:solidFill>
              <a:schemeClr val="tx1">
                <a:lumMod val="50000"/>
              </a:schemeClr>
            </a:solidFill>
          </a:endParaRPr>
        </a:p>
      </dgm:t>
    </dgm:pt>
    <dgm:pt modelId="{476A2A75-A3BE-4A84-85D3-087BDED67A76}" type="parTrans" cxnId="{B6AA6F35-BD43-450F-9D3D-D18AE18F076A}">
      <dgm:prSet/>
      <dgm:spPr/>
      <dgm:t>
        <a:bodyPr/>
        <a:lstStyle/>
        <a:p>
          <a:endParaRPr lang="en-US" sz="1600" b="1">
            <a:solidFill>
              <a:schemeClr val="tx1">
                <a:lumMod val="50000"/>
              </a:schemeClr>
            </a:solidFill>
          </a:endParaRPr>
        </a:p>
      </dgm:t>
    </dgm:pt>
    <dgm:pt modelId="{6C52E2B0-44A0-4A0A-97E2-36016F1F73DF}" type="sibTrans" cxnId="{B6AA6F35-BD43-450F-9D3D-D18AE18F076A}">
      <dgm:prSet/>
      <dgm:spPr/>
      <dgm:t>
        <a:bodyPr/>
        <a:lstStyle/>
        <a:p>
          <a:endParaRPr lang="en-US" sz="1600" b="1">
            <a:solidFill>
              <a:schemeClr val="tx1">
                <a:lumMod val="50000"/>
              </a:schemeClr>
            </a:solidFill>
          </a:endParaRPr>
        </a:p>
      </dgm:t>
    </dgm:pt>
    <dgm:pt modelId="{6F4F2C66-B845-4B0D-B6B9-9E78BB8084E9}">
      <dgm:prSet phldrT="[Text]" custT="1"/>
      <dgm:spPr>
        <a:solidFill>
          <a:schemeClr val="tx2"/>
        </a:solidFill>
      </dgm:spPr>
      <dgm:t>
        <a:bodyPr/>
        <a:lstStyle/>
        <a:p>
          <a:r>
            <a:rPr lang="en-US" sz="1800" b="1" smtClean="0">
              <a:solidFill>
                <a:schemeClr val="tx1">
                  <a:lumMod val="50000"/>
                </a:schemeClr>
              </a:solidFill>
            </a:rPr>
            <a:t>Design</a:t>
          </a:r>
          <a:endParaRPr lang="en-US" sz="1800" b="1" dirty="0">
            <a:solidFill>
              <a:schemeClr val="tx1">
                <a:lumMod val="50000"/>
              </a:schemeClr>
            </a:solidFill>
          </a:endParaRPr>
        </a:p>
      </dgm:t>
    </dgm:pt>
    <dgm:pt modelId="{D9B2C7EC-231D-4C0F-8C3E-FDF1713060F7}" type="sibTrans" cxnId="{5EE17C0A-A55C-4A55-96DC-84FB7ED74E8C}">
      <dgm:prSet/>
      <dgm:spPr/>
      <dgm:t>
        <a:bodyPr/>
        <a:lstStyle/>
        <a:p>
          <a:endParaRPr lang="en-US" sz="1600" b="1">
            <a:solidFill>
              <a:schemeClr val="tx1">
                <a:lumMod val="50000"/>
              </a:schemeClr>
            </a:solidFill>
          </a:endParaRPr>
        </a:p>
      </dgm:t>
    </dgm:pt>
    <dgm:pt modelId="{9ABC5DB5-5606-4E4C-A54F-DEEC92CAE519}" type="parTrans" cxnId="{5EE17C0A-A55C-4A55-96DC-84FB7ED74E8C}">
      <dgm:prSet/>
      <dgm:spPr/>
      <dgm:t>
        <a:bodyPr/>
        <a:lstStyle/>
        <a:p>
          <a:endParaRPr lang="en-US" sz="1600" b="1">
            <a:solidFill>
              <a:schemeClr val="tx1">
                <a:lumMod val="50000"/>
              </a:schemeClr>
            </a:solidFill>
          </a:endParaRPr>
        </a:p>
      </dgm:t>
    </dgm:pt>
    <dgm:pt modelId="{3892CC6E-AD11-4735-B44D-D06CD2DA1198}">
      <dgm:prSet phldrT="[Text]" custT="1"/>
      <dgm:spPr/>
      <dgm:t>
        <a:bodyPr/>
        <a:lstStyle/>
        <a:p>
          <a:r>
            <a:rPr lang="en-US" sz="1800" b="1" smtClean="0">
              <a:solidFill>
                <a:schemeClr val="tx1">
                  <a:lumMod val="50000"/>
                </a:schemeClr>
              </a:solidFill>
            </a:rPr>
            <a:t>Construction</a:t>
          </a:r>
          <a:endParaRPr lang="en-US" sz="1800" b="1" dirty="0">
            <a:solidFill>
              <a:schemeClr val="tx1">
                <a:lumMod val="50000"/>
              </a:schemeClr>
            </a:solidFill>
          </a:endParaRPr>
        </a:p>
      </dgm:t>
    </dgm:pt>
    <dgm:pt modelId="{EB24AC23-4A4F-4E7F-A5BF-25B00EE6BBA6}" type="parTrans" cxnId="{20277F9B-8A49-48CD-BAE7-CFD7FA1EADD4}">
      <dgm:prSet/>
      <dgm:spPr/>
      <dgm:t>
        <a:bodyPr/>
        <a:lstStyle/>
        <a:p>
          <a:endParaRPr lang="en-US">
            <a:solidFill>
              <a:schemeClr val="tx1">
                <a:lumMod val="50000"/>
              </a:schemeClr>
            </a:solidFill>
          </a:endParaRPr>
        </a:p>
      </dgm:t>
    </dgm:pt>
    <dgm:pt modelId="{891C3D2A-E291-40E8-9C18-6E56038CF1D1}" type="sibTrans" cxnId="{20277F9B-8A49-48CD-BAE7-CFD7FA1EADD4}">
      <dgm:prSet/>
      <dgm:spPr/>
      <dgm:t>
        <a:bodyPr/>
        <a:lstStyle/>
        <a:p>
          <a:endParaRPr lang="en-US">
            <a:solidFill>
              <a:schemeClr val="tx1">
                <a:lumMod val="50000"/>
              </a:schemeClr>
            </a:solidFill>
          </a:endParaRPr>
        </a:p>
      </dgm:t>
    </dgm:pt>
    <dgm:pt modelId="{943C8281-3EF5-4643-85F6-2D9967D71549}">
      <dgm:prSet phldrT="[Text]" custT="1"/>
      <dgm:spPr/>
      <dgm:t>
        <a:bodyPr/>
        <a:lstStyle/>
        <a:p>
          <a:r>
            <a:rPr lang="en-US" sz="1800" b="1" smtClean="0">
              <a:solidFill>
                <a:schemeClr val="tx1">
                  <a:lumMod val="50000"/>
                </a:schemeClr>
              </a:solidFill>
            </a:rPr>
            <a:t>Operations &amp; Maintenance</a:t>
          </a:r>
          <a:endParaRPr lang="en-US" sz="1800" b="1" dirty="0">
            <a:solidFill>
              <a:schemeClr val="tx1">
                <a:lumMod val="50000"/>
              </a:schemeClr>
            </a:solidFill>
          </a:endParaRPr>
        </a:p>
      </dgm:t>
    </dgm:pt>
    <dgm:pt modelId="{3D9DCC27-C46D-40D6-ADC6-9EA832637A24}" type="parTrans" cxnId="{39E61A6A-57AF-4F1D-905A-E3CC5A4A70E2}">
      <dgm:prSet/>
      <dgm:spPr/>
      <dgm:t>
        <a:bodyPr/>
        <a:lstStyle/>
        <a:p>
          <a:endParaRPr lang="en-US">
            <a:solidFill>
              <a:schemeClr val="tx1">
                <a:lumMod val="50000"/>
              </a:schemeClr>
            </a:solidFill>
          </a:endParaRPr>
        </a:p>
      </dgm:t>
    </dgm:pt>
    <dgm:pt modelId="{34FEFBD9-4D74-4ACC-91CF-B89B60B44E07}" type="sibTrans" cxnId="{39E61A6A-57AF-4F1D-905A-E3CC5A4A70E2}">
      <dgm:prSet/>
      <dgm:spPr/>
      <dgm:t>
        <a:bodyPr/>
        <a:lstStyle/>
        <a:p>
          <a:endParaRPr lang="en-US">
            <a:solidFill>
              <a:schemeClr val="tx1">
                <a:lumMod val="50000"/>
              </a:schemeClr>
            </a:solidFill>
          </a:endParaRPr>
        </a:p>
      </dgm:t>
    </dgm:pt>
    <dgm:pt modelId="{0682E5E1-47BA-4A89-B624-31C22E9D354A}" type="pres">
      <dgm:prSet presAssocID="{7961BC61-321D-43FD-B940-61450E82C52C}" presName="CompostProcess" presStyleCnt="0">
        <dgm:presLayoutVars>
          <dgm:dir/>
          <dgm:resizeHandles val="exact"/>
        </dgm:presLayoutVars>
      </dgm:prSet>
      <dgm:spPr/>
      <dgm:t>
        <a:bodyPr/>
        <a:lstStyle/>
        <a:p>
          <a:endParaRPr lang="en-US"/>
        </a:p>
      </dgm:t>
    </dgm:pt>
    <dgm:pt modelId="{83B64D35-4821-47CC-B986-B08D74FEF8A3}" type="pres">
      <dgm:prSet presAssocID="{7961BC61-321D-43FD-B940-61450E82C52C}" presName="arrow" presStyleLbl="bgShp" presStyleIdx="0" presStyleCnt="1"/>
      <dgm:spPr/>
      <dgm:t>
        <a:bodyPr/>
        <a:lstStyle/>
        <a:p>
          <a:endParaRPr lang="en-US"/>
        </a:p>
      </dgm:t>
    </dgm:pt>
    <dgm:pt modelId="{A97B9F9D-2B54-462C-954F-4B9B79C88C12}" type="pres">
      <dgm:prSet presAssocID="{7961BC61-321D-43FD-B940-61450E82C52C}" presName="linearProcess" presStyleCnt="0"/>
      <dgm:spPr/>
      <dgm:t>
        <a:bodyPr/>
        <a:lstStyle/>
        <a:p>
          <a:endParaRPr lang="en-US"/>
        </a:p>
      </dgm:t>
    </dgm:pt>
    <dgm:pt modelId="{24C305E7-1931-4122-BA28-8A5CBA42C6F2}" type="pres">
      <dgm:prSet presAssocID="{B634E7EC-BABB-4E20-9B89-8E8617D0218D}" presName="textNode" presStyleLbl="node1" presStyleIdx="0" presStyleCnt="6">
        <dgm:presLayoutVars>
          <dgm:bulletEnabled val="1"/>
        </dgm:presLayoutVars>
      </dgm:prSet>
      <dgm:spPr/>
      <dgm:t>
        <a:bodyPr/>
        <a:lstStyle/>
        <a:p>
          <a:endParaRPr lang="en-US"/>
        </a:p>
      </dgm:t>
    </dgm:pt>
    <dgm:pt modelId="{7E32447C-E7AC-45B9-A85A-16D12C0AC8D4}" type="pres">
      <dgm:prSet presAssocID="{2F3E31A7-3B22-4DE0-8AC4-01C0C5676ADF}" presName="sibTrans" presStyleCnt="0"/>
      <dgm:spPr/>
      <dgm:t>
        <a:bodyPr/>
        <a:lstStyle/>
        <a:p>
          <a:endParaRPr lang="en-US"/>
        </a:p>
      </dgm:t>
    </dgm:pt>
    <dgm:pt modelId="{9692804A-FDD4-4791-BAD0-29860E8D2119}" type="pres">
      <dgm:prSet presAssocID="{52ED7558-D3CC-4F06-8E85-00C49616776B}" presName="textNode" presStyleLbl="node1" presStyleIdx="1" presStyleCnt="6">
        <dgm:presLayoutVars>
          <dgm:bulletEnabled val="1"/>
        </dgm:presLayoutVars>
      </dgm:prSet>
      <dgm:spPr/>
      <dgm:t>
        <a:bodyPr/>
        <a:lstStyle/>
        <a:p>
          <a:endParaRPr lang="en-US"/>
        </a:p>
      </dgm:t>
    </dgm:pt>
    <dgm:pt modelId="{095DF1B0-17D1-4B41-8975-F720FE429927}" type="pres">
      <dgm:prSet presAssocID="{6C52E2B0-44A0-4A0A-97E2-36016F1F73DF}" presName="sibTrans" presStyleCnt="0"/>
      <dgm:spPr/>
      <dgm:t>
        <a:bodyPr/>
        <a:lstStyle/>
        <a:p>
          <a:endParaRPr lang="en-US"/>
        </a:p>
      </dgm:t>
    </dgm:pt>
    <dgm:pt modelId="{352CD640-41B8-4D82-9AC5-0D54EE54DC6E}" type="pres">
      <dgm:prSet presAssocID="{6F4F2C66-B845-4B0D-B6B9-9E78BB8084E9}" presName="textNode" presStyleLbl="node1" presStyleIdx="2" presStyleCnt="6">
        <dgm:presLayoutVars>
          <dgm:bulletEnabled val="1"/>
        </dgm:presLayoutVars>
      </dgm:prSet>
      <dgm:spPr/>
      <dgm:t>
        <a:bodyPr/>
        <a:lstStyle/>
        <a:p>
          <a:endParaRPr lang="en-US"/>
        </a:p>
      </dgm:t>
    </dgm:pt>
    <dgm:pt modelId="{447F545F-BAEF-4A27-8C6E-6DFEFEC2B341}" type="pres">
      <dgm:prSet presAssocID="{D9B2C7EC-231D-4C0F-8C3E-FDF1713060F7}" presName="sibTrans" presStyleCnt="0"/>
      <dgm:spPr/>
      <dgm:t>
        <a:bodyPr/>
        <a:lstStyle/>
        <a:p>
          <a:endParaRPr lang="en-US"/>
        </a:p>
      </dgm:t>
    </dgm:pt>
    <dgm:pt modelId="{FDAD6C4C-95B2-4317-9451-47F2784AC40B}" type="pres">
      <dgm:prSet presAssocID="{853D319D-7802-4CCF-8E99-506FBE11F3CC}" presName="textNode" presStyleLbl="node1" presStyleIdx="3" presStyleCnt="6">
        <dgm:presLayoutVars>
          <dgm:bulletEnabled val="1"/>
        </dgm:presLayoutVars>
      </dgm:prSet>
      <dgm:spPr/>
      <dgm:t>
        <a:bodyPr/>
        <a:lstStyle/>
        <a:p>
          <a:endParaRPr lang="en-US"/>
        </a:p>
      </dgm:t>
    </dgm:pt>
    <dgm:pt modelId="{D707C37D-5FB4-4169-B1B1-44A6114473AE}" type="pres">
      <dgm:prSet presAssocID="{3C4DEA8D-CC76-482B-8A9E-5B08D6999412}" presName="sibTrans" presStyleCnt="0"/>
      <dgm:spPr/>
      <dgm:t>
        <a:bodyPr/>
        <a:lstStyle/>
        <a:p>
          <a:endParaRPr lang="en-US"/>
        </a:p>
      </dgm:t>
    </dgm:pt>
    <dgm:pt modelId="{0E3CF5EF-ED54-401D-9876-B8B394B05ADC}" type="pres">
      <dgm:prSet presAssocID="{3892CC6E-AD11-4735-B44D-D06CD2DA1198}" presName="textNode" presStyleLbl="node1" presStyleIdx="4" presStyleCnt="6">
        <dgm:presLayoutVars>
          <dgm:bulletEnabled val="1"/>
        </dgm:presLayoutVars>
      </dgm:prSet>
      <dgm:spPr/>
      <dgm:t>
        <a:bodyPr/>
        <a:lstStyle/>
        <a:p>
          <a:endParaRPr lang="en-US"/>
        </a:p>
      </dgm:t>
    </dgm:pt>
    <dgm:pt modelId="{33D25FEF-D341-4DE4-886A-195FEC0D31C1}" type="pres">
      <dgm:prSet presAssocID="{891C3D2A-E291-40E8-9C18-6E56038CF1D1}" presName="sibTrans" presStyleCnt="0"/>
      <dgm:spPr/>
      <dgm:t>
        <a:bodyPr/>
        <a:lstStyle/>
        <a:p>
          <a:endParaRPr lang="en-US"/>
        </a:p>
      </dgm:t>
    </dgm:pt>
    <dgm:pt modelId="{5C0DCD6A-F26D-4BE8-B01F-721B318DCE9B}" type="pres">
      <dgm:prSet presAssocID="{943C8281-3EF5-4643-85F6-2D9967D71549}" presName="textNode" presStyleLbl="node1" presStyleIdx="5" presStyleCnt="6">
        <dgm:presLayoutVars>
          <dgm:bulletEnabled val="1"/>
        </dgm:presLayoutVars>
      </dgm:prSet>
      <dgm:spPr/>
      <dgm:t>
        <a:bodyPr/>
        <a:lstStyle/>
        <a:p>
          <a:endParaRPr lang="en-US"/>
        </a:p>
      </dgm:t>
    </dgm:pt>
  </dgm:ptLst>
  <dgm:cxnLst>
    <dgm:cxn modelId="{2CA929D0-32C1-4FE9-9247-9BD5CEF33CAE}" type="presOf" srcId="{943C8281-3EF5-4643-85F6-2D9967D71549}" destId="{5C0DCD6A-F26D-4BE8-B01F-721B318DCE9B}" srcOrd="0" destOrd="0" presId="urn:microsoft.com/office/officeart/2005/8/layout/hProcess9"/>
    <dgm:cxn modelId="{5EE17C0A-A55C-4A55-96DC-84FB7ED74E8C}" srcId="{7961BC61-321D-43FD-B940-61450E82C52C}" destId="{6F4F2C66-B845-4B0D-B6B9-9E78BB8084E9}" srcOrd="2" destOrd="0" parTransId="{9ABC5DB5-5606-4E4C-A54F-DEEC92CAE519}" sibTransId="{D9B2C7EC-231D-4C0F-8C3E-FDF1713060F7}"/>
    <dgm:cxn modelId="{39E61A6A-57AF-4F1D-905A-E3CC5A4A70E2}" srcId="{7961BC61-321D-43FD-B940-61450E82C52C}" destId="{943C8281-3EF5-4643-85F6-2D9967D71549}" srcOrd="5" destOrd="0" parTransId="{3D9DCC27-C46D-40D6-ADC6-9EA832637A24}" sibTransId="{34FEFBD9-4D74-4ACC-91CF-B89B60B44E07}"/>
    <dgm:cxn modelId="{217F83AB-1E04-43C5-8E2D-9978ADC8FC02}" type="presOf" srcId="{3892CC6E-AD11-4735-B44D-D06CD2DA1198}" destId="{0E3CF5EF-ED54-401D-9876-B8B394B05ADC}" srcOrd="0" destOrd="0" presId="urn:microsoft.com/office/officeart/2005/8/layout/hProcess9"/>
    <dgm:cxn modelId="{3A7DF238-9C49-4D2B-BEE5-F9536786E2A6}" type="presOf" srcId="{52ED7558-D3CC-4F06-8E85-00C49616776B}" destId="{9692804A-FDD4-4791-BAD0-29860E8D2119}" srcOrd="0" destOrd="0" presId="urn:microsoft.com/office/officeart/2005/8/layout/hProcess9"/>
    <dgm:cxn modelId="{774A2227-DAEB-4B69-96AF-8FD637B29F13}" type="presOf" srcId="{6F4F2C66-B845-4B0D-B6B9-9E78BB8084E9}" destId="{352CD640-41B8-4D82-9AC5-0D54EE54DC6E}" srcOrd="0" destOrd="0" presId="urn:microsoft.com/office/officeart/2005/8/layout/hProcess9"/>
    <dgm:cxn modelId="{92F5A14D-BD58-4581-9463-137FEED077BB}" srcId="{7961BC61-321D-43FD-B940-61450E82C52C}" destId="{B634E7EC-BABB-4E20-9B89-8E8617D0218D}" srcOrd="0" destOrd="0" parTransId="{48B9BABA-2E6D-432F-92A4-D0514146967A}" sibTransId="{2F3E31A7-3B22-4DE0-8AC4-01C0C5676ADF}"/>
    <dgm:cxn modelId="{1298687C-B971-4083-9B2A-E809EE0A6DFB}" srcId="{7961BC61-321D-43FD-B940-61450E82C52C}" destId="{853D319D-7802-4CCF-8E99-506FBE11F3CC}" srcOrd="3" destOrd="0" parTransId="{C27958D6-4922-4D6F-B16C-6A1A8C04917D}" sibTransId="{3C4DEA8D-CC76-482B-8A9E-5B08D6999412}"/>
    <dgm:cxn modelId="{8D3B13D3-7EB4-41B7-BCE2-83DE4B1D4F69}" type="presOf" srcId="{7961BC61-321D-43FD-B940-61450E82C52C}" destId="{0682E5E1-47BA-4A89-B624-31C22E9D354A}" srcOrd="0" destOrd="0" presId="urn:microsoft.com/office/officeart/2005/8/layout/hProcess9"/>
    <dgm:cxn modelId="{B6AA6F35-BD43-450F-9D3D-D18AE18F076A}" srcId="{7961BC61-321D-43FD-B940-61450E82C52C}" destId="{52ED7558-D3CC-4F06-8E85-00C49616776B}" srcOrd="1" destOrd="0" parTransId="{476A2A75-A3BE-4A84-85D3-087BDED67A76}" sibTransId="{6C52E2B0-44A0-4A0A-97E2-36016F1F73DF}"/>
    <dgm:cxn modelId="{4970111C-103C-4C57-8AF0-9B2731F61423}" type="presOf" srcId="{B634E7EC-BABB-4E20-9B89-8E8617D0218D}" destId="{24C305E7-1931-4122-BA28-8A5CBA42C6F2}" srcOrd="0" destOrd="0" presId="urn:microsoft.com/office/officeart/2005/8/layout/hProcess9"/>
    <dgm:cxn modelId="{20277F9B-8A49-48CD-BAE7-CFD7FA1EADD4}" srcId="{7961BC61-321D-43FD-B940-61450E82C52C}" destId="{3892CC6E-AD11-4735-B44D-D06CD2DA1198}" srcOrd="4" destOrd="0" parTransId="{EB24AC23-4A4F-4E7F-A5BF-25B00EE6BBA6}" sibTransId="{891C3D2A-E291-40E8-9C18-6E56038CF1D1}"/>
    <dgm:cxn modelId="{6FE80463-44E6-431E-AD7C-4E49AE9B5A39}" type="presOf" srcId="{853D319D-7802-4CCF-8E99-506FBE11F3CC}" destId="{FDAD6C4C-95B2-4317-9451-47F2784AC40B}" srcOrd="0" destOrd="0" presId="urn:microsoft.com/office/officeart/2005/8/layout/hProcess9"/>
    <dgm:cxn modelId="{FDB7740D-8666-470E-9C9D-919D45FF333D}" type="presParOf" srcId="{0682E5E1-47BA-4A89-B624-31C22E9D354A}" destId="{83B64D35-4821-47CC-B986-B08D74FEF8A3}" srcOrd="0" destOrd="0" presId="urn:microsoft.com/office/officeart/2005/8/layout/hProcess9"/>
    <dgm:cxn modelId="{A9D66E2B-14DF-4277-ABFF-129E908A256F}" type="presParOf" srcId="{0682E5E1-47BA-4A89-B624-31C22E9D354A}" destId="{A97B9F9D-2B54-462C-954F-4B9B79C88C12}" srcOrd="1" destOrd="0" presId="urn:microsoft.com/office/officeart/2005/8/layout/hProcess9"/>
    <dgm:cxn modelId="{F5C40264-F2A2-4E7E-A082-DBE12A2F7A59}" type="presParOf" srcId="{A97B9F9D-2B54-462C-954F-4B9B79C88C12}" destId="{24C305E7-1931-4122-BA28-8A5CBA42C6F2}" srcOrd="0" destOrd="0" presId="urn:microsoft.com/office/officeart/2005/8/layout/hProcess9"/>
    <dgm:cxn modelId="{4325C870-BF4D-4C12-81CE-A8A0B11047FB}" type="presParOf" srcId="{A97B9F9D-2B54-462C-954F-4B9B79C88C12}" destId="{7E32447C-E7AC-45B9-A85A-16D12C0AC8D4}" srcOrd="1" destOrd="0" presId="urn:microsoft.com/office/officeart/2005/8/layout/hProcess9"/>
    <dgm:cxn modelId="{1F1C1489-9377-419A-B0F9-2045088FAB3B}" type="presParOf" srcId="{A97B9F9D-2B54-462C-954F-4B9B79C88C12}" destId="{9692804A-FDD4-4791-BAD0-29860E8D2119}" srcOrd="2" destOrd="0" presId="urn:microsoft.com/office/officeart/2005/8/layout/hProcess9"/>
    <dgm:cxn modelId="{461CB95E-7720-4248-93BD-0106993CDE66}" type="presParOf" srcId="{A97B9F9D-2B54-462C-954F-4B9B79C88C12}" destId="{095DF1B0-17D1-4B41-8975-F720FE429927}" srcOrd="3" destOrd="0" presId="urn:microsoft.com/office/officeart/2005/8/layout/hProcess9"/>
    <dgm:cxn modelId="{B389BD2B-3CE3-4CD2-87CC-6D4F253E2647}" type="presParOf" srcId="{A97B9F9D-2B54-462C-954F-4B9B79C88C12}" destId="{352CD640-41B8-4D82-9AC5-0D54EE54DC6E}" srcOrd="4" destOrd="0" presId="urn:microsoft.com/office/officeart/2005/8/layout/hProcess9"/>
    <dgm:cxn modelId="{714DB029-A631-44FD-892D-33FCF18B8C60}" type="presParOf" srcId="{A97B9F9D-2B54-462C-954F-4B9B79C88C12}" destId="{447F545F-BAEF-4A27-8C6E-6DFEFEC2B341}" srcOrd="5" destOrd="0" presId="urn:microsoft.com/office/officeart/2005/8/layout/hProcess9"/>
    <dgm:cxn modelId="{A13DA3B2-E163-441A-934B-B1694E009AFB}" type="presParOf" srcId="{A97B9F9D-2B54-462C-954F-4B9B79C88C12}" destId="{FDAD6C4C-95B2-4317-9451-47F2784AC40B}" srcOrd="6" destOrd="0" presId="urn:microsoft.com/office/officeart/2005/8/layout/hProcess9"/>
    <dgm:cxn modelId="{7B907426-C52A-4462-9BFB-F420EAE8A234}" type="presParOf" srcId="{A97B9F9D-2B54-462C-954F-4B9B79C88C12}" destId="{D707C37D-5FB4-4169-B1B1-44A6114473AE}" srcOrd="7" destOrd="0" presId="urn:microsoft.com/office/officeart/2005/8/layout/hProcess9"/>
    <dgm:cxn modelId="{BBCC6565-FE39-437A-9C53-6E5196322678}" type="presParOf" srcId="{A97B9F9D-2B54-462C-954F-4B9B79C88C12}" destId="{0E3CF5EF-ED54-401D-9876-B8B394B05ADC}" srcOrd="8" destOrd="0" presId="urn:microsoft.com/office/officeart/2005/8/layout/hProcess9"/>
    <dgm:cxn modelId="{035EE9E6-F793-47D1-98D1-CCB763A647FD}" type="presParOf" srcId="{A97B9F9D-2B54-462C-954F-4B9B79C88C12}" destId="{33D25FEF-D341-4DE4-886A-195FEC0D31C1}" srcOrd="9" destOrd="0" presId="urn:microsoft.com/office/officeart/2005/8/layout/hProcess9"/>
    <dgm:cxn modelId="{626E60D0-8C83-435A-9DB5-99AF40912043}" type="presParOf" srcId="{A97B9F9D-2B54-462C-954F-4B9B79C88C12}" destId="{5C0DCD6A-F26D-4BE8-B01F-721B318DCE9B}" srcOrd="1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4AD88D-B6D0-4A06-BD1A-439D25326F30}">
      <dsp:nvSpPr>
        <dsp:cNvPr id="0" name=""/>
        <dsp:cNvSpPr/>
      </dsp:nvSpPr>
      <dsp:spPr>
        <a:xfrm>
          <a:off x="0" y="5486"/>
          <a:ext cx="4558511" cy="90099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ts val="0"/>
            </a:spcAft>
          </a:pPr>
          <a:r>
            <a:rPr lang="en-US" sz="2000" kern="1200" dirty="0" smtClean="0"/>
            <a:t>Define objectives &amp; scope</a:t>
          </a:r>
          <a:endParaRPr lang="en-US" sz="2000" kern="1200" dirty="0"/>
        </a:p>
        <a:p>
          <a:pPr marL="114300" lvl="1" indent="-114300" algn="ctr" defTabSz="622300">
            <a:lnSpc>
              <a:spcPct val="90000"/>
            </a:lnSpc>
            <a:spcBef>
              <a:spcPct val="0"/>
            </a:spcBef>
            <a:spcAft>
              <a:spcPts val="0"/>
            </a:spcAft>
            <a:buChar char="••"/>
          </a:pPr>
          <a:r>
            <a:rPr lang="en-US" sz="1400" kern="1200" dirty="0" smtClean="0"/>
            <a:t>Determine climate stressors, timeframe, assets</a:t>
          </a:r>
          <a:endParaRPr lang="en-US" sz="1400" kern="1200" dirty="0"/>
        </a:p>
      </dsp:txBody>
      <dsp:txXfrm>
        <a:off x="26389" y="31875"/>
        <a:ext cx="4505733" cy="848219"/>
      </dsp:txXfrm>
    </dsp:sp>
    <dsp:sp modelId="{AAE796AC-8A89-43D4-B3E0-540C3FAAC74A}">
      <dsp:nvSpPr>
        <dsp:cNvPr id="0" name=""/>
        <dsp:cNvSpPr/>
      </dsp:nvSpPr>
      <dsp:spPr>
        <a:xfrm rot="5400000">
          <a:off x="2110318" y="929008"/>
          <a:ext cx="337873" cy="40544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5400000">
        <a:off x="2157621" y="962795"/>
        <a:ext cx="243268" cy="236511"/>
      </dsp:txXfrm>
    </dsp:sp>
    <dsp:sp modelId="{DBCA5942-5083-46D2-8926-3B4C88BF7897}">
      <dsp:nvSpPr>
        <dsp:cNvPr id="0" name=""/>
        <dsp:cNvSpPr/>
      </dsp:nvSpPr>
      <dsp:spPr>
        <a:xfrm>
          <a:off x="0" y="1356982"/>
          <a:ext cx="4558511" cy="90099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ts val="0"/>
            </a:spcAft>
          </a:pPr>
          <a:r>
            <a:rPr lang="en-US" sz="2000" kern="1200" dirty="0" smtClean="0"/>
            <a:t>Compile Data</a:t>
          </a:r>
          <a:endParaRPr lang="en-US" sz="2000" kern="1200" dirty="0"/>
        </a:p>
        <a:p>
          <a:pPr marL="114300" lvl="1" indent="-114300" algn="ctr" defTabSz="666750">
            <a:lnSpc>
              <a:spcPct val="90000"/>
            </a:lnSpc>
            <a:spcBef>
              <a:spcPct val="0"/>
            </a:spcBef>
            <a:spcAft>
              <a:spcPts val="0"/>
            </a:spcAft>
            <a:buChar char="••"/>
          </a:pPr>
          <a:r>
            <a:rPr lang="en-US" sz="1500" kern="1200" dirty="0" smtClean="0"/>
            <a:t>Asset data, Climate Stressors</a:t>
          </a:r>
          <a:endParaRPr lang="en-US" sz="1500" kern="1200" dirty="0"/>
        </a:p>
      </dsp:txBody>
      <dsp:txXfrm>
        <a:off x="26389" y="1383371"/>
        <a:ext cx="4505733" cy="848219"/>
      </dsp:txXfrm>
    </dsp:sp>
    <dsp:sp modelId="{101CBEFF-13DE-4A7B-B326-8E4AC6287432}">
      <dsp:nvSpPr>
        <dsp:cNvPr id="0" name=""/>
        <dsp:cNvSpPr/>
      </dsp:nvSpPr>
      <dsp:spPr>
        <a:xfrm rot="5400000">
          <a:off x="2110318" y="2280504"/>
          <a:ext cx="337873" cy="40544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5400000">
        <a:off x="2157621" y="2314291"/>
        <a:ext cx="243268" cy="236511"/>
      </dsp:txXfrm>
    </dsp:sp>
    <dsp:sp modelId="{BF4D65F8-B3C7-4AC4-938B-01D5156FA4EA}">
      <dsp:nvSpPr>
        <dsp:cNvPr id="0" name=""/>
        <dsp:cNvSpPr/>
      </dsp:nvSpPr>
      <dsp:spPr>
        <a:xfrm>
          <a:off x="0" y="2708478"/>
          <a:ext cx="4558511" cy="99461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ts val="0"/>
            </a:spcAft>
          </a:pPr>
          <a:r>
            <a:rPr lang="en-US" sz="1900" kern="1200" dirty="0" smtClean="0"/>
            <a:t>Assess Vulnerability</a:t>
          </a:r>
          <a:endParaRPr lang="en-US" sz="1900" kern="1200" dirty="0"/>
        </a:p>
        <a:p>
          <a:pPr marL="114300" lvl="1" indent="-114300" algn="ctr" defTabSz="666750">
            <a:lnSpc>
              <a:spcPct val="90000"/>
            </a:lnSpc>
            <a:spcBef>
              <a:spcPct val="0"/>
            </a:spcBef>
            <a:spcAft>
              <a:spcPts val="0"/>
            </a:spcAft>
            <a:buChar char="••"/>
          </a:pPr>
          <a:r>
            <a:rPr lang="en-US" sz="1500" kern="1200" dirty="0" smtClean="0"/>
            <a:t>Assess risk, stakeholder input, narrow options</a:t>
          </a:r>
          <a:endParaRPr lang="en-US" sz="1500" kern="1200" dirty="0"/>
        </a:p>
      </dsp:txBody>
      <dsp:txXfrm>
        <a:off x="29131" y="2737609"/>
        <a:ext cx="4500249" cy="936357"/>
      </dsp:txXfrm>
    </dsp:sp>
    <dsp:sp modelId="{CCBB014E-F384-4BEC-820C-252EDC7E8A7E}">
      <dsp:nvSpPr>
        <dsp:cNvPr id="0" name=""/>
        <dsp:cNvSpPr/>
      </dsp:nvSpPr>
      <dsp:spPr>
        <a:xfrm rot="5400000">
          <a:off x="2110318" y="3725623"/>
          <a:ext cx="337873" cy="40544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5400000">
        <a:off x="2157621" y="3759410"/>
        <a:ext cx="243268" cy="236511"/>
      </dsp:txXfrm>
    </dsp:sp>
    <dsp:sp modelId="{8D0F8412-0413-4A98-8BCC-9405C7949B0B}">
      <dsp:nvSpPr>
        <dsp:cNvPr id="0" name=""/>
        <dsp:cNvSpPr/>
      </dsp:nvSpPr>
      <dsp:spPr>
        <a:xfrm>
          <a:off x="0" y="4153596"/>
          <a:ext cx="4558511" cy="75059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ts val="0"/>
            </a:spcAft>
          </a:pPr>
          <a:r>
            <a:rPr lang="en-US" sz="1900" kern="1200" dirty="0" smtClean="0"/>
            <a:t>Adaptation Options</a:t>
          </a:r>
          <a:endParaRPr lang="en-US" sz="1900" kern="1200" dirty="0"/>
        </a:p>
        <a:p>
          <a:pPr marL="114300" lvl="1" indent="-114300" algn="ctr" defTabSz="666750">
            <a:lnSpc>
              <a:spcPct val="90000"/>
            </a:lnSpc>
            <a:spcBef>
              <a:spcPct val="0"/>
            </a:spcBef>
            <a:spcAft>
              <a:spcPts val="0"/>
            </a:spcAft>
            <a:buChar char="••"/>
          </a:pPr>
          <a:r>
            <a:rPr lang="en-US" sz="1500" kern="1200" dirty="0" smtClean="0"/>
            <a:t>Identify, Analyze, Prioritize Adaptation Options</a:t>
          </a:r>
          <a:endParaRPr lang="en-US" sz="1500" kern="1200" dirty="0"/>
        </a:p>
      </dsp:txBody>
      <dsp:txXfrm>
        <a:off x="21984" y="4175580"/>
        <a:ext cx="4514543" cy="706625"/>
      </dsp:txXfrm>
    </dsp:sp>
    <dsp:sp modelId="{598C5BE6-948A-4CE9-8D73-7F6C4F4D401C}">
      <dsp:nvSpPr>
        <dsp:cNvPr id="0" name=""/>
        <dsp:cNvSpPr/>
      </dsp:nvSpPr>
      <dsp:spPr>
        <a:xfrm rot="5400000">
          <a:off x="2110318" y="4926715"/>
          <a:ext cx="337873" cy="40544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5400000">
        <a:off x="2157621" y="4960502"/>
        <a:ext cx="243268" cy="236511"/>
      </dsp:txXfrm>
    </dsp:sp>
    <dsp:sp modelId="{EE0D45D0-E330-4C48-BF76-758DFFA927F7}">
      <dsp:nvSpPr>
        <dsp:cNvPr id="0" name=""/>
        <dsp:cNvSpPr/>
      </dsp:nvSpPr>
      <dsp:spPr>
        <a:xfrm>
          <a:off x="0" y="5354689"/>
          <a:ext cx="4558511" cy="90099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ts val="0"/>
            </a:spcAft>
          </a:pPr>
          <a:r>
            <a:rPr lang="en-US" sz="2000" kern="1200" dirty="0" smtClean="0"/>
            <a:t>Incorporate Results into Decision-Making</a:t>
          </a:r>
          <a:endParaRPr lang="en-US" sz="1600" kern="1200" dirty="0"/>
        </a:p>
        <a:p>
          <a:pPr marL="171450" lvl="1" indent="-171450" algn="ctr" defTabSz="711200">
            <a:lnSpc>
              <a:spcPct val="90000"/>
            </a:lnSpc>
            <a:spcBef>
              <a:spcPct val="0"/>
            </a:spcBef>
            <a:spcAft>
              <a:spcPts val="0"/>
            </a:spcAft>
            <a:buChar char="••"/>
          </a:pPr>
          <a:r>
            <a:rPr lang="en-US" sz="1600" kern="1200" dirty="0" smtClean="0"/>
            <a:t>LRTPs,  Hazard Mitigation, Asset </a:t>
          </a:r>
          <a:r>
            <a:rPr lang="en-US" sz="1600" kern="1200" dirty="0" err="1" smtClean="0"/>
            <a:t>Mgmt</a:t>
          </a:r>
          <a:endParaRPr lang="en-US" sz="1600" kern="1200" dirty="0"/>
        </a:p>
      </dsp:txBody>
      <dsp:txXfrm>
        <a:off x="26389" y="5381078"/>
        <a:ext cx="4505733" cy="8482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B64D35-4821-47CC-B986-B08D74FEF8A3}">
      <dsp:nvSpPr>
        <dsp:cNvPr id="0" name=""/>
        <dsp:cNvSpPr/>
      </dsp:nvSpPr>
      <dsp:spPr>
        <a:xfrm>
          <a:off x="872405" y="0"/>
          <a:ext cx="9887259" cy="3921440"/>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C305E7-1931-4122-BA28-8A5CBA42C6F2}">
      <dsp:nvSpPr>
        <dsp:cNvPr id="0" name=""/>
        <dsp:cNvSpPr/>
      </dsp:nvSpPr>
      <dsp:spPr>
        <a:xfrm>
          <a:off x="141" y="1176432"/>
          <a:ext cx="1702212" cy="156857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solidFill>
                <a:schemeClr val="tx1">
                  <a:lumMod val="50000"/>
                </a:schemeClr>
              </a:solidFill>
            </a:rPr>
            <a:t>Long Range Planning</a:t>
          </a:r>
          <a:endParaRPr lang="en-US" sz="1800" b="1" kern="1200" dirty="0">
            <a:solidFill>
              <a:schemeClr val="tx1">
                <a:lumMod val="50000"/>
              </a:schemeClr>
            </a:solidFill>
          </a:endParaRPr>
        </a:p>
      </dsp:txBody>
      <dsp:txXfrm>
        <a:off x="76713" y="1253004"/>
        <a:ext cx="1549068" cy="1415432"/>
      </dsp:txXfrm>
    </dsp:sp>
    <dsp:sp modelId="{9692804A-FDD4-4791-BAD0-29860E8D2119}">
      <dsp:nvSpPr>
        <dsp:cNvPr id="0" name=""/>
        <dsp:cNvSpPr/>
      </dsp:nvSpPr>
      <dsp:spPr>
        <a:xfrm>
          <a:off x="1986056" y="1176432"/>
          <a:ext cx="1702212" cy="1568576"/>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smtClean="0">
              <a:solidFill>
                <a:schemeClr val="tx1">
                  <a:lumMod val="50000"/>
                </a:schemeClr>
              </a:solidFill>
            </a:rPr>
            <a:t>Project Development &amp; Environment (PD&amp;E)</a:t>
          </a:r>
          <a:endParaRPr lang="en-US" sz="1800" b="1" kern="1200" dirty="0">
            <a:solidFill>
              <a:schemeClr val="tx1">
                <a:lumMod val="50000"/>
              </a:schemeClr>
            </a:solidFill>
          </a:endParaRPr>
        </a:p>
      </dsp:txBody>
      <dsp:txXfrm>
        <a:off x="2062628" y="1253004"/>
        <a:ext cx="1549068" cy="1415432"/>
      </dsp:txXfrm>
    </dsp:sp>
    <dsp:sp modelId="{352CD640-41B8-4D82-9AC5-0D54EE54DC6E}">
      <dsp:nvSpPr>
        <dsp:cNvPr id="0" name=""/>
        <dsp:cNvSpPr/>
      </dsp:nvSpPr>
      <dsp:spPr>
        <a:xfrm>
          <a:off x="3971971" y="1176432"/>
          <a:ext cx="1702212" cy="1568576"/>
        </a:xfrm>
        <a:prstGeom prst="roundRect">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smtClean="0">
              <a:solidFill>
                <a:schemeClr val="tx1">
                  <a:lumMod val="50000"/>
                </a:schemeClr>
              </a:solidFill>
            </a:rPr>
            <a:t>Design</a:t>
          </a:r>
          <a:endParaRPr lang="en-US" sz="1800" b="1" kern="1200" dirty="0">
            <a:solidFill>
              <a:schemeClr val="tx1">
                <a:lumMod val="50000"/>
              </a:schemeClr>
            </a:solidFill>
          </a:endParaRPr>
        </a:p>
      </dsp:txBody>
      <dsp:txXfrm>
        <a:off x="4048543" y="1253004"/>
        <a:ext cx="1549068" cy="1415432"/>
      </dsp:txXfrm>
    </dsp:sp>
    <dsp:sp modelId="{FDAD6C4C-95B2-4317-9451-47F2784AC40B}">
      <dsp:nvSpPr>
        <dsp:cNvPr id="0" name=""/>
        <dsp:cNvSpPr/>
      </dsp:nvSpPr>
      <dsp:spPr>
        <a:xfrm>
          <a:off x="5957886" y="1176432"/>
          <a:ext cx="1702212" cy="1568576"/>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smtClean="0">
              <a:solidFill>
                <a:schemeClr val="tx1">
                  <a:lumMod val="50000"/>
                </a:schemeClr>
              </a:solidFill>
            </a:rPr>
            <a:t>Right of Way</a:t>
          </a:r>
          <a:endParaRPr lang="en-US" sz="1800" b="1" kern="1200" dirty="0">
            <a:solidFill>
              <a:schemeClr val="tx1">
                <a:lumMod val="50000"/>
              </a:schemeClr>
            </a:solidFill>
          </a:endParaRPr>
        </a:p>
      </dsp:txBody>
      <dsp:txXfrm>
        <a:off x="6034458" y="1253004"/>
        <a:ext cx="1549068" cy="1415432"/>
      </dsp:txXfrm>
    </dsp:sp>
    <dsp:sp modelId="{0E3CF5EF-ED54-401D-9876-B8B394B05ADC}">
      <dsp:nvSpPr>
        <dsp:cNvPr id="0" name=""/>
        <dsp:cNvSpPr/>
      </dsp:nvSpPr>
      <dsp:spPr>
        <a:xfrm>
          <a:off x="7943800" y="1176432"/>
          <a:ext cx="1702212" cy="1568576"/>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smtClean="0">
              <a:solidFill>
                <a:schemeClr val="tx1">
                  <a:lumMod val="50000"/>
                </a:schemeClr>
              </a:solidFill>
            </a:rPr>
            <a:t>Construction</a:t>
          </a:r>
          <a:endParaRPr lang="en-US" sz="1800" b="1" kern="1200" dirty="0">
            <a:solidFill>
              <a:schemeClr val="tx1">
                <a:lumMod val="50000"/>
              </a:schemeClr>
            </a:solidFill>
          </a:endParaRPr>
        </a:p>
      </dsp:txBody>
      <dsp:txXfrm>
        <a:off x="8020372" y="1253004"/>
        <a:ext cx="1549068" cy="1415432"/>
      </dsp:txXfrm>
    </dsp:sp>
    <dsp:sp modelId="{5C0DCD6A-F26D-4BE8-B01F-721B318DCE9B}">
      <dsp:nvSpPr>
        <dsp:cNvPr id="0" name=""/>
        <dsp:cNvSpPr/>
      </dsp:nvSpPr>
      <dsp:spPr>
        <a:xfrm>
          <a:off x="9929715" y="1176432"/>
          <a:ext cx="1702212" cy="156857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smtClean="0">
              <a:solidFill>
                <a:schemeClr val="tx1">
                  <a:lumMod val="50000"/>
                </a:schemeClr>
              </a:solidFill>
            </a:rPr>
            <a:t>Operations &amp; Maintenance</a:t>
          </a:r>
          <a:endParaRPr lang="en-US" sz="1800" b="1" kern="1200" dirty="0">
            <a:solidFill>
              <a:schemeClr val="tx1">
                <a:lumMod val="50000"/>
              </a:schemeClr>
            </a:solidFill>
          </a:endParaRPr>
        </a:p>
      </dsp:txBody>
      <dsp:txXfrm>
        <a:off x="10006287" y="1253004"/>
        <a:ext cx="1549068" cy="1415432"/>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90974B-B6D3-4B6B-AB53-4C10A7585C43}" type="datetimeFigureOut">
              <a:rPr lang="en-US" smtClean="0"/>
              <a:t>10/8/2025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236348-6A36-467D-BAF5-F0C33B181DEA}" type="slidenum">
              <a:rPr lang="en-US" smtClean="0"/>
              <a:t>‹#›</a:t>
            </a:fld>
            <a:endParaRPr lang="en-US"/>
          </a:p>
        </p:txBody>
      </p:sp>
    </p:spTree>
    <p:extLst>
      <p:ext uri="{BB962C8B-B14F-4D97-AF65-F5344CB8AC3E}">
        <p14:creationId xmlns:p14="http://schemas.microsoft.com/office/powerpoint/2010/main" val="3463804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arth.gov/sealevel/us/resources/glossary/?alpha=A-Z:title&amp;ss_id=380" TargetMode="External"/><Relationship Id="rId2" Type="http://schemas.openxmlformats.org/officeDocument/2006/relationships/slide" Target="../slides/slide10.xml"/><Relationship Id="rId1" Type="http://schemas.openxmlformats.org/officeDocument/2006/relationships/notesMaster" Target="../notesMasters/notesMaster1.xml"/><Relationship Id="rId5" Type="http://schemas.openxmlformats.org/officeDocument/2006/relationships/hyperlink" Target="https://earth.gov/sealevel/us/resources/glossary/?alpha=A-Z:title&amp;ss_id=382" TargetMode="External"/><Relationship Id="rId4" Type="http://schemas.openxmlformats.org/officeDocument/2006/relationships/hyperlink" Target="https://earth.gov/sealevel/us/resources/glossary/?alpha=A-Z:title&amp;ss_id=381"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climate.nasa.gov/resources/glossary/?alpha=A-Z:title&amp;ss_id=2"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236348-6A36-467D-BAF5-F0C33B181DEA}" type="slidenum">
              <a:rPr lang="en-US" smtClean="0"/>
              <a:t>1</a:t>
            </a:fld>
            <a:endParaRPr lang="en-US"/>
          </a:p>
        </p:txBody>
      </p:sp>
    </p:spTree>
    <p:extLst>
      <p:ext uri="{BB962C8B-B14F-4D97-AF65-F5344CB8AC3E}">
        <p14:creationId xmlns:p14="http://schemas.microsoft.com/office/powerpoint/2010/main" val="3174911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More Damaging Flooding</a:t>
            </a:r>
          </a:p>
          <a:p>
            <a:r>
              <a:rPr lang="en-US" sz="1200" b="0" i="0" kern="1200" dirty="0" smtClean="0">
                <a:solidFill>
                  <a:schemeClr val="tx1"/>
                </a:solidFill>
                <a:effectLst/>
                <a:latin typeface="+mn-lt"/>
                <a:ea typeface="+mn-ea"/>
                <a:cs typeface="+mn-cs"/>
              </a:rPr>
              <a:t>Sea level rise will create a profound shift in coastal flooding over the next 30 years by causing tide and storm surge heights to increase and reach further inland.</a:t>
            </a:r>
          </a:p>
          <a:p>
            <a:r>
              <a:rPr lang="en-US" sz="1200" b="1" i="0" kern="1200" dirty="0" smtClean="0">
                <a:solidFill>
                  <a:schemeClr val="tx1"/>
                </a:solidFill>
                <a:effectLst/>
                <a:latin typeface="+mn-lt"/>
                <a:ea typeface="+mn-ea"/>
                <a:cs typeface="+mn-cs"/>
              </a:rPr>
              <a:t>With this shift, by 2050:</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hlinkClick r:id="rId3"/>
              </a:rPr>
              <a:t>Minor flooding</a:t>
            </a:r>
            <a:r>
              <a:rPr lang="en-US" sz="1200" b="0" i="0" kern="1200" dirty="0" smtClean="0">
                <a:solidFill>
                  <a:schemeClr val="tx1"/>
                </a:solidFill>
                <a:effectLst/>
                <a:latin typeface="+mn-lt"/>
                <a:ea typeface="+mn-ea"/>
                <a:cs typeface="+mn-cs"/>
              </a:rPr>
              <a:t> is expected to occur, on average, more than 10 times as often as it does today, and can be intensified by local factors.</a:t>
            </a:r>
          </a:p>
          <a:p>
            <a:r>
              <a:rPr lang="en-US" sz="1200" b="0" i="0" kern="1200" dirty="0" smtClean="0">
                <a:solidFill>
                  <a:schemeClr val="tx1"/>
                </a:solidFill>
                <a:effectLst/>
                <a:latin typeface="+mn-lt"/>
                <a:ea typeface="+mn-ea"/>
                <a:cs typeface="+mn-cs"/>
                <a:hlinkClick r:id="rId4"/>
              </a:rPr>
              <a:t>Moderate flooding</a:t>
            </a:r>
            <a:r>
              <a:rPr lang="en-US" sz="1200" b="0" i="0" kern="1200" dirty="0" smtClean="0">
                <a:solidFill>
                  <a:schemeClr val="tx1"/>
                </a:solidFill>
                <a:effectLst/>
                <a:latin typeface="+mn-lt"/>
                <a:ea typeface="+mn-ea"/>
                <a:cs typeface="+mn-cs"/>
              </a:rPr>
              <a:t> will occur more frequently than </a:t>
            </a:r>
            <a:r>
              <a:rPr lang="en-US" sz="1200" b="0" i="0" kern="1200" dirty="0" smtClean="0">
                <a:solidFill>
                  <a:schemeClr val="tx1"/>
                </a:solidFill>
                <a:effectLst/>
                <a:latin typeface="+mn-lt"/>
                <a:ea typeface="+mn-ea"/>
                <a:cs typeface="+mn-cs"/>
                <a:hlinkClick r:id="rId3"/>
              </a:rPr>
              <a:t>minor flooding</a:t>
            </a:r>
            <a:r>
              <a:rPr lang="en-US" sz="1200" b="0" i="0" kern="1200" dirty="0" smtClean="0">
                <a:solidFill>
                  <a:schemeClr val="tx1"/>
                </a:solidFill>
                <a:effectLst/>
                <a:latin typeface="+mn-lt"/>
                <a:ea typeface="+mn-ea"/>
                <a:cs typeface="+mn-cs"/>
              </a:rPr>
              <a:t> does today.</a:t>
            </a:r>
          </a:p>
          <a:p>
            <a:r>
              <a:rPr lang="en-US" sz="1200" b="0" i="0" kern="1200" dirty="0" smtClean="0">
                <a:solidFill>
                  <a:schemeClr val="tx1"/>
                </a:solidFill>
                <a:effectLst/>
                <a:latin typeface="+mn-lt"/>
                <a:ea typeface="+mn-ea"/>
                <a:cs typeface="+mn-cs"/>
                <a:hlinkClick r:id="rId5"/>
              </a:rPr>
              <a:t>Major flooding</a:t>
            </a:r>
            <a:r>
              <a:rPr lang="en-US" sz="1200" b="0" i="0" kern="1200" dirty="0" smtClean="0">
                <a:solidFill>
                  <a:schemeClr val="tx1"/>
                </a:solidFill>
                <a:effectLst/>
                <a:latin typeface="+mn-lt"/>
                <a:ea typeface="+mn-ea"/>
                <a:cs typeface="+mn-cs"/>
              </a:rPr>
              <a:t> is expected to occur five times as often as it does today.</a:t>
            </a:r>
          </a:p>
          <a:p>
            <a:r>
              <a:rPr lang="en-US" sz="1200" b="0" i="0" kern="1200" dirty="0" smtClean="0">
                <a:solidFill>
                  <a:schemeClr val="tx1"/>
                </a:solidFill>
                <a:effectLst/>
                <a:latin typeface="+mn-lt"/>
                <a:ea typeface="+mn-ea"/>
                <a:cs typeface="+mn-cs"/>
              </a:rPr>
              <a:t>Coastal flooding can be exacerbated by many factors that are not included in these estimates, such as rainfall, river discharge, wave impacts like coastal erosion, and existing infrastructure.</a:t>
            </a:r>
          </a:p>
          <a:p>
            <a:r>
              <a:rPr lang="en-US" sz="1200" b="0" i="0" kern="1200" dirty="0" smtClean="0">
                <a:solidFill>
                  <a:schemeClr val="tx1"/>
                </a:solidFill>
                <a:effectLst/>
                <a:latin typeface="+mn-lt"/>
                <a:ea typeface="+mn-ea"/>
                <a:cs typeface="+mn-cs"/>
              </a:rPr>
              <a:t>Without additional risk reduction measures, U.S. coastal infrastructure, communities, and ecosystems will face increased impacts.</a:t>
            </a:r>
          </a:p>
          <a:p>
            <a:endParaRPr lang="en-US" sz="1200" b="0" i="0" kern="1200" dirty="0" smtClean="0">
              <a:solidFill>
                <a:schemeClr val="tx1"/>
              </a:solidFill>
              <a:effectLst/>
              <a:latin typeface="+mn-lt"/>
              <a:ea typeface="+mn-ea"/>
              <a:cs typeface="+mn-cs"/>
            </a:endParaRPr>
          </a:p>
          <a:p>
            <a:r>
              <a:rPr lang="en-US" sz="1200" b="1" i="0" kern="1200" dirty="0" smtClean="0">
                <a:solidFill>
                  <a:schemeClr val="tx1"/>
                </a:solidFill>
                <a:effectLst/>
                <a:latin typeface="+mn-lt"/>
                <a:ea typeface="+mn-ea"/>
                <a:cs typeface="+mn-cs"/>
              </a:rPr>
              <a:t>Emissions Matter</a:t>
            </a:r>
          </a:p>
          <a:p>
            <a:r>
              <a:rPr lang="en-US" sz="1200" b="0" i="0" kern="1200" dirty="0" smtClean="0">
                <a:solidFill>
                  <a:schemeClr val="tx1"/>
                </a:solidFill>
                <a:effectLst/>
                <a:latin typeface="+mn-lt"/>
                <a:ea typeface="+mn-ea"/>
                <a:cs typeface="+mn-cs"/>
              </a:rPr>
              <a:t>Current and future emissions will determine the amount of additional rise in the future: the greater the emissions, the greater the warming, and the greater the likelihood of higher sea levels.</a:t>
            </a:r>
          </a:p>
          <a:p>
            <a:r>
              <a:rPr lang="en-US" sz="1200" b="0" i="0" kern="1200" dirty="0" smtClean="0">
                <a:solidFill>
                  <a:schemeClr val="tx1"/>
                </a:solidFill>
                <a:effectLst/>
                <a:latin typeface="+mn-lt"/>
                <a:ea typeface="+mn-ea"/>
                <a:cs typeface="+mn-cs"/>
              </a:rPr>
              <a:t>Because of emissions to date, 2 feet of sea level rise will likely occur along the U.S. coastline between 2020 and 2100. </a:t>
            </a:r>
            <a:r>
              <a:rPr lang="en-US" sz="1200" b="1" i="0" kern="1200" dirty="0" smtClean="0">
                <a:solidFill>
                  <a:schemeClr val="tx1"/>
                </a:solidFill>
                <a:effectLst/>
                <a:latin typeface="+mn-lt"/>
                <a:ea typeface="+mn-ea"/>
                <a:cs typeface="+mn-cs"/>
              </a:rPr>
              <a:t>Failing to curb future emissions could cause an additional 1.5 to 5 feet of rise, for a total of 3.5 to 7 feet .</a:t>
            </a:r>
            <a:endParaRPr lang="en-US" sz="1200" b="0" i="0" kern="1200" dirty="0" smtClean="0">
              <a:solidFill>
                <a:schemeClr val="tx1"/>
              </a:solidFill>
              <a:effectLst/>
              <a:latin typeface="+mn-lt"/>
              <a:ea typeface="+mn-ea"/>
              <a:cs typeface="+mn-cs"/>
            </a:endParaRPr>
          </a:p>
          <a:p>
            <a:r>
              <a:rPr lang="en-US" sz="1200" b="1" i="0" kern="1200" dirty="0" smtClean="0">
                <a:solidFill>
                  <a:schemeClr val="tx1"/>
                </a:solidFill>
                <a:effectLst/>
                <a:latin typeface="+mn-lt"/>
                <a:ea typeface="+mn-ea"/>
                <a:cs typeface="+mn-cs"/>
              </a:rPr>
              <a:t>Above 5.5°F of global warming, much greater sea level rise becomes possible for the U.S. and globally</a:t>
            </a:r>
            <a:r>
              <a:rPr lang="en-US" sz="1200" b="0" i="0" kern="1200" dirty="0" smtClean="0">
                <a:solidFill>
                  <a:schemeClr val="tx1"/>
                </a:solidFill>
                <a:effectLst/>
                <a:latin typeface="+mn-lt"/>
                <a:ea typeface="+mn-ea"/>
                <a:cs typeface="+mn-cs"/>
              </a:rPr>
              <a:t> because of the potential for rapid melting of ice sheets in Greenland and Antarctica. The amount of additional warming required to trigger this is unknown because ice sheet instability is difficult to model and there is great variability in current modeling approaches.</a:t>
            </a:r>
          </a:p>
          <a:p>
            <a:r>
              <a:rPr lang="en-US" sz="1200" b="0" i="0" kern="1200" dirty="0" smtClean="0">
                <a:solidFill>
                  <a:schemeClr val="tx1"/>
                </a:solidFill>
                <a:effectLst/>
                <a:latin typeface="+mn-lt"/>
                <a:ea typeface="+mn-ea"/>
                <a:cs typeface="+mn-cs"/>
              </a:rPr>
              <a:t>This report provides greater confidence in estimates of sea level rise out to 2050 than the previous 2017 report because of advances in sea level science, as captured in the Intergovernmental Panel on Climate Change’s Sixth Assessment Report, and the use of multiple lines of evidence: both the trends in the amount of relative sea level rise already observed and the models of future sea level rise closely match one another in the next 30 years.</a:t>
            </a:r>
          </a:p>
          <a:p>
            <a:endParaRPr lang="en-US" dirty="0"/>
          </a:p>
        </p:txBody>
      </p:sp>
      <p:sp>
        <p:nvSpPr>
          <p:cNvPr id="4" name="Slide Number Placeholder 3"/>
          <p:cNvSpPr>
            <a:spLocks noGrp="1"/>
          </p:cNvSpPr>
          <p:nvPr>
            <p:ph type="sldNum" sz="quarter" idx="10"/>
          </p:nvPr>
        </p:nvSpPr>
        <p:spPr/>
        <p:txBody>
          <a:bodyPr/>
          <a:lstStyle/>
          <a:p>
            <a:fld id="{16236348-6A36-467D-BAF5-F0C33B181DEA}" type="slidenum">
              <a:rPr lang="en-US" smtClean="0"/>
              <a:t>10</a:t>
            </a:fld>
            <a:endParaRPr lang="en-US"/>
          </a:p>
        </p:txBody>
      </p:sp>
    </p:spTree>
    <p:extLst>
      <p:ext uri="{BB962C8B-B14F-4D97-AF65-F5344CB8AC3E}">
        <p14:creationId xmlns:p14="http://schemas.microsoft.com/office/powerpoint/2010/main" val="36350815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five scenarios (Low, Intermediate-Low, Intermediate, Intermediate-High, and High) correspond to average global SLR magnitudes in the year 2100 (relative to a baseline of 2000; </a:t>
            </a:r>
            <a:r>
              <a:rPr lang="en-US" sz="1200" b="0" i="1" u="none" strike="noStrike" kern="1200" baseline="0" dirty="0" smtClean="0">
                <a:solidFill>
                  <a:schemeClr val="tx1"/>
                </a:solidFill>
                <a:latin typeface="+mn-lt"/>
                <a:ea typeface="+mn-ea"/>
                <a:cs typeface="+mn-cs"/>
              </a:rPr>
              <a:t>Figure 1</a:t>
            </a:r>
            <a:r>
              <a:rPr lang="en-US" sz="1200" b="0" i="0" u="none" strike="noStrike" kern="1200" baseline="0" dirty="0" smtClean="0">
                <a:solidFill>
                  <a:schemeClr val="tx1"/>
                </a:solidFill>
                <a:latin typeface="+mn-lt"/>
                <a:ea typeface="+mn-ea"/>
                <a:cs typeface="+mn-cs"/>
              </a:rPr>
              <a:t>).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https://www.climate.gov/news-features/understanding-climate/climate-change-global-sea-level</a:t>
            </a:r>
          </a:p>
          <a:p>
            <a:r>
              <a:rPr lang="en-US" sz="1200" b="0" i="0" kern="1200" dirty="0" smtClean="0">
                <a:solidFill>
                  <a:schemeClr val="tx1"/>
                </a:solidFill>
                <a:effectLst/>
                <a:latin typeface="+mn-lt"/>
                <a:ea typeface="+mn-ea"/>
                <a:cs typeface="+mn-cs"/>
              </a:rPr>
              <a:t>One piece of good news: the task force concluded that an extreme possibility (8.2 feet above 2000 levels by 2100) that they couldn’t rule out at the time of their 2017 report appears to be less likely based on the latest science. This doesn’t mean global sea level rise of that much won’t </a:t>
            </a:r>
            <a:r>
              <a:rPr lang="en-US" sz="1200" b="0" i="1" kern="1200" dirty="0" smtClean="0">
                <a:solidFill>
                  <a:schemeClr val="tx1"/>
                </a:solidFill>
                <a:effectLst/>
                <a:latin typeface="+mn-lt"/>
                <a:ea typeface="+mn-ea"/>
                <a:cs typeface="+mn-cs"/>
              </a:rPr>
              <a:t>ever</a:t>
            </a:r>
            <a:r>
              <a:rPr lang="en-US" sz="1200" b="0" i="0" kern="1200" dirty="0" smtClean="0">
                <a:solidFill>
                  <a:schemeClr val="tx1"/>
                </a:solidFill>
                <a:effectLst/>
                <a:latin typeface="+mn-lt"/>
                <a:ea typeface="+mn-ea"/>
                <a:cs typeface="+mn-cs"/>
              </a:rPr>
              <a:t> happen, only that it is extremely unlikely to happen by 2100. Still, on a pathway with high greenhouse gas emissions, if processes triggering rapid ice sheet collapse kick in, global sea level could rise upwards of 3.7 meters (12 feet) higher in 2150 than it was in 2000.</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Now the bad news: the report reaffirmed that many parts of the United States can expect their local rate and overall amount of sea level rise to exceed the global average. Extrapolating from observed rates, sea levels on average along the contiguous U.S. are expected to rise as much over the next 30 years (10-12 inches over 2020-2050) as they have over the last 100 years (1920-2020). In some regions, the increases will be even larger. In the western Gulf of Mexico, for example, sea level rise is likely to be about 16-18 inches higher than 2020 levels by 2050—almost a ½ foot higher than the national average.</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a:t>
            </a:r>
          </a:p>
          <a:p>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6236348-6A36-467D-BAF5-F0C33B181DEA}" type="slidenum">
              <a:rPr lang="en-US" smtClean="0"/>
              <a:t>11</a:t>
            </a:fld>
            <a:endParaRPr lang="en-US"/>
          </a:p>
        </p:txBody>
      </p:sp>
    </p:spTree>
    <p:extLst>
      <p:ext uri="{BB962C8B-B14F-4D97-AF65-F5344CB8AC3E}">
        <p14:creationId xmlns:p14="http://schemas.microsoft.com/office/powerpoint/2010/main" val="4956309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“One of the biggest uncertainties when it comes to how much sea level will rise in the future is how much the ice sheets will contribute,” said project leader and ice scientist Sophie </a:t>
            </a:r>
            <a:r>
              <a:rPr lang="en-US" sz="1200" b="0" i="0" kern="1200" dirty="0" err="1" smtClean="0">
                <a:solidFill>
                  <a:schemeClr val="tx1"/>
                </a:solidFill>
                <a:effectLst/>
                <a:latin typeface="+mn-lt"/>
                <a:ea typeface="+mn-ea"/>
                <a:cs typeface="+mn-cs"/>
              </a:rPr>
              <a:t>Nowicki</a:t>
            </a:r>
            <a:r>
              <a:rPr lang="en-US" sz="1200" b="0" i="0" kern="1200" dirty="0" smtClean="0">
                <a:solidFill>
                  <a:schemeClr val="tx1"/>
                </a:solidFill>
                <a:effectLst/>
                <a:latin typeface="+mn-lt"/>
                <a:ea typeface="+mn-ea"/>
                <a:cs typeface="+mn-cs"/>
              </a:rPr>
              <a:t>,</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From study - If greenhouse gas emissions continue apace, Greenland and Antarctica’s ice sheets could together contribute more than 15 inches (38 centimeters) of global sea level rise – and that’s beyond the amount that has already been set in motion by Earth’s warming climate.</a:t>
            </a:r>
          </a:p>
          <a:p>
            <a:endParaRPr lang="en-US" sz="1200" b="1" i="0" kern="1200" dirty="0" smtClean="0">
              <a:solidFill>
                <a:schemeClr val="tx1"/>
              </a:solidFill>
              <a:effectLst/>
              <a:latin typeface="+mn-lt"/>
              <a:ea typeface="+mn-ea"/>
              <a:cs typeface="+mn-cs"/>
            </a:endParaRPr>
          </a:p>
          <a:p>
            <a:r>
              <a:rPr lang="en-US" sz="1200" b="1" i="0" kern="1200" dirty="0" smtClean="0">
                <a:solidFill>
                  <a:schemeClr val="tx1"/>
                </a:solidFill>
                <a:effectLst/>
                <a:latin typeface="+mn-lt"/>
                <a:ea typeface="+mn-ea"/>
                <a:cs typeface="+mn-cs"/>
              </a:rPr>
              <a:t>Meltwater from ice sheets contribute about a third of the total global sea level rise. </a:t>
            </a:r>
            <a:r>
              <a:rPr lang="en-US" sz="1200" b="0" i="0" kern="1200" dirty="0" smtClean="0">
                <a:solidFill>
                  <a:schemeClr val="tx1"/>
                </a:solidFill>
                <a:effectLst/>
                <a:latin typeface="+mn-lt"/>
                <a:ea typeface="+mn-ea"/>
                <a:cs typeface="+mn-cs"/>
              </a:rPr>
              <a:t>The IPCC report projected that Greenland would contribute 3.1 to 10.6 inches (8 to 27 cm) to global sea level rise between 2000-2100 and Antarctica could contribute 1.2 to 11 inches (3 to 28 cm).</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 Ice loss from the </a:t>
            </a:r>
            <a:r>
              <a:rPr lang="en-US" sz="1200" b="1" i="0" kern="1200" dirty="0" smtClean="0">
                <a:solidFill>
                  <a:schemeClr val="tx1"/>
                </a:solidFill>
                <a:effectLst/>
                <a:latin typeface="+mn-lt"/>
                <a:ea typeface="+mn-ea"/>
                <a:cs typeface="+mn-cs"/>
              </a:rPr>
              <a:t>Antarctic ice sheet is more difficult to predict: </a:t>
            </a:r>
            <a:r>
              <a:rPr lang="en-US" sz="1200" b="0" i="0" kern="1200" dirty="0" smtClean="0">
                <a:solidFill>
                  <a:schemeClr val="tx1"/>
                </a:solidFill>
                <a:effectLst/>
                <a:latin typeface="+mn-lt"/>
                <a:ea typeface="+mn-ea"/>
                <a:cs typeface="+mn-cs"/>
              </a:rPr>
              <a:t>In the west, warm ocean currents erode the bottom of large floating ice shelves, causing loss; while the vast East Antarctic ice sheet can gain mass, as warmer temperatures cause increased snowfall.</a:t>
            </a:r>
          </a:p>
          <a:p>
            <a:endParaRPr lang="en-US" baseline="0" dirty="0" smtClean="0"/>
          </a:p>
          <a:p>
            <a:r>
              <a:rPr lang="en-US" sz="1200" b="0" i="0" kern="1200" dirty="0" smtClean="0">
                <a:solidFill>
                  <a:schemeClr val="tx1"/>
                </a:solidFill>
                <a:effectLst/>
                <a:latin typeface="+mn-lt"/>
                <a:ea typeface="+mn-ea"/>
                <a:cs typeface="+mn-cs"/>
              </a:rPr>
              <a:t>The melting of </a:t>
            </a:r>
            <a:r>
              <a:rPr lang="en-US" sz="1200" b="0" i="0" u="none" strike="noStrike" kern="1200" dirty="0" smtClean="0">
                <a:solidFill>
                  <a:schemeClr val="tx1"/>
                </a:solidFill>
                <a:effectLst/>
                <a:latin typeface="+mn-lt"/>
                <a:ea typeface="+mn-ea"/>
                <a:cs typeface="+mn-cs"/>
                <a:hlinkClick r:id="rId3"/>
              </a:rPr>
              <a:t>Antarctica</a:t>
            </a:r>
            <a:r>
              <a:rPr lang="en-US" sz="1200" b="0" i="0" kern="1200" dirty="0" smtClean="0">
                <a:solidFill>
                  <a:schemeClr val="tx1"/>
                </a:solidFill>
                <a:effectLst/>
                <a:latin typeface="+mn-lt"/>
                <a:ea typeface="+mn-ea"/>
                <a:cs typeface="+mn-cs"/>
              </a:rPr>
              <a:t>'s ice sheet is currently responsible for 20 to 25 percent of global sea level rise.</a:t>
            </a:r>
          </a:p>
          <a:p>
            <a:r>
              <a:rPr lang="en-US" sz="1200" b="0" i="0" kern="1200" dirty="0" smtClean="0">
                <a:solidFill>
                  <a:schemeClr val="tx1"/>
                </a:solidFill>
                <a:effectLst/>
                <a:latin typeface="+mn-lt"/>
                <a:ea typeface="+mn-ea"/>
                <a:cs typeface="+mn-cs"/>
              </a:rPr>
              <a:t>https://climate.nasa.gov/news/2869/antarcticas-effect-on-sea-level-rise-in-coming-centuries/</a:t>
            </a:r>
          </a:p>
          <a:p>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1D6397F-705E-4F19-9F0C-87068B7AF708}" type="slidenum">
              <a:rPr lang="en-US" smtClean="0"/>
              <a:t>12</a:t>
            </a:fld>
            <a:endParaRPr lang="en-US"/>
          </a:p>
        </p:txBody>
      </p:sp>
    </p:spTree>
    <p:extLst>
      <p:ext uri="{BB962C8B-B14F-4D97-AF65-F5344CB8AC3E}">
        <p14:creationId xmlns:p14="http://schemas.microsoft.com/office/powerpoint/2010/main" val="35989517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Redundancy</a:t>
            </a:r>
            <a:r>
              <a:rPr lang="en-US" baseline="0" dirty="0" smtClean="0"/>
              <a:t>, diversity, flexibility, adaptability</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D6397F-705E-4F19-9F0C-87068B7AF7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31131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dirty="0" smtClean="0"/>
              <a:t>This is the FHWA VA framework.</a:t>
            </a:r>
            <a:r>
              <a:rPr lang="en-US" sz="1200" baseline="0" dirty="0" smtClean="0"/>
              <a:t>  </a:t>
            </a:r>
          </a:p>
          <a:p>
            <a:r>
              <a:rPr lang="en-US" sz="1200" baseline="0" dirty="0" smtClean="0"/>
              <a:t>I’m not going to go into exhaustive detail of it – but I include it here to show you that our data and SLR in general is part of a larger planning process. </a:t>
            </a:r>
          </a:p>
          <a:p>
            <a:endParaRPr lang="en-US" sz="1200" baseline="0" dirty="0" smtClean="0"/>
          </a:p>
          <a:p>
            <a:r>
              <a:rPr lang="en-US" sz="1200" baseline="0" dirty="0" smtClean="0"/>
              <a:t>Undoubtedly, SLR is one of the most serious issues facing Florida, but there will be other compounding issues to assess/ </a:t>
            </a:r>
          </a:p>
          <a:p>
            <a:endParaRPr lang="en-US" sz="1200" dirty="0" smtClean="0"/>
          </a:p>
          <a:p>
            <a:r>
              <a:rPr lang="en-US" sz="1200" dirty="0" smtClean="0"/>
              <a:t>If using Renee’s Risk-based approach, you’d define</a:t>
            </a:r>
            <a:r>
              <a:rPr lang="en-US" sz="1200" baseline="0" dirty="0" smtClean="0"/>
              <a:t> that in step 1: define objectives and </a:t>
            </a:r>
          </a:p>
          <a:p>
            <a:endParaRPr lang="en-US" sz="1200" baseline="0" dirty="0" smtClean="0"/>
          </a:p>
          <a:p>
            <a:r>
              <a:rPr lang="en-US" dirty="0" smtClean="0"/>
              <a:t>Risk is a measure that includes both the probability that an asset will experience a particular impact, and the consequence (or severity) of that impact. </a:t>
            </a:r>
            <a:endParaRPr lang="en-US" sz="1200" dirty="0" smtClean="0"/>
          </a:p>
          <a:p>
            <a:endParaRPr lang="en-US" sz="1200" dirty="0" smtClean="0"/>
          </a:p>
          <a:p>
            <a:r>
              <a:rPr lang="en-US" sz="1200" dirty="0" smtClean="0"/>
              <a:t>Vulnerability </a:t>
            </a:r>
            <a:r>
              <a:rPr lang="en-US" sz="1200" dirty="0"/>
              <a:t>of what to what? </a:t>
            </a:r>
            <a:endParaRPr lang="en-US" sz="1200" dirty="0" smtClean="0"/>
          </a:p>
          <a:p>
            <a:endParaRPr lang="en-US" sz="1200" dirty="0"/>
          </a:p>
          <a:p>
            <a:r>
              <a:rPr lang="en-US" sz="1200" dirty="0"/>
              <a:t>Involve</a:t>
            </a:r>
            <a:r>
              <a:rPr lang="en-US" sz="1200" baseline="0" dirty="0"/>
              <a:t> climate scientists, professionals, public (throughout process)</a:t>
            </a:r>
          </a:p>
          <a:p>
            <a:pPr marL="257175" indent="-257175">
              <a:buFont typeface="Wingdings" panose="05000000000000000000" pitchFamily="2" charset="2"/>
              <a:buChar char="Ø"/>
            </a:pPr>
            <a:r>
              <a:rPr lang="en-US" sz="1200" dirty="0"/>
              <a:t>Determine audience and stakeholders</a:t>
            </a:r>
          </a:p>
          <a:p>
            <a:pPr marL="257175" indent="-257175">
              <a:buFont typeface="Wingdings" panose="05000000000000000000" pitchFamily="2" charset="2"/>
              <a:buChar char="Ø"/>
            </a:pPr>
            <a:r>
              <a:rPr lang="en-US" sz="1200" dirty="0"/>
              <a:t>Determine Climate Stressors:</a:t>
            </a:r>
          </a:p>
          <a:p>
            <a:pPr marL="557213" lvl="1" indent="-257175">
              <a:buFont typeface="Wingdings" panose="05000000000000000000" pitchFamily="2" charset="2"/>
              <a:buChar char="§"/>
            </a:pPr>
            <a:r>
              <a:rPr lang="en-US" sz="1200" dirty="0"/>
              <a:t>SLR related: Inundation, storm surge &amp; waves, nuisance flooding</a:t>
            </a:r>
          </a:p>
          <a:p>
            <a:pPr marL="557213" lvl="1" indent="-257175">
              <a:buFont typeface="Wingdings" panose="05000000000000000000" pitchFamily="2" charset="2"/>
              <a:buChar char="§"/>
            </a:pPr>
            <a:r>
              <a:rPr lang="en-US" sz="1200" dirty="0"/>
              <a:t>Precipitation Changes</a:t>
            </a:r>
          </a:p>
          <a:p>
            <a:pPr marL="557213" lvl="1" indent="-257175">
              <a:buFont typeface="Wingdings" panose="05000000000000000000" pitchFamily="2" charset="2"/>
              <a:buChar char="§"/>
            </a:pPr>
            <a:r>
              <a:rPr lang="en-US" sz="1200" dirty="0"/>
              <a:t>Saltwater intrusion and aquifer storage</a:t>
            </a:r>
          </a:p>
          <a:p>
            <a:pPr marL="557213" lvl="1" indent="-257175">
              <a:buFont typeface="Wingdings" panose="05000000000000000000" pitchFamily="2" charset="2"/>
              <a:buChar char="§"/>
            </a:pPr>
            <a:r>
              <a:rPr lang="en-US" sz="1200" dirty="0"/>
              <a:t>Temperature</a:t>
            </a:r>
          </a:p>
          <a:p>
            <a:pPr marL="257175" indent="-257175">
              <a:buFont typeface="Wingdings" panose="05000000000000000000" pitchFamily="2" charset="2"/>
              <a:buChar char="Ø"/>
            </a:pPr>
            <a:r>
              <a:rPr lang="en-US" sz="1200" dirty="0"/>
              <a:t>Scale/ geography and level of detail needed: </a:t>
            </a:r>
          </a:p>
          <a:p>
            <a:pPr marL="552450" lvl="1" indent="-257175">
              <a:buFont typeface="Wingdings" panose="05000000000000000000" pitchFamily="2" charset="2"/>
              <a:buChar char="§"/>
            </a:pPr>
            <a:r>
              <a:rPr lang="en-US" sz="1200" dirty="0"/>
              <a:t>Project Level, City-wide, Region-wide </a:t>
            </a:r>
          </a:p>
          <a:p>
            <a:pPr marL="257175" indent="-257175">
              <a:buFont typeface="Wingdings" panose="05000000000000000000" pitchFamily="2" charset="2"/>
              <a:buChar char="Ø"/>
            </a:pPr>
            <a:r>
              <a:rPr lang="en-US" sz="1200" dirty="0"/>
              <a:t>Assets/ Systems to Evaluate</a:t>
            </a:r>
          </a:p>
          <a:p>
            <a:pPr marL="552450" lvl="1" indent="-257175">
              <a:buFont typeface="Wingdings" panose="05000000000000000000" pitchFamily="2" charset="2"/>
              <a:buChar char="§"/>
            </a:pPr>
            <a:r>
              <a:rPr lang="en-US" sz="1200" dirty="0"/>
              <a:t>Entire city? Critical facilities? Ecosystems? Water resources?</a:t>
            </a:r>
            <a:r>
              <a:rPr lang="en-US" sz="1200" baseline="0" dirty="0"/>
              <a:t> Socioeconomic? </a:t>
            </a:r>
            <a:endParaRPr lang="en-US" sz="1200" dirty="0"/>
          </a:p>
          <a:p>
            <a:pPr marL="257175" indent="-257175">
              <a:buFont typeface="Wingdings" panose="05000000000000000000" pitchFamily="2" charset="2"/>
              <a:buChar char="Ø"/>
            </a:pPr>
            <a:r>
              <a:rPr lang="en-US" sz="1200" b="1" dirty="0"/>
              <a:t>When</a:t>
            </a:r>
            <a:r>
              <a:rPr lang="en-US" sz="1200" dirty="0"/>
              <a:t> are you planning for? </a:t>
            </a:r>
            <a:endParaRPr lang="en-US" sz="1200" baseline="0" dirty="0"/>
          </a:p>
          <a:p>
            <a:r>
              <a:rPr lang="en-US" sz="1200" baseline="0" dirty="0"/>
              <a:t> </a:t>
            </a:r>
          </a:p>
          <a:p>
            <a:pPr marL="255985" indent="-255985">
              <a:buFont typeface="Wingdings" panose="05000000000000000000" pitchFamily="2" charset="2"/>
              <a:buChar char="Ø"/>
            </a:pPr>
            <a:r>
              <a:rPr lang="en-US" sz="1200" dirty="0"/>
              <a:t>Data Collection</a:t>
            </a:r>
          </a:p>
          <a:p>
            <a:pPr marL="511969" lvl="1" indent="-255985">
              <a:buFont typeface="Wingdings" panose="05000000000000000000" pitchFamily="2" charset="2"/>
              <a:buChar char="§"/>
            </a:pPr>
            <a:r>
              <a:rPr lang="en-US" sz="1200" dirty="0"/>
              <a:t>Data on climate stressor (models for SLR, </a:t>
            </a:r>
            <a:r>
              <a:rPr lang="en-US" sz="1200" dirty="0" err="1"/>
              <a:t>precip</a:t>
            </a:r>
            <a:r>
              <a:rPr lang="en-US" sz="1200" dirty="0"/>
              <a:t>, storm surge, </a:t>
            </a:r>
            <a:r>
              <a:rPr lang="en-US" sz="1200" dirty="0" err="1"/>
              <a:t>etc</a:t>
            </a:r>
            <a:r>
              <a:rPr lang="en-US" sz="1200" dirty="0"/>
              <a:t>)</a:t>
            </a:r>
          </a:p>
          <a:p>
            <a:pPr marL="511969" lvl="1" indent="-255985">
              <a:buFont typeface="Wingdings" panose="05000000000000000000" pitchFamily="2" charset="2"/>
              <a:buChar char="§"/>
            </a:pPr>
            <a:r>
              <a:rPr lang="en-US" sz="1200" dirty="0"/>
              <a:t>Data on areas/ assets you are assessing: </a:t>
            </a:r>
            <a:r>
              <a:rPr lang="en-US" sz="1200" dirty="0" err="1"/>
              <a:t>elev</a:t>
            </a:r>
            <a:r>
              <a:rPr lang="en-US" sz="1200" dirty="0"/>
              <a:t>, property, socio-eco and demographic data, storm water, critical habitats and species, </a:t>
            </a:r>
            <a:r>
              <a:rPr lang="en-US" sz="1200" dirty="0" err="1"/>
              <a:t>etc</a:t>
            </a:r>
            <a:r>
              <a:rPr lang="en-US" sz="1200" dirty="0"/>
              <a:t>).</a:t>
            </a:r>
          </a:p>
          <a:p>
            <a:pPr marL="255985" indent="-255985">
              <a:buFont typeface="Wingdings" panose="05000000000000000000" pitchFamily="2" charset="2"/>
              <a:buChar char="Ø"/>
            </a:pPr>
            <a:r>
              <a:rPr lang="en-US" sz="1200" dirty="0"/>
              <a:t>Identify Vulnerabilities</a:t>
            </a:r>
          </a:p>
          <a:p>
            <a:pPr marL="511969" lvl="1" indent="-255985">
              <a:buFont typeface="Wingdings" panose="05000000000000000000" pitchFamily="2" charset="2"/>
              <a:buChar char="§"/>
            </a:pPr>
            <a:r>
              <a:rPr lang="en-US" sz="1200" dirty="0"/>
              <a:t>Tons of tools out there! </a:t>
            </a:r>
          </a:p>
          <a:p>
            <a:pPr marL="511969" lvl="1" indent="-255985">
              <a:buFont typeface="Wingdings" panose="05000000000000000000" pitchFamily="2" charset="2"/>
              <a:buChar char="§"/>
            </a:pPr>
            <a:r>
              <a:rPr lang="en-US" sz="1200" dirty="0"/>
              <a:t>Usually involves GIS overlay &amp; analysis</a:t>
            </a:r>
          </a:p>
          <a:p>
            <a:pPr marL="511969" lvl="1" indent="-255985">
              <a:buFont typeface="Wingdings" panose="05000000000000000000" pitchFamily="2" charset="2"/>
              <a:buChar char="§"/>
            </a:pPr>
            <a:r>
              <a:rPr lang="en-US" sz="1200" dirty="0"/>
              <a:t>Identification of tipping points</a:t>
            </a:r>
          </a:p>
          <a:p>
            <a:pPr marL="255985" indent="-255985">
              <a:buFont typeface="Wingdings" panose="05000000000000000000" pitchFamily="2" charset="2"/>
              <a:buChar char="Ø"/>
            </a:pPr>
            <a:r>
              <a:rPr lang="en-US" sz="1200" dirty="0"/>
              <a:t>Assess Risk </a:t>
            </a:r>
          </a:p>
          <a:p>
            <a:endParaRPr lang="en-US" sz="1200" dirty="0"/>
          </a:p>
          <a:p>
            <a:pPr marL="0" indent="0">
              <a:buNone/>
            </a:pPr>
            <a:r>
              <a:rPr lang="en-US" sz="1200" dirty="0"/>
              <a:t>Now you know what’s vulnerable – what do you want to do about it? </a:t>
            </a:r>
          </a:p>
          <a:p>
            <a:pPr marL="173831" indent="-173831">
              <a:buFont typeface="Wingdings" panose="05000000000000000000" pitchFamily="2" charset="2"/>
              <a:buChar char="Ø"/>
            </a:pPr>
            <a:r>
              <a:rPr lang="en-US" sz="1200" dirty="0"/>
              <a:t>Continue the conversation with community and stakeholders. Build public support.</a:t>
            </a:r>
          </a:p>
          <a:p>
            <a:pPr marL="173831" indent="-173831">
              <a:buFont typeface="Wingdings" panose="05000000000000000000" pitchFamily="2" charset="2"/>
              <a:buChar char="Ø"/>
            </a:pPr>
            <a:r>
              <a:rPr lang="en-US" sz="1200" dirty="0"/>
              <a:t>Determine Strategies to address identified vulnerabilities</a:t>
            </a:r>
          </a:p>
          <a:p>
            <a:pPr marL="173831" indent="-173831">
              <a:buFont typeface="Wingdings" panose="05000000000000000000" pitchFamily="2" charset="2"/>
              <a:buChar char="Ø"/>
            </a:pPr>
            <a:r>
              <a:rPr lang="en-US" sz="1200" dirty="0"/>
              <a:t>Develop policies that support resilient decision making and expenditures. </a:t>
            </a:r>
          </a:p>
          <a:p>
            <a:pPr marL="387477" lvl="1" indent="-257175">
              <a:buFont typeface="Wingdings" panose="05000000000000000000" pitchFamily="2" charset="2"/>
              <a:buChar char="§"/>
            </a:pPr>
            <a:r>
              <a:rPr lang="en-US" sz="1200" dirty="0"/>
              <a:t>Comp Plans and</a:t>
            </a:r>
            <a:r>
              <a:rPr lang="en-US" sz="1200" baseline="0" dirty="0"/>
              <a:t> LDRs</a:t>
            </a:r>
            <a:endParaRPr lang="en-US" sz="1200" dirty="0"/>
          </a:p>
          <a:p>
            <a:pPr marL="387477" lvl="1" indent="-257175">
              <a:buFont typeface="Wingdings" panose="05000000000000000000" pitchFamily="2" charset="2"/>
              <a:buChar char="§"/>
            </a:pPr>
            <a:r>
              <a:rPr lang="en-US" sz="1200" dirty="0"/>
              <a:t>Long-range Transportation Plans </a:t>
            </a:r>
          </a:p>
          <a:p>
            <a:pPr marL="387477" lvl="1" indent="-257175">
              <a:buFont typeface="Wingdings" panose="05000000000000000000" pitchFamily="2" charset="2"/>
              <a:buChar char="§"/>
            </a:pPr>
            <a:r>
              <a:rPr lang="en-US" sz="1200" dirty="0"/>
              <a:t>Hazard Mitigation Plans</a:t>
            </a:r>
          </a:p>
          <a:p>
            <a:pPr marL="173831" indent="-173831">
              <a:buFont typeface="Wingdings" panose="05000000000000000000" pitchFamily="2" charset="2"/>
              <a:buChar char="Ø"/>
            </a:pPr>
            <a:r>
              <a:rPr lang="en-US" sz="1200" dirty="0"/>
              <a:t>Prioritize public spending</a:t>
            </a:r>
          </a:p>
          <a:p>
            <a:pPr marL="387477" lvl="1" indent="-257175">
              <a:buFont typeface="Wingdings" panose="05000000000000000000" pitchFamily="2" charset="2"/>
              <a:buChar char="§"/>
            </a:pPr>
            <a:r>
              <a:rPr lang="en-US" sz="1200" dirty="0"/>
              <a:t>Capital Improvement Program (public infrastructure)</a:t>
            </a:r>
          </a:p>
          <a:p>
            <a:pPr marL="387477" lvl="1" indent="-257175">
              <a:buFont typeface="Wingdings" panose="05000000000000000000" pitchFamily="2" charset="2"/>
              <a:buChar char="§"/>
            </a:pPr>
            <a:r>
              <a:rPr lang="en-US" sz="1200" dirty="0"/>
              <a:t>Transportation Improvement Program </a:t>
            </a:r>
          </a:p>
          <a:p>
            <a:endParaRPr lang="en-US" dirty="0"/>
          </a:p>
        </p:txBody>
      </p:sp>
      <p:sp>
        <p:nvSpPr>
          <p:cNvPr id="4" name="Slide Number Placeholder 3"/>
          <p:cNvSpPr>
            <a:spLocks noGrp="1"/>
          </p:cNvSpPr>
          <p:nvPr>
            <p:ph type="sldNum" sz="quarter" idx="10"/>
          </p:nvPr>
        </p:nvSpPr>
        <p:spPr/>
        <p:txBody>
          <a:bodyPr/>
          <a:lstStyle/>
          <a:p>
            <a:fld id="{41D6397F-705E-4F19-9F0C-87068B7AF708}" type="slidenum">
              <a:rPr lang="en-US" smtClean="0"/>
              <a:t>14</a:t>
            </a:fld>
            <a:endParaRPr lang="en-US"/>
          </a:p>
        </p:txBody>
      </p:sp>
    </p:spTree>
    <p:extLst>
      <p:ext uri="{BB962C8B-B14F-4D97-AF65-F5344CB8AC3E}">
        <p14:creationId xmlns:p14="http://schemas.microsoft.com/office/powerpoint/2010/main" val="25551745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Today,</a:t>
            </a:r>
            <a:r>
              <a:rPr lang="en-US" baseline="0" dirty="0" smtClean="0"/>
              <a:t> discussing the update to the Sketch Planning Tool and how to choose scenarios and get scenario data .</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rgbClr val="FFFF00"/>
                </a:solidFill>
              </a:rPr>
              <a:t>Short</a:t>
            </a:r>
            <a:r>
              <a:rPr lang="en-US" sz="1200" baseline="0" dirty="0" smtClean="0">
                <a:solidFill>
                  <a:srgbClr val="FFFF00"/>
                </a:solidFill>
              </a:rPr>
              <a:t> live demo on using the map viewer and getting data</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rgbClr val="FFFF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rgbClr val="FFFF00"/>
                </a:solidFill>
              </a:rPr>
              <a:t>How to view scenarios and get data</a:t>
            </a:r>
            <a:endParaRPr lang="en-US" sz="1400"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D6397F-705E-4F19-9F0C-87068B7AF7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9891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This project seeks to support FDOT’s goals of </a:t>
            </a:r>
            <a:r>
              <a:rPr lang="en-US" sz="1200" dirty="0" smtClean="0">
                <a:solidFill>
                  <a:schemeClr val="accent6"/>
                </a:solidFill>
              </a:rPr>
              <a:t>increasing transportation resilience</a:t>
            </a:r>
            <a:r>
              <a:rPr lang="en-US" sz="1200" dirty="0" smtClean="0"/>
              <a:t> by developing </a:t>
            </a:r>
            <a:r>
              <a:rPr lang="en-US" sz="1200" b="1" dirty="0" smtClean="0">
                <a:solidFill>
                  <a:schemeClr val="accent6"/>
                </a:solidFill>
              </a:rPr>
              <a:t>geospatial tools </a:t>
            </a:r>
            <a:r>
              <a:rPr lang="en-US" sz="1200" dirty="0" smtClean="0"/>
              <a:t>to facilitate vulnerability assessment of infrastructure to flooding and help identify risks.</a:t>
            </a:r>
            <a:endParaRPr lang="en-US" sz="1200" b="1" dirty="0" smtClean="0"/>
          </a:p>
          <a:p>
            <a:pPr marL="0" indent="0">
              <a:buNone/>
            </a:pPr>
            <a:r>
              <a:rPr lang="en-US" sz="1200" b="1" dirty="0" smtClean="0"/>
              <a:t>FDOT’s Resiliency Policy 000-525-053</a:t>
            </a:r>
            <a:r>
              <a:rPr lang="en-US" sz="1200" dirty="0" smtClean="0"/>
              <a:t>:</a:t>
            </a:r>
          </a:p>
          <a:p>
            <a:r>
              <a:rPr lang="en-US" sz="1200" b="1" i="1" dirty="0" smtClean="0">
                <a:solidFill>
                  <a:srgbClr val="FFC000"/>
                </a:solidFill>
              </a:rPr>
              <a:t>Identify risks</a:t>
            </a:r>
            <a:r>
              <a:rPr lang="en-US" sz="1200" i="1" dirty="0" smtClean="0"/>
              <a:t>, particularly related to </a:t>
            </a:r>
            <a:r>
              <a:rPr lang="en-US" sz="1200" b="1" i="1" dirty="0" smtClean="0">
                <a:solidFill>
                  <a:srgbClr val="FFC000"/>
                </a:solidFill>
              </a:rPr>
              <a:t>sea level rise, flooding, and storms</a:t>
            </a:r>
            <a:r>
              <a:rPr lang="en-US" sz="1200" i="1" dirty="0" smtClean="0"/>
              <a:t>; assess potential impacts; and employ strategies to avoid, mitigate or eliminate impacts. </a:t>
            </a:r>
          </a:p>
          <a:p>
            <a:r>
              <a:rPr lang="en-US" sz="1200" b="1" i="1" dirty="0" smtClean="0">
                <a:solidFill>
                  <a:srgbClr val="FFC000"/>
                </a:solidFill>
              </a:rPr>
              <a:t>Implement resiliency </a:t>
            </a:r>
            <a:r>
              <a:rPr lang="en-US" sz="1200" i="1" dirty="0" smtClean="0"/>
              <a:t>through </a:t>
            </a:r>
            <a:r>
              <a:rPr lang="en-US" sz="1200" b="1" i="1" dirty="0" smtClean="0"/>
              <a:t>long-range and modal plans</a:t>
            </a:r>
            <a:r>
              <a:rPr lang="en-US" sz="1200" i="1" dirty="0" smtClean="0"/>
              <a:t>; work program; management plans, research efforts, and internal manuals, </a:t>
            </a:r>
            <a:r>
              <a:rPr lang="en-US" sz="1200" b="1" i="1" dirty="0" smtClean="0"/>
              <a:t>tools</a:t>
            </a:r>
            <a:r>
              <a:rPr lang="en-US" sz="1200" i="1" dirty="0" smtClean="0"/>
              <a:t>, guidelines, procedures, and related documents. </a:t>
            </a:r>
          </a:p>
          <a:p>
            <a:pPr marL="0" indent="0">
              <a:buNone/>
            </a:pPr>
            <a:r>
              <a:rPr lang="en-US" sz="1200" b="1" dirty="0" smtClean="0"/>
              <a:t>FTP 2045: Goal of Agile, Resilient, and Quality Transportation Infrastructure</a:t>
            </a:r>
            <a:r>
              <a:rPr lang="en-US" sz="1200" dirty="0" smtClean="0"/>
              <a:t>. </a:t>
            </a:r>
          </a:p>
          <a:p>
            <a:pPr marL="0" indent="0">
              <a:buNone/>
            </a:pPr>
            <a:r>
              <a:rPr lang="en-US" sz="1200" dirty="0" smtClean="0"/>
              <a:t>Progress Indicators: Vulnerability to flooding or storm surge</a:t>
            </a:r>
          </a:p>
          <a:p>
            <a:endParaRPr lang="en-US" dirty="0"/>
          </a:p>
        </p:txBody>
      </p:sp>
      <p:sp>
        <p:nvSpPr>
          <p:cNvPr id="4" name="Slide Number Placeholder 3"/>
          <p:cNvSpPr>
            <a:spLocks noGrp="1"/>
          </p:cNvSpPr>
          <p:nvPr>
            <p:ph type="sldNum" sz="quarter" idx="10"/>
          </p:nvPr>
        </p:nvSpPr>
        <p:spPr/>
        <p:txBody>
          <a:bodyPr/>
          <a:lstStyle/>
          <a:p>
            <a:fld id="{16236348-6A36-467D-BAF5-F0C33B181DEA}" type="slidenum">
              <a:rPr lang="en-US" smtClean="0"/>
              <a:t>16</a:t>
            </a:fld>
            <a:endParaRPr lang="en-US"/>
          </a:p>
        </p:txBody>
      </p:sp>
    </p:spTree>
    <p:extLst>
      <p:ext uri="{BB962C8B-B14F-4D97-AF65-F5344CB8AC3E}">
        <p14:creationId xmlns:p14="http://schemas.microsoft.com/office/powerpoint/2010/main" val="39572826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D6397F-705E-4F19-9F0C-87068B7AF708}" type="slidenum">
              <a:rPr lang="en-US" smtClean="0"/>
              <a:t>17</a:t>
            </a:fld>
            <a:endParaRPr lang="en-US"/>
          </a:p>
        </p:txBody>
      </p:sp>
    </p:spTree>
    <p:extLst>
      <p:ext uri="{BB962C8B-B14F-4D97-AF65-F5344CB8AC3E}">
        <p14:creationId xmlns:p14="http://schemas.microsoft.com/office/powerpoint/2010/main" val="37042873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236348-6A36-467D-BAF5-F0C33B181D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64942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79612-AED5-4E3F-BE9A-F54BBE4224A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1133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D6397F-705E-4F19-9F0C-87068B7AF708}" type="slidenum">
              <a:rPr lang="en-US" smtClean="0"/>
              <a:t>2</a:t>
            </a:fld>
            <a:endParaRPr lang="en-US"/>
          </a:p>
        </p:txBody>
      </p:sp>
    </p:spTree>
    <p:extLst>
      <p:ext uri="{BB962C8B-B14F-4D97-AF65-F5344CB8AC3E}">
        <p14:creationId xmlns:p14="http://schemas.microsoft.com/office/powerpoint/2010/main" val="4127075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Today,</a:t>
            </a:r>
            <a:r>
              <a:rPr lang="en-US" baseline="0" dirty="0" smtClean="0"/>
              <a:t> discussing the update to the Sketch Planning Tool and how to choose scenarios and get scenario data .</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rgbClr val="FFFF00"/>
                </a:solidFill>
              </a:rPr>
              <a:t>Short</a:t>
            </a:r>
            <a:r>
              <a:rPr lang="en-US" sz="1200" baseline="0" dirty="0" smtClean="0">
                <a:solidFill>
                  <a:srgbClr val="FFFF00"/>
                </a:solidFill>
              </a:rPr>
              <a:t> live demo on using the map viewer and getting data</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rgbClr val="FFFF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rgbClr val="FFFF00"/>
                </a:solidFill>
              </a:rPr>
              <a:t>How to view scenarios and get data</a:t>
            </a:r>
            <a:endParaRPr lang="en-US" sz="1400"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D6397F-705E-4F19-9F0C-87068B7AF7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45035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Today,</a:t>
            </a:r>
            <a:r>
              <a:rPr lang="en-US" baseline="0" dirty="0" smtClean="0"/>
              <a:t> discussing the update to the Sketch Planning Tool and how to choose scenarios and get scenario data .</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rgbClr val="FFFF00"/>
                </a:solidFill>
              </a:rPr>
              <a:t>Short</a:t>
            </a:r>
            <a:r>
              <a:rPr lang="en-US" sz="1200" baseline="0" dirty="0" smtClean="0">
                <a:solidFill>
                  <a:srgbClr val="FFFF00"/>
                </a:solidFill>
              </a:rPr>
              <a:t> live demo on using the map viewer and getting data</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rgbClr val="FFFF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rgbClr val="FFFF00"/>
                </a:solidFill>
              </a:rPr>
              <a:t>How to view scenarios and get data</a:t>
            </a:r>
            <a:endParaRPr lang="en-US" sz="1400"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D6397F-705E-4F19-9F0C-87068B7AF7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286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D6397F-705E-4F19-9F0C-87068B7AF7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10098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Same</a:t>
            </a:r>
            <a:r>
              <a:rPr lang="en-US" baseline="0" dirty="0" smtClean="0"/>
              <a:t> projection, different time period.</a:t>
            </a:r>
          </a:p>
          <a:p>
            <a:r>
              <a:rPr lang="en-US" baseline="0" dirty="0" smtClean="0"/>
              <a:t>Single time period, Range, low vs high</a:t>
            </a:r>
          </a:p>
          <a:p>
            <a:r>
              <a:rPr lang="en-US" baseline="0" dirty="0" smtClean="0"/>
              <a:t>Hamburger bun to download map package they are looking at</a:t>
            </a:r>
            <a:endParaRPr lang="en-US" dirty="0"/>
          </a:p>
        </p:txBody>
      </p:sp>
      <p:sp>
        <p:nvSpPr>
          <p:cNvPr id="4" name="Slide Number Placeholder 3"/>
          <p:cNvSpPr>
            <a:spLocks noGrp="1"/>
          </p:cNvSpPr>
          <p:nvPr>
            <p:ph type="sldNum" sz="quarter" idx="10"/>
          </p:nvPr>
        </p:nvSpPr>
        <p:spPr/>
        <p:txBody>
          <a:bodyPr/>
          <a:lstStyle/>
          <a:p>
            <a:fld id="{16236348-6A36-467D-BAF5-F0C33B181DEA}" type="slidenum">
              <a:rPr lang="en-US" smtClean="0"/>
              <a:t>23</a:t>
            </a:fld>
            <a:endParaRPr lang="en-US"/>
          </a:p>
        </p:txBody>
      </p:sp>
    </p:spTree>
    <p:extLst>
      <p:ext uri="{BB962C8B-B14F-4D97-AF65-F5344CB8AC3E}">
        <p14:creationId xmlns:p14="http://schemas.microsoft.com/office/powerpoint/2010/main" val="24633664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Today,</a:t>
            </a:r>
            <a:r>
              <a:rPr lang="en-US" baseline="0" dirty="0" smtClean="0"/>
              <a:t> discussing the update to the Sketch Planning Tool and how to choose scenarios and get scenario data .</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rgbClr val="FFFF00"/>
                </a:solidFill>
              </a:rPr>
              <a:t>Short</a:t>
            </a:r>
            <a:r>
              <a:rPr lang="en-US" sz="1200" baseline="0" dirty="0" smtClean="0">
                <a:solidFill>
                  <a:srgbClr val="FFFF00"/>
                </a:solidFill>
              </a:rPr>
              <a:t> live demo on using the map viewer and getting data</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aseline="0" dirty="0" smtClean="0">
              <a:solidFill>
                <a:srgbClr val="FFFF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rgbClr val="FFFF00"/>
                </a:solidFill>
              </a:rPr>
              <a:t>How to view scenarios and get data</a:t>
            </a:r>
            <a:endParaRPr lang="en-US" sz="1400"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D6397F-705E-4F19-9F0C-87068B7AF7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16472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828F63EA-6B0C-4C0C-BD2C-F9F970013E3E}" type="slidenum">
              <a:rPr lang="en-US" smtClean="0"/>
              <a:t>26</a:t>
            </a:fld>
            <a:endParaRPr lang="en-US"/>
          </a:p>
        </p:txBody>
      </p:sp>
    </p:spTree>
    <p:extLst>
      <p:ext uri="{BB962C8B-B14F-4D97-AF65-F5344CB8AC3E}">
        <p14:creationId xmlns:p14="http://schemas.microsoft.com/office/powerpoint/2010/main" val="9859642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4C090A-05E4-4FB5-B3C7-6914E62A0CEC}" type="slidenum">
              <a:rPr lang="en-US" smtClean="0"/>
              <a:t>27</a:t>
            </a:fld>
            <a:endParaRPr lang="en-US"/>
          </a:p>
        </p:txBody>
      </p:sp>
    </p:spTree>
    <p:extLst>
      <p:ext uri="{BB962C8B-B14F-4D97-AF65-F5344CB8AC3E}">
        <p14:creationId xmlns:p14="http://schemas.microsoft.com/office/powerpoint/2010/main" val="13949486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Find Land Use Data Hands On Small</a:t>
            </a:r>
            <a:r>
              <a:rPr lang="en-US" baseline="0" dirty="0" smtClean="0"/>
              <a:t> Group</a:t>
            </a:r>
            <a:endParaRPr lang="en-US" dirty="0"/>
          </a:p>
        </p:txBody>
      </p:sp>
      <p:sp>
        <p:nvSpPr>
          <p:cNvPr id="4" name="Slide Number Placeholder 3"/>
          <p:cNvSpPr>
            <a:spLocks noGrp="1"/>
          </p:cNvSpPr>
          <p:nvPr>
            <p:ph type="sldNum" sz="quarter" idx="10"/>
          </p:nvPr>
        </p:nvSpPr>
        <p:spPr/>
        <p:txBody>
          <a:bodyPr/>
          <a:lstStyle/>
          <a:p>
            <a:fld id="{DD4C090A-05E4-4FB5-B3C7-6914E62A0CEC}" type="slidenum">
              <a:rPr lang="en-US" smtClean="0"/>
              <a:t>28</a:t>
            </a:fld>
            <a:endParaRPr lang="en-US"/>
          </a:p>
        </p:txBody>
      </p:sp>
    </p:spTree>
    <p:extLst>
      <p:ext uri="{BB962C8B-B14F-4D97-AF65-F5344CB8AC3E}">
        <p14:creationId xmlns:p14="http://schemas.microsoft.com/office/powerpoint/2010/main" val="22121048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6236348-6A36-467D-BAF5-F0C33B181DEA}" type="slidenum">
              <a:rPr lang="en-US" smtClean="0"/>
              <a:t>3</a:t>
            </a:fld>
            <a:endParaRPr lang="en-US"/>
          </a:p>
        </p:txBody>
      </p:sp>
    </p:spTree>
    <p:extLst>
      <p:ext uri="{BB962C8B-B14F-4D97-AF65-F5344CB8AC3E}">
        <p14:creationId xmlns:p14="http://schemas.microsoft.com/office/powerpoint/2010/main" val="13104801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Why the Sea Level Scenario Sketch Planning Tool was developed and how to use it. </a:t>
            </a:r>
          </a:p>
        </p:txBody>
      </p:sp>
      <p:sp>
        <p:nvSpPr>
          <p:cNvPr id="4" name="Slide Number Placeholder 3"/>
          <p:cNvSpPr>
            <a:spLocks noGrp="1"/>
          </p:cNvSpPr>
          <p:nvPr>
            <p:ph type="sldNum" sz="quarter" idx="10"/>
          </p:nvPr>
        </p:nvSpPr>
        <p:spPr/>
        <p:txBody>
          <a:bodyPr/>
          <a:lstStyle/>
          <a:p>
            <a:fld id="{16236348-6A36-467D-BAF5-F0C33B181DEA}" type="slidenum">
              <a:rPr lang="en-US" smtClean="0"/>
              <a:t>4</a:t>
            </a:fld>
            <a:endParaRPr lang="en-US"/>
          </a:p>
        </p:txBody>
      </p:sp>
    </p:spTree>
    <p:extLst>
      <p:ext uri="{BB962C8B-B14F-4D97-AF65-F5344CB8AC3E}">
        <p14:creationId xmlns:p14="http://schemas.microsoft.com/office/powerpoint/2010/main" val="600469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236348-6A36-467D-BAF5-F0C33B181DE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931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1D6397F-705E-4F19-9F0C-87068B7AF7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06598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1D6397F-705E-4F19-9F0C-87068B7AF708}" type="slidenum">
              <a:rPr lang="en-US" smtClean="0"/>
              <a:t>7</a:t>
            </a:fld>
            <a:endParaRPr lang="en-US"/>
          </a:p>
        </p:txBody>
      </p:sp>
    </p:spTree>
    <p:extLst>
      <p:ext uri="{BB962C8B-B14F-4D97-AF65-F5344CB8AC3E}">
        <p14:creationId xmlns:p14="http://schemas.microsoft.com/office/powerpoint/2010/main" val="8221629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Sweet, at</a:t>
            </a:r>
            <a:r>
              <a:rPr lang="en-US" baseline="0" dirty="0" smtClean="0"/>
              <a:t> al – NOAA Tech Report 83 - </a:t>
            </a:r>
            <a:r>
              <a:rPr lang="en-US" dirty="0" smtClean="0"/>
              <a:t>While the long-term, upward shift in sea level is an underlying driver of changes to the nation’s coasts, impacts are generally expressed through extreme water levels (short-period, lower-probability events both chronic and acute in nature) occurring against the background of this shifting baseline. Higher sea levels worsen the impacts of storm surge, high tides, and wave action (e.g., </a:t>
            </a:r>
            <a:r>
              <a:rPr lang="en-US" dirty="0" err="1" smtClean="0"/>
              <a:t>Theuerkauf</a:t>
            </a:r>
            <a:r>
              <a:rPr lang="en-US" dirty="0" smtClean="0"/>
              <a:t> et al., 2014), even absent any changes in storm frequency and intensity. Even the relatively small increases in sea level over the last several decades have led to greater storm impacts at many places along the U.S. coast (Parris et al., 2012; Miller et al., 2013; Sweet et al., 2013).</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D6397F-705E-4F19-9F0C-87068B7AF7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28411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Key Takeaways: On average, the U.S. will see as much sea level rise by 2050 as seen in the last century. Sea level rise leads to increased coastal flooding, even in the absence of heavy rain or storms.</a:t>
            </a:r>
          </a:p>
          <a:p>
            <a:endParaRPr lang="en-US" sz="1200" b="1" i="0" kern="1200" dirty="0" smtClean="0">
              <a:solidFill>
                <a:schemeClr val="tx1"/>
              </a:solidFill>
              <a:effectLst/>
              <a:latin typeface="+mn-lt"/>
              <a:ea typeface="+mn-ea"/>
              <a:cs typeface="+mn-cs"/>
            </a:endParaRPr>
          </a:p>
          <a:p>
            <a:r>
              <a:rPr lang="en-US" sz="1200" b="1" i="0" kern="1200" dirty="0" smtClean="0">
                <a:solidFill>
                  <a:schemeClr val="tx1"/>
                </a:solidFill>
                <a:effectLst/>
                <a:latin typeface="+mn-lt"/>
                <a:ea typeface="+mn-ea"/>
                <a:cs typeface="+mn-cs"/>
              </a:rPr>
              <a:t>Key Takeaways: At least two feet of sea level rise is likely by 2100 and reducing emissions now can lower future risk. Earth-monitoring systems are vital for tracking future sea level rise.</a:t>
            </a:r>
            <a:endParaRPr lang="en-US" dirty="0"/>
          </a:p>
        </p:txBody>
      </p:sp>
      <p:sp>
        <p:nvSpPr>
          <p:cNvPr id="4" name="Slide Number Placeholder 3"/>
          <p:cNvSpPr>
            <a:spLocks noGrp="1"/>
          </p:cNvSpPr>
          <p:nvPr>
            <p:ph type="sldNum" sz="quarter" idx="10"/>
          </p:nvPr>
        </p:nvSpPr>
        <p:spPr/>
        <p:txBody>
          <a:bodyPr/>
          <a:lstStyle/>
          <a:p>
            <a:fld id="{16236348-6A36-467D-BAF5-F0C33B181DEA}" type="slidenum">
              <a:rPr lang="en-US" smtClean="0"/>
              <a:t>9</a:t>
            </a:fld>
            <a:endParaRPr lang="en-US"/>
          </a:p>
        </p:txBody>
      </p:sp>
    </p:spTree>
    <p:extLst>
      <p:ext uri="{BB962C8B-B14F-4D97-AF65-F5344CB8AC3E}">
        <p14:creationId xmlns:p14="http://schemas.microsoft.com/office/powerpoint/2010/main" val="22907414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27314" y="1187428"/>
            <a:ext cx="9144000" cy="1129855"/>
          </a:xfrm>
        </p:spPr>
        <p:txBody>
          <a:bodyPr wrap="none" anchor="t">
            <a:normAutofit/>
          </a:bodyPr>
          <a:lstStyle>
            <a:lvl1pPr algn="l">
              <a:defRPr sz="54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838199" y="2219309"/>
            <a:ext cx="6281057" cy="754025"/>
          </a:xfrm>
        </p:spPr>
        <p:txBody>
          <a:bodyPr anchor="b">
            <a:normAutofit/>
          </a:bodyPr>
          <a:lstStyle>
            <a:lvl1pPr marL="0" indent="0" algn="l">
              <a:buNone/>
              <a:defRPr sz="3200" b="0">
                <a:solidFill>
                  <a:srgbClr val="FFFFFF"/>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F6737892-BFE1-439C-A213-869205F62627}" type="datetime1">
              <a:rPr lang="en-US" smtClean="0"/>
              <a:t>10/8/2025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6BAB87A-AE1A-4257-9F17-645DF42821D8}" type="slidenum">
              <a:rPr lang="en-US" smtClean="0"/>
              <a:t>‹#›</a:t>
            </a:fld>
            <a:endParaRPr lang="en-US"/>
          </a:p>
        </p:txBody>
      </p:sp>
    </p:spTree>
    <p:extLst>
      <p:ext uri="{BB962C8B-B14F-4D97-AF65-F5344CB8AC3E}">
        <p14:creationId xmlns:p14="http://schemas.microsoft.com/office/powerpoint/2010/main" val="489697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DE463BD-5DB7-42F4-A7DA-C29ADBD006AB}" type="datetime1">
              <a:rPr lang="en-US" smtClean="0"/>
              <a:t>10/8/2025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BAB87A-AE1A-4257-9F17-645DF42821D8}" type="slidenum">
              <a:rPr lang="en-US" smtClean="0"/>
              <a:t>‹#›</a:t>
            </a:fld>
            <a:endParaRPr lang="en-US"/>
          </a:p>
        </p:txBody>
      </p:sp>
      <p:sp>
        <p:nvSpPr>
          <p:cNvPr id="8" name="Rectangle 7"/>
          <p:cNvSpPr/>
          <p:nvPr/>
        </p:nvSpPr>
        <p:spPr>
          <a:xfrm>
            <a:off x="9412009" y="-99021"/>
            <a:ext cx="590306" cy="665080"/>
          </a:xfrm>
          <a:prstGeom prst="rect">
            <a:avLst/>
          </a:prstGeom>
          <a:solidFill>
            <a:srgbClr val="F37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9" name="Picture 8"/>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521768" y="203380"/>
            <a:ext cx="356938" cy="241310"/>
          </a:xfrm>
          <a:prstGeom prst="rect">
            <a:avLst/>
          </a:prstGeom>
        </p:spPr>
      </p:pic>
    </p:spTree>
    <p:extLst>
      <p:ext uri="{BB962C8B-B14F-4D97-AF65-F5344CB8AC3E}">
        <p14:creationId xmlns:p14="http://schemas.microsoft.com/office/powerpoint/2010/main" val="1498533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924BA58-95C2-4B2D-9700-27A3EE1042A9}" type="datetime1">
              <a:rPr lang="en-US" smtClean="0"/>
              <a:t>10/8/2025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BAB87A-AE1A-4257-9F17-645DF42821D8}" type="slidenum">
              <a:rPr lang="en-US" smtClean="0"/>
              <a:t>‹#›</a:t>
            </a:fld>
            <a:endParaRPr lang="en-US"/>
          </a:p>
        </p:txBody>
      </p:sp>
      <p:sp>
        <p:nvSpPr>
          <p:cNvPr id="8" name="Rectangle 7"/>
          <p:cNvSpPr/>
          <p:nvPr/>
        </p:nvSpPr>
        <p:spPr>
          <a:xfrm>
            <a:off x="9412009" y="-99021"/>
            <a:ext cx="590306" cy="665080"/>
          </a:xfrm>
          <a:prstGeom prst="rect">
            <a:avLst/>
          </a:prstGeom>
          <a:solidFill>
            <a:srgbClr val="F37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9" name="Picture 8"/>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521768" y="203380"/>
            <a:ext cx="356938" cy="241310"/>
          </a:xfrm>
          <a:prstGeom prst="rect">
            <a:avLst/>
          </a:prstGeom>
        </p:spPr>
      </p:pic>
    </p:spTree>
    <p:extLst>
      <p:ext uri="{BB962C8B-B14F-4D97-AF65-F5344CB8AC3E}">
        <p14:creationId xmlns:p14="http://schemas.microsoft.com/office/powerpoint/2010/main" val="2799281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0DE0504-25E7-4405-9426-BA1C567D08A1}" type="datetime1">
              <a:rPr lang="en-US" smtClean="0"/>
              <a:t>10/8/2025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BAB87A-AE1A-4257-9F17-645DF42821D8}"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Rectangle 10"/>
          <p:cNvSpPr/>
          <p:nvPr/>
        </p:nvSpPr>
        <p:spPr>
          <a:xfrm>
            <a:off x="9412009" y="-99021"/>
            <a:ext cx="590306" cy="665080"/>
          </a:xfrm>
          <a:prstGeom prst="rect">
            <a:avLst/>
          </a:prstGeom>
          <a:solidFill>
            <a:srgbClr val="F37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3" name="Picture 1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521768" y="203380"/>
            <a:ext cx="356938" cy="241310"/>
          </a:xfrm>
          <a:prstGeom prst="rect">
            <a:avLst/>
          </a:prstGeom>
        </p:spPr>
      </p:pic>
    </p:spTree>
    <p:extLst>
      <p:ext uri="{BB962C8B-B14F-4D97-AF65-F5344CB8AC3E}">
        <p14:creationId xmlns:p14="http://schemas.microsoft.com/office/powerpoint/2010/main" val="202182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09EB4-7FDE-4D5F-B6AA-1C450E8F0BB0}" type="datetime1">
              <a:rPr lang="en-US" smtClean="0"/>
              <a:t>10/8/2025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BAB87A-AE1A-4257-9F17-645DF42821D8}" type="slidenum">
              <a:rPr lang="en-US" smtClean="0"/>
              <a:t>‹#›</a:t>
            </a:fld>
            <a:endParaRPr lang="en-US"/>
          </a:p>
        </p:txBody>
      </p:sp>
      <p:sp>
        <p:nvSpPr>
          <p:cNvPr id="8" name="Rectangle 7"/>
          <p:cNvSpPr/>
          <p:nvPr/>
        </p:nvSpPr>
        <p:spPr>
          <a:xfrm>
            <a:off x="9412009" y="-99021"/>
            <a:ext cx="590306" cy="665080"/>
          </a:xfrm>
          <a:prstGeom prst="rect">
            <a:avLst/>
          </a:prstGeom>
          <a:solidFill>
            <a:srgbClr val="F37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9" name="Picture 8"/>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521768" y="203380"/>
            <a:ext cx="356938" cy="241310"/>
          </a:xfrm>
          <a:prstGeom prst="rect">
            <a:avLst/>
          </a:prstGeom>
        </p:spPr>
      </p:pic>
    </p:spTree>
    <p:extLst>
      <p:ext uri="{BB962C8B-B14F-4D97-AF65-F5344CB8AC3E}">
        <p14:creationId xmlns:p14="http://schemas.microsoft.com/office/powerpoint/2010/main" val="7905300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A0643CA1-AAB3-4A3C-B331-8A981C5A3594}" type="datetime1">
              <a:rPr lang="en-US" smtClean="0"/>
              <a:t>10/8/2025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6BAB87A-AE1A-4257-9F17-645DF42821D8}" type="slidenum">
              <a:rPr lang="en-US" smtClean="0"/>
              <a:t>‹#›</a:t>
            </a:fld>
            <a:endParaRPr lang="en-US"/>
          </a:p>
        </p:txBody>
      </p:sp>
      <p:sp>
        <p:nvSpPr>
          <p:cNvPr id="13" name="Rectangle 12"/>
          <p:cNvSpPr/>
          <p:nvPr/>
        </p:nvSpPr>
        <p:spPr>
          <a:xfrm>
            <a:off x="9412009" y="-99021"/>
            <a:ext cx="590306" cy="665080"/>
          </a:xfrm>
          <a:prstGeom prst="rect">
            <a:avLst/>
          </a:prstGeom>
          <a:solidFill>
            <a:srgbClr val="F37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4" name="Picture 1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521768" y="203380"/>
            <a:ext cx="356938" cy="241310"/>
          </a:xfrm>
          <a:prstGeom prst="rect">
            <a:avLst/>
          </a:prstGeom>
        </p:spPr>
      </p:pic>
    </p:spTree>
    <p:extLst>
      <p:ext uri="{BB962C8B-B14F-4D97-AF65-F5344CB8AC3E}">
        <p14:creationId xmlns:p14="http://schemas.microsoft.com/office/powerpoint/2010/main" val="8600609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5585799E-4D32-4DEE-9FDF-DE49D0C1323E}" type="datetime1">
              <a:rPr lang="en-US" smtClean="0"/>
              <a:t>10/8/2025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6BAB87A-AE1A-4257-9F17-645DF42821D8}" type="slidenum">
              <a:rPr lang="en-US" smtClean="0"/>
              <a:t>‹#›</a:t>
            </a:fld>
            <a:endParaRPr lang="en-US"/>
          </a:p>
        </p:txBody>
      </p:sp>
      <p:sp>
        <p:nvSpPr>
          <p:cNvPr id="15" name="Rectangle 14"/>
          <p:cNvSpPr/>
          <p:nvPr/>
        </p:nvSpPr>
        <p:spPr>
          <a:xfrm>
            <a:off x="9412009" y="-99021"/>
            <a:ext cx="590306" cy="665080"/>
          </a:xfrm>
          <a:prstGeom prst="rect">
            <a:avLst/>
          </a:prstGeom>
          <a:solidFill>
            <a:srgbClr val="F37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6" name="Picture 1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521768" y="203380"/>
            <a:ext cx="356938" cy="241310"/>
          </a:xfrm>
          <a:prstGeom prst="rect">
            <a:avLst/>
          </a:prstGeom>
        </p:spPr>
      </p:pic>
    </p:spTree>
    <p:extLst>
      <p:ext uri="{BB962C8B-B14F-4D97-AF65-F5344CB8AC3E}">
        <p14:creationId xmlns:p14="http://schemas.microsoft.com/office/powerpoint/2010/main" val="3028502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5F09E90-EE39-406A-80FF-4C3A0D68A9BF}" type="datetime1">
              <a:rPr lang="en-US" smtClean="0"/>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BAB87A-AE1A-4257-9F17-645DF42821D8}" type="slidenum">
              <a:rPr lang="en-US" smtClean="0"/>
              <a:t>‹#›</a:t>
            </a:fld>
            <a:endParaRPr lang="en-US"/>
          </a:p>
        </p:txBody>
      </p:sp>
      <p:sp>
        <p:nvSpPr>
          <p:cNvPr id="7" name="Rectangle 6"/>
          <p:cNvSpPr/>
          <p:nvPr/>
        </p:nvSpPr>
        <p:spPr>
          <a:xfrm>
            <a:off x="9412009" y="-99021"/>
            <a:ext cx="590306" cy="665080"/>
          </a:xfrm>
          <a:prstGeom prst="rect">
            <a:avLst/>
          </a:prstGeom>
          <a:solidFill>
            <a:srgbClr val="F37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521768" y="203380"/>
            <a:ext cx="356938" cy="241310"/>
          </a:xfrm>
          <a:prstGeom prst="rect">
            <a:avLst/>
          </a:prstGeom>
        </p:spPr>
      </p:pic>
    </p:spTree>
    <p:extLst>
      <p:ext uri="{BB962C8B-B14F-4D97-AF65-F5344CB8AC3E}">
        <p14:creationId xmlns:p14="http://schemas.microsoft.com/office/powerpoint/2010/main" val="38596834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1442AE5-2617-4600-852C-8AD3E3107A15}" type="datetime1">
              <a:rPr lang="en-US" smtClean="0"/>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BAB87A-AE1A-4257-9F17-645DF42821D8}" type="slidenum">
              <a:rPr lang="en-US" smtClean="0"/>
              <a:t>‹#›</a:t>
            </a:fld>
            <a:endParaRPr lang="en-US"/>
          </a:p>
        </p:txBody>
      </p:sp>
    </p:spTree>
    <p:extLst>
      <p:ext uri="{BB962C8B-B14F-4D97-AF65-F5344CB8AC3E}">
        <p14:creationId xmlns:p14="http://schemas.microsoft.com/office/powerpoint/2010/main" val="291950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normAutofit/>
          </a:bodyPr>
          <a:lstStyle>
            <a:lvl1pPr>
              <a:defRPr sz="5000">
                <a:solidFill>
                  <a:schemeClr val="tx1"/>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spcBef>
                <a:spcPts val="1000"/>
              </a:spcBef>
              <a:defRPr sz="3200"/>
            </a:lvl1pPr>
            <a:lvl2pPr>
              <a:spcBef>
                <a:spcPts val="1000"/>
              </a:spcBef>
              <a:defRPr sz="2800"/>
            </a:lvl2pPr>
            <a:lvl3pPr>
              <a:spcBef>
                <a:spcPts val="1000"/>
              </a:spcBef>
              <a:defRPr sz="2400"/>
            </a:lvl3pPr>
            <a:lvl4pPr>
              <a:spcBef>
                <a:spcPts val="1000"/>
              </a:spcBef>
              <a:defRPr/>
            </a:lvl4pPr>
            <a:lvl5pPr>
              <a:spcBef>
                <a:spcPts val="1000"/>
              </a:spcBef>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5C6A1DD-05B3-4110-BBFC-40FE0CC3AC1B}" type="datetime1">
              <a:rPr lang="en-US" smtClean="0"/>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BAB87A-AE1A-4257-9F17-645DF42821D8}" type="slidenum">
              <a:rPr lang="en-US" smtClean="0"/>
              <a:t>‹#›</a:t>
            </a:fld>
            <a:endParaRPr lang="en-US"/>
          </a:p>
        </p:txBody>
      </p:sp>
      <p:cxnSp>
        <p:nvCxnSpPr>
          <p:cNvPr id="7" name="Straight Connector 6"/>
          <p:cNvCxnSpPr/>
          <p:nvPr/>
        </p:nvCxnSpPr>
        <p:spPr>
          <a:xfrm>
            <a:off x="970844" y="1501422"/>
            <a:ext cx="6897512" cy="22578"/>
          </a:xfrm>
          <a:prstGeom prst="line">
            <a:avLst/>
          </a:prstGeom>
          <a:ln>
            <a:solidFill>
              <a:srgbClr val="F37021"/>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9412009" y="-99021"/>
            <a:ext cx="590306" cy="665080"/>
          </a:xfrm>
          <a:prstGeom prst="rect">
            <a:avLst/>
          </a:prstGeom>
          <a:solidFill>
            <a:srgbClr val="F37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0" name="Pictur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521768" y="203380"/>
            <a:ext cx="356938" cy="241310"/>
          </a:xfrm>
          <a:prstGeom prst="rect">
            <a:avLst/>
          </a:prstGeom>
        </p:spPr>
      </p:pic>
    </p:spTree>
    <p:extLst>
      <p:ext uri="{BB962C8B-B14F-4D97-AF65-F5344CB8AC3E}">
        <p14:creationId xmlns:p14="http://schemas.microsoft.com/office/powerpoint/2010/main" val="486028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54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solidFill>
                  <a:srgbClr val="F3702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C662153-953E-48C1-9795-5FA5744D5BBE}" type="datetime1">
              <a:rPr lang="en-US" smtClean="0"/>
              <a:t>10/8/2025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BAB87A-AE1A-4257-9F17-645DF42821D8}" type="slidenum">
              <a:rPr lang="en-US" smtClean="0"/>
              <a:t>‹#›</a:t>
            </a:fld>
            <a:endParaRPr lang="en-US"/>
          </a:p>
        </p:txBody>
      </p:sp>
      <p:sp>
        <p:nvSpPr>
          <p:cNvPr id="9" name="Rectangle 8"/>
          <p:cNvSpPr/>
          <p:nvPr/>
        </p:nvSpPr>
        <p:spPr>
          <a:xfrm>
            <a:off x="9412009" y="-99021"/>
            <a:ext cx="590306" cy="665080"/>
          </a:xfrm>
          <a:prstGeom prst="rect">
            <a:avLst/>
          </a:prstGeom>
          <a:solidFill>
            <a:srgbClr val="F37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0" name="Pictur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521768" y="203380"/>
            <a:ext cx="356938" cy="241310"/>
          </a:xfrm>
          <a:prstGeom prst="rect">
            <a:avLst/>
          </a:prstGeom>
        </p:spPr>
      </p:pic>
    </p:spTree>
    <p:extLst>
      <p:ext uri="{BB962C8B-B14F-4D97-AF65-F5344CB8AC3E}">
        <p14:creationId xmlns:p14="http://schemas.microsoft.com/office/powerpoint/2010/main" val="1058652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FFFF"/>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724C293-92FF-444D-A7CD-EDF756F7C4CA}" type="datetime1">
              <a:rPr lang="en-US" smtClean="0"/>
              <a:t>10/8/2025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BAB87A-AE1A-4257-9F17-645DF42821D8}" type="slidenum">
              <a:rPr lang="en-US" smtClean="0"/>
              <a:t>‹#›</a:t>
            </a:fld>
            <a:endParaRPr lang="en-US"/>
          </a:p>
        </p:txBody>
      </p:sp>
      <p:sp>
        <p:nvSpPr>
          <p:cNvPr id="8" name="Rectangle 7"/>
          <p:cNvSpPr/>
          <p:nvPr/>
        </p:nvSpPr>
        <p:spPr>
          <a:xfrm>
            <a:off x="9412009" y="-99021"/>
            <a:ext cx="590306" cy="665080"/>
          </a:xfrm>
          <a:prstGeom prst="rect">
            <a:avLst/>
          </a:prstGeom>
          <a:solidFill>
            <a:srgbClr val="F37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9" name="Picture 8"/>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521768" y="203380"/>
            <a:ext cx="356938" cy="241310"/>
          </a:xfrm>
          <a:prstGeom prst="rect">
            <a:avLst/>
          </a:prstGeom>
        </p:spPr>
      </p:pic>
    </p:spTree>
    <p:extLst>
      <p:ext uri="{BB962C8B-B14F-4D97-AF65-F5344CB8AC3E}">
        <p14:creationId xmlns:p14="http://schemas.microsoft.com/office/powerpoint/2010/main" val="130518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rgbClr val="FFFFFF"/>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30F1A45-4488-444F-8C9F-9EFB60C52648}" type="datetime1">
              <a:rPr lang="en-US" smtClean="0"/>
              <a:t>10/8/2025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6BAB87A-AE1A-4257-9F17-645DF42821D8}" type="slidenum">
              <a:rPr lang="en-US" smtClean="0"/>
              <a:t>‹#›</a:t>
            </a:fld>
            <a:endParaRPr lang="en-US"/>
          </a:p>
        </p:txBody>
      </p:sp>
      <p:sp>
        <p:nvSpPr>
          <p:cNvPr id="10" name="Rectangle 9"/>
          <p:cNvSpPr/>
          <p:nvPr/>
        </p:nvSpPr>
        <p:spPr>
          <a:xfrm>
            <a:off x="9412009" y="-99021"/>
            <a:ext cx="590306" cy="665080"/>
          </a:xfrm>
          <a:prstGeom prst="rect">
            <a:avLst/>
          </a:prstGeom>
          <a:solidFill>
            <a:srgbClr val="F37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1" name="Picture 10"/>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521768" y="203380"/>
            <a:ext cx="356938" cy="241310"/>
          </a:xfrm>
          <a:prstGeom prst="rect">
            <a:avLst/>
          </a:prstGeom>
        </p:spPr>
      </p:pic>
    </p:spTree>
    <p:extLst>
      <p:ext uri="{BB962C8B-B14F-4D97-AF65-F5344CB8AC3E}">
        <p14:creationId xmlns:p14="http://schemas.microsoft.com/office/powerpoint/2010/main" val="38541167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5000">
                <a:solidFill>
                  <a:srgbClr val="FFFFFF"/>
                </a:solidFill>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6F8434A-FBC9-40DA-B09F-4A1A25EFEB9F}" type="datetime1">
              <a:rPr lang="en-US" smtClean="0"/>
              <a:t>10/8/2025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6BAB87A-AE1A-4257-9F17-645DF42821D8}" type="slidenum">
              <a:rPr lang="en-US" smtClean="0"/>
              <a:t>‹#›</a:t>
            </a:fld>
            <a:endParaRPr lang="en-US"/>
          </a:p>
        </p:txBody>
      </p:sp>
      <p:sp>
        <p:nvSpPr>
          <p:cNvPr id="6" name="Rectangle 5"/>
          <p:cNvSpPr/>
          <p:nvPr/>
        </p:nvSpPr>
        <p:spPr>
          <a:xfrm>
            <a:off x="9412009" y="-99021"/>
            <a:ext cx="590306" cy="665080"/>
          </a:xfrm>
          <a:prstGeom prst="rect">
            <a:avLst/>
          </a:prstGeom>
          <a:solidFill>
            <a:srgbClr val="F37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521768" y="203380"/>
            <a:ext cx="356938" cy="241310"/>
          </a:xfrm>
          <a:prstGeom prst="rect">
            <a:avLst/>
          </a:prstGeom>
        </p:spPr>
      </p:pic>
    </p:spTree>
    <p:extLst>
      <p:ext uri="{BB962C8B-B14F-4D97-AF65-F5344CB8AC3E}">
        <p14:creationId xmlns:p14="http://schemas.microsoft.com/office/powerpoint/2010/main" val="1313676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DDE126-F06D-4EC9-8A02-15D65BA26992}" type="datetime1">
              <a:rPr lang="en-US" smtClean="0"/>
              <a:t>10/8/2025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6BAB87A-AE1A-4257-9F17-645DF42821D8}" type="slidenum">
              <a:rPr lang="en-US" smtClean="0"/>
              <a:t>‹#›</a:t>
            </a:fld>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521768" y="203380"/>
            <a:ext cx="356938" cy="241310"/>
          </a:xfrm>
          <a:prstGeom prst="rect">
            <a:avLst/>
          </a:prstGeom>
        </p:spPr>
      </p:pic>
    </p:spTree>
    <p:extLst>
      <p:ext uri="{BB962C8B-B14F-4D97-AF65-F5344CB8AC3E}">
        <p14:creationId xmlns:p14="http://schemas.microsoft.com/office/powerpoint/2010/main" val="3605309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E7A931F-AC89-4415-8C36-85239074211F}" type="datetime1">
              <a:rPr lang="en-US" smtClean="0"/>
              <a:t>10/8/2025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BAB87A-AE1A-4257-9F17-645DF42821D8}" type="slidenum">
              <a:rPr lang="en-US" smtClean="0"/>
              <a:t>‹#›</a:t>
            </a:fld>
            <a:endParaRPr lang="en-US"/>
          </a:p>
        </p:txBody>
      </p:sp>
      <p:sp>
        <p:nvSpPr>
          <p:cNvPr id="8" name="Rectangle 7"/>
          <p:cNvSpPr/>
          <p:nvPr/>
        </p:nvSpPr>
        <p:spPr>
          <a:xfrm>
            <a:off x="9412009" y="-99021"/>
            <a:ext cx="590306" cy="665080"/>
          </a:xfrm>
          <a:prstGeom prst="rect">
            <a:avLst/>
          </a:prstGeom>
          <a:solidFill>
            <a:srgbClr val="F37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9" name="Picture 8"/>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521768" y="203380"/>
            <a:ext cx="356938" cy="241310"/>
          </a:xfrm>
          <a:prstGeom prst="rect">
            <a:avLst/>
          </a:prstGeom>
        </p:spPr>
      </p:pic>
    </p:spTree>
    <p:extLst>
      <p:ext uri="{BB962C8B-B14F-4D97-AF65-F5344CB8AC3E}">
        <p14:creationId xmlns:p14="http://schemas.microsoft.com/office/powerpoint/2010/main" val="139700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3B9D3E2-85C4-4272-BDFE-3F0D26456E64}" type="datetime1">
              <a:rPr lang="en-US" smtClean="0"/>
              <a:t>10/8/2025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BAB87A-AE1A-4257-9F17-645DF42821D8}" type="slidenum">
              <a:rPr lang="en-US" smtClean="0"/>
              <a:t>‹#›</a:t>
            </a:fld>
            <a:endParaRPr lang="en-US"/>
          </a:p>
        </p:txBody>
      </p:sp>
      <p:sp>
        <p:nvSpPr>
          <p:cNvPr id="8" name="Rectangle 7"/>
          <p:cNvSpPr/>
          <p:nvPr/>
        </p:nvSpPr>
        <p:spPr>
          <a:xfrm>
            <a:off x="9412009" y="-99021"/>
            <a:ext cx="590306" cy="665080"/>
          </a:xfrm>
          <a:prstGeom prst="rect">
            <a:avLst/>
          </a:prstGeom>
          <a:solidFill>
            <a:srgbClr val="F370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9" name="Picture 8"/>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521768" y="203380"/>
            <a:ext cx="356938" cy="241310"/>
          </a:xfrm>
          <a:prstGeom prst="rect">
            <a:avLst/>
          </a:prstGeom>
        </p:spPr>
      </p:pic>
    </p:spTree>
    <p:extLst>
      <p:ext uri="{BB962C8B-B14F-4D97-AF65-F5344CB8AC3E}">
        <p14:creationId xmlns:p14="http://schemas.microsoft.com/office/powerpoint/2010/main" val="1050813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F593711F-14BC-4449-B959-3B5B3E2E9CB0}" type="datetime1">
              <a:rPr lang="en-US" smtClean="0"/>
              <a:t>10/8/2025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F6BAB87A-AE1A-4257-9F17-645DF42821D8}" type="slidenum">
              <a:rPr lang="en-US" smtClean="0"/>
              <a:t>‹#›</a:t>
            </a:fld>
            <a:endParaRPr lang="en-US"/>
          </a:p>
        </p:txBody>
      </p:sp>
    </p:spTree>
    <p:extLst>
      <p:ext uri="{BB962C8B-B14F-4D97-AF65-F5344CB8AC3E}">
        <p14:creationId xmlns:p14="http://schemas.microsoft.com/office/powerpoint/2010/main" val="294724633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ftr="0" dt="0"/>
  <p:txStyles>
    <p:titleStyle>
      <a:lvl1pPr algn="l" defTabSz="914400" rtl="0" eaLnBrk="1" latinLnBrk="0" hangingPunct="1">
        <a:lnSpc>
          <a:spcPct val="90000"/>
        </a:lnSpc>
        <a:spcBef>
          <a:spcPct val="0"/>
        </a:spcBef>
        <a:buNone/>
        <a:defRPr sz="5400" b="0" kern="1200">
          <a:solidFill>
            <a:srgbClr val="FFFFFF"/>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2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jpeg"/></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hyperlink" Target="https://www.geoplan.ufl.edu/"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SBH0AVckuRk&amp;list=PL9PqgrAleEXMtLobFxl8qBJOhxM6Nu6zH"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hyperlink" Target="https://sls.geoplan.ufl.edu/" TargetMode="External"/><Relationship Id="rId4" Type="http://schemas.openxmlformats.org/officeDocument/2006/relationships/hyperlink" Target="https://www.youtube.com/watch?v=ksuszTz_d9k&amp;list=PL9PqgrAleEXMXkiRMpLo1jl06rFNRSxcc"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earth.gov/sealevel/us/resources/2022-sea-level-rise-technical-report/" TargetMode="External"/><Relationship Id="rId7" Type="http://schemas.openxmlformats.org/officeDocument/2006/relationships/hyperlink" Target="https://www.fgdl.org/" TargetMode="External"/><Relationship Id="rId2" Type="http://schemas.openxmlformats.org/officeDocument/2006/relationships/hyperlink" Target="https://sls.geoplan.ufl.edu/" TargetMode="External"/><Relationship Id="rId1" Type="http://schemas.openxmlformats.org/officeDocument/2006/relationships/slideLayout" Target="../slideLayouts/slideLayout2.xml"/><Relationship Id="rId6" Type="http://schemas.openxmlformats.org/officeDocument/2006/relationships/hyperlink" Target="https://climate.sec.usace.army.mil/slat/" TargetMode="External"/><Relationship Id="rId5" Type="http://schemas.openxmlformats.org/officeDocument/2006/relationships/hyperlink" Target="https://coast.noaa.gov/digitalcoast/tools/slr.html" TargetMode="External"/><Relationship Id="rId4" Type="http://schemas.openxmlformats.org/officeDocument/2006/relationships/hyperlink" Target="https://earth.gov/sealevel/us/resources/2022-sea-level-rise-technical-report/#application-guide-download"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hyperlink" Target="https://adhoc.geoplan.ufl.edu/downloads/kate/GIS_Project_Data_Management/"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fgdl.org/" TargetMode="External"/><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hyperlink" Target="mailto:Knorris@ufl.edu" TargetMode="External"/><Relationship Id="rId5" Type="http://schemas.openxmlformats.org/officeDocument/2006/relationships/hyperlink" Target="https://fgdl.org/info/contact/" TargetMode="External"/><Relationship Id="rId4" Type="http://schemas.openxmlformats.org/officeDocument/2006/relationships/hyperlink" Target="https://www.geoplan.ufl.ed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7" Type="http://schemas.openxmlformats.org/officeDocument/2006/relationships/image" Target="../media/image18.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0084" y="1172977"/>
            <a:ext cx="9936480" cy="1991328"/>
          </a:xfrm>
        </p:spPr>
        <p:txBody>
          <a:bodyPr wrap="square">
            <a:noAutofit/>
          </a:bodyPr>
          <a:lstStyle/>
          <a:p>
            <a:r>
              <a:rPr lang="en-US" sz="4800" dirty="0" smtClean="0">
                <a:effectLst/>
              </a:rPr>
              <a:t>Sea Level Rise Planning &amp; Tools</a:t>
            </a:r>
            <a:r>
              <a:rPr lang="en-US" sz="4400" b="1" dirty="0" smtClean="0">
                <a:effectLst/>
              </a:rPr>
              <a:t/>
            </a:r>
            <a:br>
              <a:rPr lang="en-US" sz="4400" b="1" dirty="0" smtClean="0">
                <a:effectLst/>
              </a:rPr>
            </a:br>
            <a:endParaRPr lang="en-US" sz="4000" b="1" dirty="0">
              <a:effectLst/>
            </a:endParaRPr>
          </a:p>
        </p:txBody>
      </p:sp>
      <p:sp>
        <p:nvSpPr>
          <p:cNvPr id="5" name="TextBox 4"/>
          <p:cNvSpPr txBox="1"/>
          <p:nvPr/>
        </p:nvSpPr>
        <p:spPr>
          <a:xfrm>
            <a:off x="710084" y="3318570"/>
            <a:ext cx="11118497" cy="3108543"/>
          </a:xfrm>
          <a:prstGeom prst="rect">
            <a:avLst/>
          </a:prstGeom>
          <a:noFill/>
        </p:spPr>
        <p:txBody>
          <a:bodyPr wrap="square" rtlCol="0">
            <a:spAutoFit/>
          </a:bodyPr>
          <a:lstStyle/>
          <a:p>
            <a:r>
              <a:rPr lang="en-US" sz="2800" dirty="0"/>
              <a:t>Kate Norris, Assistant Scholar</a:t>
            </a:r>
          </a:p>
          <a:p>
            <a:r>
              <a:rPr lang="en-US" sz="2800" dirty="0"/>
              <a:t>Geospatial Data Manager &amp; Senior GIS </a:t>
            </a:r>
            <a:r>
              <a:rPr lang="en-US" sz="2800" dirty="0" smtClean="0"/>
              <a:t>Specialist</a:t>
            </a:r>
          </a:p>
          <a:p>
            <a:r>
              <a:rPr lang="en-US" sz="2800" dirty="0" smtClean="0"/>
              <a:t>University of Florida </a:t>
            </a:r>
            <a:r>
              <a:rPr lang="en-US" sz="2800" dirty="0"/>
              <a:t>GeoPlan Center</a:t>
            </a:r>
          </a:p>
          <a:p>
            <a:r>
              <a:rPr lang="en-US" sz="2800" dirty="0" smtClean="0"/>
              <a:t>October 8th</a:t>
            </a:r>
            <a:r>
              <a:rPr lang="en-US" sz="2800" dirty="0"/>
              <a:t>, 2025</a:t>
            </a:r>
          </a:p>
          <a:p>
            <a:endParaRPr lang="en-US" sz="2800" dirty="0" smtClean="0"/>
          </a:p>
          <a:p>
            <a:endParaRPr lang="en-US" sz="2800" dirty="0" smtClean="0"/>
          </a:p>
          <a:p>
            <a:endParaRPr lang="en-US" sz="2800" dirty="0"/>
          </a:p>
        </p:txBody>
      </p:sp>
      <p:pic>
        <p:nvPicPr>
          <p:cNvPr id="7" name="Picture 2" descr="GeoPlan_logo_UF@3x">
            <a:extLst>
              <a:ext uri="{FF2B5EF4-FFF2-40B4-BE49-F238E27FC236}">
                <a16:creationId xmlns:a16="http://schemas.microsoft.com/office/drawing/2014/main" id="{8347A460-3C56-4F6A-963D-5BA7DB9B50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44594" y="262818"/>
            <a:ext cx="3183987" cy="616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17703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Sea Level Rise Over the Next 30 </a:t>
            </a:r>
            <a:r>
              <a:rPr lang="en-US" sz="4000" dirty="0" smtClean="0"/>
              <a:t>Years 2020-2050</a:t>
            </a:r>
            <a:endParaRPr lang="en-US" sz="4000" dirty="0"/>
          </a:p>
        </p:txBody>
      </p:sp>
      <p:pic>
        <p:nvPicPr>
          <p:cNvPr id="5" name="Content Placeholder 4"/>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36281" t="18116" r="5743"/>
          <a:stretch/>
        </p:blipFill>
        <p:spPr>
          <a:xfrm>
            <a:off x="8221418" y="3711803"/>
            <a:ext cx="2480814" cy="2718800"/>
          </a:xfrm>
          <a:effectLst>
            <a:outerShdw blurRad="50800" dist="38100" dir="2700000" algn="tl" rotWithShape="0">
              <a:prstClr val="black">
                <a:alpha val="40000"/>
              </a:prstClr>
            </a:outerShdw>
          </a:effectLst>
        </p:spPr>
      </p:pic>
      <p:sp>
        <p:nvSpPr>
          <p:cNvPr id="6" name="Rectangle 5"/>
          <p:cNvSpPr/>
          <p:nvPr/>
        </p:nvSpPr>
        <p:spPr>
          <a:xfrm>
            <a:off x="838200" y="3904577"/>
            <a:ext cx="7311390" cy="2308324"/>
          </a:xfrm>
          <a:prstGeom prst="rect">
            <a:avLst/>
          </a:prstGeom>
        </p:spPr>
        <p:txBody>
          <a:bodyPr wrap="square">
            <a:spAutoFit/>
          </a:bodyPr>
          <a:lstStyle/>
          <a:p>
            <a:pPr marL="342900" indent="-342900">
              <a:buFont typeface="Arial" panose="020B0604020202020204" pitchFamily="34" charset="0"/>
              <a:buChar char="•"/>
            </a:pPr>
            <a:r>
              <a:rPr lang="en-US" sz="2400" dirty="0" smtClean="0"/>
              <a:t>Sea </a:t>
            </a:r>
            <a:r>
              <a:rPr lang="en-US" sz="2400" dirty="0"/>
              <a:t>level rise will vary regionally along U.S. coasts because of changes in both land and ocean height</a:t>
            </a:r>
            <a:r>
              <a:rPr lang="en-US" sz="2400" dirty="0" smtClean="0"/>
              <a:t>.</a:t>
            </a:r>
          </a:p>
          <a:p>
            <a:pPr marL="342900" indent="-342900">
              <a:buFont typeface="Arial" panose="020B0604020202020204" pitchFamily="34" charset="0"/>
              <a:buChar char="•"/>
            </a:pPr>
            <a:r>
              <a:rPr lang="en-US" sz="2400" dirty="0" smtClean="0"/>
              <a:t>The 2022 </a:t>
            </a:r>
            <a:r>
              <a:rPr lang="en-US" sz="2400" dirty="0"/>
              <a:t>report provides greater confidence in estimates of sea level rise out to 2050 than the previous 2017 report because of advances in sea level </a:t>
            </a:r>
            <a:r>
              <a:rPr lang="en-US" sz="2400" dirty="0" smtClean="0"/>
              <a:t>science.</a:t>
            </a:r>
            <a:endParaRPr lang="en-US" sz="2400" dirty="0"/>
          </a:p>
        </p:txBody>
      </p:sp>
      <p:sp>
        <p:nvSpPr>
          <p:cNvPr id="7" name="Rectangle 6"/>
          <p:cNvSpPr/>
          <p:nvPr/>
        </p:nvSpPr>
        <p:spPr>
          <a:xfrm>
            <a:off x="2438400" y="6430603"/>
            <a:ext cx="7543800" cy="369332"/>
          </a:xfrm>
          <a:prstGeom prst="rect">
            <a:avLst/>
          </a:prstGeom>
        </p:spPr>
        <p:txBody>
          <a:bodyPr wrap="square">
            <a:spAutoFit/>
          </a:bodyPr>
          <a:lstStyle/>
          <a:p>
            <a:r>
              <a:rPr lang="en-US" dirty="0"/>
              <a:t>https://earth.gov/sealevel/us/resources/2022-sea-level-rise-technical-report/</a:t>
            </a:r>
          </a:p>
        </p:txBody>
      </p:sp>
      <p:pic>
        <p:nvPicPr>
          <p:cNvPr id="8" name="Picture 7"/>
          <p:cNvPicPr>
            <a:picLocks noChangeAspect="1"/>
          </p:cNvPicPr>
          <p:nvPr/>
        </p:nvPicPr>
        <p:blipFill>
          <a:blip r:embed="rId4"/>
          <a:stretch>
            <a:fillRect/>
          </a:stretch>
        </p:blipFill>
        <p:spPr>
          <a:xfrm>
            <a:off x="1489768" y="1685807"/>
            <a:ext cx="9212464" cy="183810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073021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srcRect l="2319"/>
          <a:stretch/>
        </p:blipFill>
        <p:spPr>
          <a:xfrm>
            <a:off x="1379705" y="3234423"/>
            <a:ext cx="8383727" cy="3402543"/>
          </a:xfrm>
          <a:prstGeom prst="rect">
            <a:avLst/>
          </a:prstGeom>
        </p:spPr>
      </p:pic>
      <p:sp>
        <p:nvSpPr>
          <p:cNvPr id="2" name="Title 1"/>
          <p:cNvSpPr>
            <a:spLocks noGrp="1"/>
          </p:cNvSpPr>
          <p:nvPr>
            <p:ph type="title"/>
          </p:nvPr>
        </p:nvSpPr>
        <p:spPr/>
        <p:txBody>
          <a:bodyPr>
            <a:normAutofit/>
          </a:bodyPr>
          <a:lstStyle/>
          <a:p>
            <a:r>
              <a:rPr lang="en-US" dirty="0" smtClean="0"/>
              <a:t>Long-term Sea Level Rise Scenarios</a:t>
            </a:r>
            <a:endParaRPr lang="en-US" dirty="0"/>
          </a:p>
        </p:txBody>
      </p:sp>
      <p:sp>
        <p:nvSpPr>
          <p:cNvPr id="3" name="Content Placeholder 2"/>
          <p:cNvSpPr>
            <a:spLocks noGrp="1"/>
          </p:cNvSpPr>
          <p:nvPr>
            <p:ph idx="1"/>
          </p:nvPr>
        </p:nvSpPr>
        <p:spPr>
          <a:xfrm>
            <a:off x="923889" y="1647785"/>
            <a:ext cx="10429911" cy="2047915"/>
          </a:xfrm>
        </p:spPr>
        <p:txBody>
          <a:bodyPr>
            <a:normAutofit/>
          </a:bodyPr>
          <a:lstStyle/>
          <a:p>
            <a:pPr>
              <a:lnSpc>
                <a:spcPct val="80000"/>
              </a:lnSpc>
              <a:spcBef>
                <a:spcPts val="600"/>
              </a:spcBef>
            </a:pPr>
            <a:r>
              <a:rPr lang="en-US" sz="2600" dirty="0" smtClean="0"/>
              <a:t>NOAA 2022 - Updated SLR Scenarios</a:t>
            </a:r>
            <a:r>
              <a:rPr lang="en-US" sz="2600" i="1" dirty="0" smtClean="0">
                <a:solidFill>
                  <a:prstClr val="white"/>
                </a:solidFill>
              </a:rPr>
              <a:t> </a:t>
            </a:r>
            <a:r>
              <a:rPr lang="en-US" sz="2600" dirty="0" smtClean="0">
                <a:solidFill>
                  <a:prstClr val="white"/>
                </a:solidFill>
              </a:rPr>
              <a:t>(NOAA </a:t>
            </a:r>
            <a:r>
              <a:rPr lang="en-US" sz="2600" dirty="0">
                <a:solidFill>
                  <a:prstClr val="white"/>
                </a:solidFill>
              </a:rPr>
              <a:t>2022 Technical </a:t>
            </a:r>
            <a:r>
              <a:rPr lang="en-US" sz="2600" dirty="0" smtClean="0">
                <a:solidFill>
                  <a:prstClr val="white"/>
                </a:solidFill>
              </a:rPr>
              <a:t>Report, </a:t>
            </a:r>
            <a:r>
              <a:rPr lang="en-US" sz="2600" dirty="0">
                <a:solidFill>
                  <a:prstClr val="white"/>
                </a:solidFill>
              </a:rPr>
              <a:t>Sweet et al., 2022)</a:t>
            </a:r>
            <a:r>
              <a:rPr lang="en-US" sz="2600" i="1" dirty="0">
                <a:solidFill>
                  <a:prstClr val="white"/>
                </a:solidFill>
              </a:rPr>
              <a:t>.</a:t>
            </a:r>
            <a:r>
              <a:rPr lang="en-US" sz="2600" dirty="0">
                <a:solidFill>
                  <a:prstClr val="white"/>
                </a:solidFill>
              </a:rPr>
              <a:t> </a:t>
            </a:r>
            <a:endParaRPr lang="en-US" sz="2600" dirty="0" smtClean="0"/>
          </a:p>
          <a:p>
            <a:pPr>
              <a:lnSpc>
                <a:spcPct val="80000"/>
              </a:lnSpc>
              <a:spcBef>
                <a:spcPts val="600"/>
              </a:spcBef>
            </a:pPr>
            <a:r>
              <a:rPr lang="en-US" sz="2600" dirty="0" smtClean="0"/>
              <a:t>Five scenarios of sea level change through 2150</a:t>
            </a:r>
          </a:p>
          <a:p>
            <a:pPr>
              <a:lnSpc>
                <a:spcPct val="80000"/>
              </a:lnSpc>
              <a:spcBef>
                <a:spcPts val="600"/>
              </a:spcBef>
            </a:pPr>
            <a:r>
              <a:rPr lang="en-US" sz="2600" dirty="0" smtClean="0"/>
              <a:t>Reflects greater certainty and </a:t>
            </a:r>
            <a:r>
              <a:rPr lang="en-US" sz="2600" dirty="0"/>
              <a:t>n</a:t>
            </a:r>
            <a:r>
              <a:rPr lang="en-US" sz="2600" dirty="0" smtClean="0"/>
              <a:t>arrower </a:t>
            </a:r>
            <a:r>
              <a:rPr lang="en-US" sz="2600" dirty="0"/>
              <a:t>range of SLR </a:t>
            </a:r>
            <a:r>
              <a:rPr lang="en-US" sz="2600" dirty="0" smtClean="0"/>
              <a:t>through 2050</a:t>
            </a:r>
          </a:p>
        </p:txBody>
      </p:sp>
      <p:sp>
        <p:nvSpPr>
          <p:cNvPr id="9" name="TextBox 8"/>
          <p:cNvSpPr txBox="1"/>
          <p:nvPr/>
        </p:nvSpPr>
        <p:spPr>
          <a:xfrm>
            <a:off x="9763432" y="4296229"/>
            <a:ext cx="2132164" cy="923330"/>
          </a:xfrm>
          <a:prstGeom prst="rect">
            <a:avLst/>
          </a:prstGeom>
          <a:noFill/>
        </p:spPr>
        <p:txBody>
          <a:bodyPr wrap="square" rtlCol="0">
            <a:spAutoFit/>
          </a:bodyPr>
          <a:lstStyle/>
          <a:p>
            <a:pPr algn="ctr"/>
            <a:r>
              <a:rPr lang="en-US" dirty="0" smtClean="0"/>
              <a:t>NOAA Application Guide </a:t>
            </a:r>
            <a:r>
              <a:rPr lang="en-US" dirty="0"/>
              <a:t>(</a:t>
            </a:r>
            <a:r>
              <a:rPr lang="en-US" dirty="0" err="1"/>
              <a:t>Collini</a:t>
            </a:r>
            <a:r>
              <a:rPr lang="en-US" dirty="0"/>
              <a:t> et al</a:t>
            </a:r>
            <a:r>
              <a:rPr lang="en-US" dirty="0" smtClean="0"/>
              <a:t>., 2022)</a:t>
            </a:r>
            <a:endParaRPr lang="en-US" dirty="0"/>
          </a:p>
        </p:txBody>
      </p:sp>
    </p:spTree>
    <p:extLst>
      <p:ext uri="{BB962C8B-B14F-4D97-AF65-F5344CB8AC3E}">
        <p14:creationId xmlns:p14="http://schemas.microsoft.com/office/powerpoint/2010/main" val="19696277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470916"/>
            <a:ext cx="10520172" cy="1004958"/>
          </a:xfrm>
        </p:spPr>
        <p:txBody>
          <a:bodyPr>
            <a:normAutofit/>
          </a:bodyPr>
          <a:lstStyle/>
          <a:p>
            <a:r>
              <a:rPr lang="en-US" sz="4400" dirty="0" smtClean="0"/>
              <a:t>Why such a large range of future sea levels?</a:t>
            </a:r>
            <a:endParaRPr lang="en-US" sz="4400" dirty="0"/>
          </a:p>
        </p:txBody>
      </p:sp>
      <p:sp>
        <p:nvSpPr>
          <p:cNvPr id="3" name="Content Placeholder 2"/>
          <p:cNvSpPr>
            <a:spLocks noGrp="1"/>
          </p:cNvSpPr>
          <p:nvPr>
            <p:ph idx="1"/>
          </p:nvPr>
        </p:nvSpPr>
        <p:spPr>
          <a:xfrm>
            <a:off x="959960" y="1744580"/>
            <a:ext cx="9720073" cy="1886872"/>
          </a:xfrm>
        </p:spPr>
        <p:txBody>
          <a:bodyPr>
            <a:normAutofit/>
          </a:bodyPr>
          <a:lstStyle/>
          <a:p>
            <a:pPr marL="457200" indent="-457200">
              <a:buFont typeface="+mj-lt"/>
              <a:buAutoNum type="arabicPeriod"/>
            </a:pPr>
            <a:r>
              <a:rPr lang="en-US" sz="2800" dirty="0" smtClean="0"/>
              <a:t>Unknown amount of future carbon in the atmosphere (i.e. how much will we keep heating up the earth?)</a:t>
            </a:r>
          </a:p>
          <a:p>
            <a:pPr marL="457200" indent="-457200">
              <a:buFont typeface="+mj-lt"/>
              <a:buAutoNum type="arabicPeriod"/>
            </a:pPr>
            <a:r>
              <a:rPr lang="en-US" sz="2800" dirty="0" smtClean="0"/>
              <a:t>Natural variability in global temperatures</a:t>
            </a:r>
            <a:endParaRPr lang="en-US" sz="2800" dirty="0"/>
          </a:p>
          <a:p>
            <a:pPr marL="457200" indent="-457200">
              <a:buFont typeface="+mj-lt"/>
              <a:buAutoNum type="arabicPeriod"/>
            </a:pPr>
            <a:r>
              <a:rPr lang="en-US" sz="2800" dirty="0" smtClean="0"/>
              <a:t>Emerging science on ice sheet melt </a:t>
            </a:r>
          </a:p>
          <a:p>
            <a:pPr marL="457200" indent="-457200">
              <a:buFont typeface="+mj-lt"/>
              <a:buAutoNum type="arabicPeriod"/>
            </a:pPr>
            <a:endParaRPr lang="en-US" sz="2800"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2661" y="4018308"/>
            <a:ext cx="6469592" cy="1982517"/>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4"/>
          <a:stretch>
            <a:fillRect/>
          </a:stretch>
        </p:blipFill>
        <p:spPr>
          <a:xfrm>
            <a:off x="6302374" y="3834584"/>
            <a:ext cx="5508626" cy="1040227"/>
          </a:xfrm>
          <a:prstGeom prst="rect">
            <a:avLst/>
          </a:prstGeom>
        </p:spPr>
      </p:pic>
      <p:sp>
        <p:nvSpPr>
          <p:cNvPr id="9" name="TextBox 8"/>
          <p:cNvSpPr txBox="1"/>
          <p:nvPr/>
        </p:nvSpPr>
        <p:spPr>
          <a:xfrm>
            <a:off x="896409" y="6143952"/>
            <a:ext cx="9041578" cy="307777"/>
          </a:xfrm>
          <a:prstGeom prst="rect">
            <a:avLst/>
          </a:prstGeom>
          <a:noFill/>
        </p:spPr>
        <p:txBody>
          <a:bodyPr wrap="none" rtlCol="0">
            <a:spAutoFit/>
          </a:bodyPr>
          <a:lstStyle/>
          <a:p>
            <a:r>
              <a:rPr lang="en-US" sz="1400" dirty="0"/>
              <a:t>https://www.nasa.gov/feature/goddard/2020/emissions-could-add-15-inches-to-2100-sea-level-rise-nasa-led-study-finds</a:t>
            </a:r>
          </a:p>
        </p:txBody>
      </p:sp>
    </p:spTree>
    <p:extLst>
      <p:ext uri="{BB962C8B-B14F-4D97-AF65-F5344CB8AC3E}">
        <p14:creationId xmlns:p14="http://schemas.microsoft.com/office/powerpoint/2010/main" val="32209308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7700" y="402027"/>
            <a:ext cx="11544299" cy="1372985"/>
          </a:xfrm>
        </p:spPr>
        <p:txBody>
          <a:bodyPr>
            <a:normAutofit/>
          </a:bodyPr>
          <a:lstStyle/>
          <a:p>
            <a:r>
              <a:rPr lang="en-US" sz="4800" dirty="0"/>
              <a:t>What does this mean for transportation?</a:t>
            </a:r>
          </a:p>
        </p:txBody>
      </p:sp>
      <p:sp>
        <p:nvSpPr>
          <p:cNvPr id="5" name="Content Placeholder 2">
            <a:extLst>
              <a:ext uri="{FF2B5EF4-FFF2-40B4-BE49-F238E27FC236}">
                <a16:creationId xmlns:a16="http://schemas.microsoft.com/office/drawing/2014/main" id="{44454571-9CB8-42D4-815E-17A559EB4F99}"/>
              </a:ext>
            </a:extLst>
          </p:cNvPr>
          <p:cNvSpPr txBox="1">
            <a:spLocks/>
          </p:cNvSpPr>
          <p:nvPr/>
        </p:nvSpPr>
        <p:spPr>
          <a:xfrm>
            <a:off x="891540" y="2645070"/>
            <a:ext cx="4652010" cy="3496273"/>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406400" marR="0" lvl="0" indent="-406400" algn="l" defTabSz="914400" rtl="0" eaLnBrk="1" fontAlgn="auto" latinLnBrk="0" hangingPunct="1">
              <a:lnSpc>
                <a:spcPct val="90000"/>
              </a:lnSpc>
              <a:spcBef>
                <a:spcPts val="600"/>
              </a:spcBef>
              <a:spcAft>
                <a:spcPts val="200"/>
              </a:spcAft>
              <a:buClr>
                <a:srgbClr val="41AEBD"/>
              </a:buClr>
              <a:buSzPct val="100000"/>
              <a:buFont typeface="Wingdings" panose="05000000000000000000" pitchFamily="2" charset="2"/>
              <a:buChar char="Ø"/>
              <a:tabLst/>
              <a:defRPr/>
            </a:pPr>
            <a:r>
              <a:rPr kumimoji="0" lang="en-US" sz="2400" b="0" i="0" u="none" strike="noStrike" kern="1200" cap="none" spc="0" normalizeH="0" baseline="0" noProof="0" dirty="0" smtClean="0">
                <a:ln>
                  <a:noFill/>
                </a:ln>
                <a:solidFill>
                  <a:prstClr val="white"/>
                </a:solidFill>
                <a:effectLst/>
                <a:uLnTx/>
                <a:uFillTx/>
                <a:latin typeface="Corbel" panose="020B0503020204020204"/>
                <a:ea typeface="+mn-ea"/>
                <a:cs typeface="+mn-cs"/>
              </a:rPr>
              <a:t>Facilities: flooded</a:t>
            </a:r>
            <a:r>
              <a:rPr kumimoji="0" lang="en-US" sz="2400" b="0" i="0" u="none" strike="noStrike" kern="1200" cap="none" spc="0" normalizeH="0" baseline="0" noProof="0" dirty="0">
                <a:ln>
                  <a:noFill/>
                </a:ln>
                <a:solidFill>
                  <a:prstClr val="white"/>
                </a:solidFill>
                <a:effectLst/>
                <a:uLnTx/>
                <a:uFillTx/>
                <a:latin typeface="Corbel" panose="020B0503020204020204"/>
                <a:ea typeface="+mn-ea"/>
                <a:cs typeface="+mn-cs"/>
              </a:rPr>
              <a:t>,</a:t>
            </a:r>
            <a:r>
              <a:rPr kumimoji="0" lang="en-US" sz="2400" b="0" i="0" u="none" strike="noStrike" kern="1200" cap="none" spc="0" normalizeH="0" baseline="0" noProof="0" dirty="0" smtClean="0">
                <a:ln>
                  <a:noFill/>
                </a:ln>
                <a:solidFill>
                  <a:prstClr val="white"/>
                </a:solidFill>
                <a:effectLst/>
                <a:uLnTx/>
                <a:uFillTx/>
                <a:latin typeface="Corbel" panose="020B0503020204020204"/>
                <a:ea typeface="+mn-ea"/>
                <a:cs typeface="+mn-cs"/>
              </a:rPr>
              <a:t> damaged, inaccessible</a:t>
            </a:r>
          </a:p>
          <a:p>
            <a:pPr marL="406400" marR="0" lvl="0" indent="-406400" algn="l" defTabSz="914400" rtl="0" eaLnBrk="1" fontAlgn="auto" latinLnBrk="0" hangingPunct="1">
              <a:lnSpc>
                <a:spcPct val="90000"/>
              </a:lnSpc>
              <a:spcBef>
                <a:spcPts val="600"/>
              </a:spcBef>
              <a:spcAft>
                <a:spcPts val="200"/>
              </a:spcAft>
              <a:buClr>
                <a:srgbClr val="41AEBD"/>
              </a:buClr>
              <a:buSzPct val="100000"/>
              <a:buFont typeface="Wingdings" panose="05000000000000000000" pitchFamily="2" charset="2"/>
              <a:buChar char="Ø"/>
              <a:tabLst/>
              <a:defRPr/>
            </a:pPr>
            <a:r>
              <a:rPr kumimoji="0" lang="en-US" sz="2400" b="0" i="0" u="none" strike="noStrike" kern="1200" cap="none" spc="0" normalizeH="0" baseline="0" noProof="0" dirty="0" smtClean="0">
                <a:ln>
                  <a:noFill/>
                </a:ln>
                <a:solidFill>
                  <a:prstClr val="white"/>
                </a:solidFill>
                <a:effectLst/>
                <a:uLnTx/>
                <a:uFillTx/>
                <a:latin typeface="Corbel" panose="020B0503020204020204"/>
                <a:ea typeface="+mn-ea"/>
                <a:cs typeface="+mn-cs"/>
              </a:rPr>
              <a:t>Increased $ -maintenance/ repair</a:t>
            </a:r>
          </a:p>
          <a:p>
            <a:pPr marL="406400" marR="0" lvl="0" indent="-406400" algn="l" defTabSz="914400" rtl="0" eaLnBrk="1" fontAlgn="auto" latinLnBrk="0" hangingPunct="1">
              <a:lnSpc>
                <a:spcPct val="90000"/>
              </a:lnSpc>
              <a:spcBef>
                <a:spcPts val="600"/>
              </a:spcBef>
              <a:spcAft>
                <a:spcPts val="200"/>
              </a:spcAft>
              <a:buClr>
                <a:srgbClr val="41AEBD"/>
              </a:buClr>
              <a:buSzPct val="100000"/>
              <a:buFont typeface="Wingdings" panose="05000000000000000000" pitchFamily="2" charset="2"/>
              <a:buChar char="Ø"/>
              <a:tabLst/>
              <a:defRPr/>
            </a:pPr>
            <a:r>
              <a:rPr kumimoji="0" lang="en-US" sz="2400" b="0" i="0" u="none" strike="noStrike" kern="1200" cap="none" spc="0" normalizeH="0" baseline="0" noProof="0" dirty="0">
                <a:ln>
                  <a:noFill/>
                </a:ln>
                <a:solidFill>
                  <a:prstClr val="white"/>
                </a:solidFill>
                <a:effectLst/>
                <a:uLnTx/>
                <a:uFillTx/>
                <a:latin typeface="Corbel" panose="020B0503020204020204"/>
                <a:ea typeface="+mn-ea"/>
                <a:cs typeface="+mn-cs"/>
              </a:rPr>
              <a:t>Safety </a:t>
            </a:r>
            <a:r>
              <a:rPr kumimoji="0" lang="en-US" sz="2400" b="0" i="0" u="none" strike="noStrike" kern="1200" cap="none" spc="0" normalizeH="0" baseline="0" noProof="0" dirty="0" smtClean="0">
                <a:ln>
                  <a:noFill/>
                </a:ln>
                <a:solidFill>
                  <a:prstClr val="white"/>
                </a:solidFill>
                <a:effectLst/>
                <a:uLnTx/>
                <a:uFillTx/>
                <a:latin typeface="Corbel" panose="020B0503020204020204"/>
                <a:ea typeface="+mn-ea"/>
                <a:cs typeface="+mn-cs"/>
              </a:rPr>
              <a:t>issues</a:t>
            </a:r>
          </a:p>
          <a:p>
            <a:pPr marL="406400" marR="0" lvl="0" indent="-406400" algn="l" defTabSz="914400" rtl="0" eaLnBrk="1" fontAlgn="auto" latinLnBrk="0" hangingPunct="1">
              <a:lnSpc>
                <a:spcPct val="90000"/>
              </a:lnSpc>
              <a:spcBef>
                <a:spcPts val="600"/>
              </a:spcBef>
              <a:spcAft>
                <a:spcPts val="200"/>
              </a:spcAft>
              <a:buClr>
                <a:srgbClr val="41AEBD"/>
              </a:buClr>
              <a:buSzPct val="100000"/>
              <a:buFont typeface="Wingdings" panose="05000000000000000000" pitchFamily="2" charset="2"/>
              <a:buChar char="Ø"/>
              <a:tabLst/>
              <a:defRPr/>
            </a:pPr>
            <a:r>
              <a:rPr kumimoji="0" lang="en-US" sz="2400" b="0" i="0" u="none" strike="noStrike" kern="1200" cap="none" spc="0" normalizeH="0" baseline="0" noProof="0" dirty="0" smtClean="0">
                <a:ln>
                  <a:noFill/>
                </a:ln>
                <a:solidFill>
                  <a:prstClr val="white"/>
                </a:solidFill>
                <a:effectLst/>
                <a:uLnTx/>
                <a:uFillTx/>
                <a:latin typeface="Corbel" panose="020B0503020204020204"/>
                <a:ea typeface="+mn-ea"/>
                <a:cs typeface="+mn-cs"/>
              </a:rPr>
              <a:t>Mobility &amp; </a:t>
            </a:r>
            <a:r>
              <a:rPr kumimoji="0" lang="en-US" sz="2400" b="0" i="0" u="none" strike="noStrike" kern="1200" cap="none" spc="0" normalizeH="0" baseline="0" noProof="0" dirty="0">
                <a:ln>
                  <a:noFill/>
                </a:ln>
                <a:solidFill>
                  <a:prstClr val="white"/>
                </a:solidFill>
                <a:effectLst/>
                <a:uLnTx/>
                <a:uFillTx/>
                <a:latin typeface="Corbel" panose="020B0503020204020204"/>
                <a:ea typeface="+mn-ea"/>
                <a:cs typeface="+mn-cs"/>
              </a:rPr>
              <a:t>e</a:t>
            </a:r>
            <a:r>
              <a:rPr kumimoji="0" lang="en-US" sz="2400" b="0" i="0" u="none" strike="noStrike" kern="1200" cap="none" spc="0" normalizeH="0" baseline="0" noProof="0" dirty="0" smtClean="0">
                <a:ln>
                  <a:noFill/>
                </a:ln>
                <a:solidFill>
                  <a:prstClr val="white"/>
                </a:solidFill>
                <a:effectLst/>
                <a:uLnTx/>
                <a:uFillTx/>
                <a:latin typeface="Corbel" panose="020B0503020204020204"/>
                <a:ea typeface="+mn-ea"/>
                <a:cs typeface="+mn-cs"/>
              </a:rPr>
              <a:t>conomic disruptions</a:t>
            </a:r>
          </a:p>
          <a:p>
            <a:pPr marL="406400" marR="0" lvl="0" indent="-406400" algn="l" defTabSz="914400" rtl="0" eaLnBrk="1" fontAlgn="auto" latinLnBrk="0" hangingPunct="1">
              <a:lnSpc>
                <a:spcPct val="90000"/>
              </a:lnSpc>
              <a:spcBef>
                <a:spcPts val="600"/>
              </a:spcBef>
              <a:spcAft>
                <a:spcPts val="200"/>
              </a:spcAft>
              <a:buClr>
                <a:srgbClr val="41AEBD"/>
              </a:buClr>
              <a:buSzPct val="100000"/>
              <a:buFont typeface="Wingdings" panose="05000000000000000000" pitchFamily="2" charset="2"/>
              <a:buChar char="Ø"/>
              <a:tabLst/>
              <a:defRPr/>
            </a:pPr>
            <a:r>
              <a:rPr kumimoji="0" lang="en-US" sz="2400" b="0" i="0" u="none" strike="noStrike" kern="1200" cap="none" spc="0" normalizeH="0" baseline="0" noProof="0" dirty="0">
                <a:ln>
                  <a:noFill/>
                </a:ln>
                <a:solidFill>
                  <a:prstClr val="white"/>
                </a:solidFill>
                <a:effectLst/>
                <a:uLnTx/>
                <a:uFillTx/>
                <a:latin typeface="Corbel" panose="020B0503020204020204"/>
                <a:ea typeface="+mn-ea"/>
                <a:cs typeface="+mn-cs"/>
              </a:rPr>
              <a:t>Reduction of tax base </a:t>
            </a:r>
            <a:r>
              <a:rPr lang="en-US" sz="2400" dirty="0">
                <a:solidFill>
                  <a:prstClr val="white"/>
                </a:solidFill>
                <a:latin typeface="Corbel" panose="020B0503020204020204"/>
              </a:rPr>
              <a:t>&amp;</a:t>
            </a:r>
            <a:r>
              <a:rPr kumimoji="0" lang="en-US" sz="2400" b="0" i="0" u="none" strike="noStrike" kern="1200" cap="none" spc="0" normalizeH="0" baseline="0" noProof="0" dirty="0" smtClean="0">
                <a:ln>
                  <a:noFill/>
                </a:ln>
                <a:solidFill>
                  <a:prstClr val="white"/>
                </a:solidFill>
                <a:effectLst/>
                <a:uLnTx/>
                <a:uFillTx/>
                <a:latin typeface="Corbel" panose="020B0503020204020204"/>
                <a:ea typeface="+mn-ea"/>
                <a:cs typeface="+mn-cs"/>
              </a:rPr>
              <a:t> </a:t>
            </a:r>
            <a:r>
              <a:rPr kumimoji="0" lang="en-US" sz="2400" b="0" i="0" u="none" strike="noStrike" kern="1200" cap="none" spc="0" normalizeH="0" baseline="0" noProof="0" dirty="0">
                <a:ln>
                  <a:noFill/>
                </a:ln>
                <a:solidFill>
                  <a:prstClr val="white"/>
                </a:solidFill>
                <a:effectLst/>
                <a:uLnTx/>
                <a:uFillTx/>
                <a:latin typeface="Corbel" panose="020B0503020204020204"/>
                <a:ea typeface="+mn-ea"/>
                <a:cs typeface="+mn-cs"/>
              </a:rPr>
              <a:t>services </a:t>
            </a:r>
            <a:endParaRPr kumimoji="0" lang="en-US" sz="2400" b="0" i="0" u="none" strike="noStrike" kern="1200" cap="none" spc="0" normalizeH="0" baseline="0" noProof="0" dirty="0" smtClean="0">
              <a:ln>
                <a:noFill/>
              </a:ln>
              <a:solidFill>
                <a:prstClr val="white"/>
              </a:solidFill>
              <a:effectLst/>
              <a:uLnTx/>
              <a:uFillTx/>
              <a:latin typeface="Corbel" panose="020B0503020204020204"/>
              <a:ea typeface="+mn-ea"/>
              <a:cs typeface="+mn-cs"/>
            </a:endParaRPr>
          </a:p>
          <a:p>
            <a:pPr marL="406400" marR="0" lvl="0" indent="-406400" algn="l" defTabSz="914400" rtl="0" eaLnBrk="1" fontAlgn="auto" latinLnBrk="0" hangingPunct="1">
              <a:lnSpc>
                <a:spcPct val="90000"/>
              </a:lnSpc>
              <a:spcBef>
                <a:spcPts val="600"/>
              </a:spcBef>
              <a:spcAft>
                <a:spcPts val="200"/>
              </a:spcAft>
              <a:buClr>
                <a:srgbClr val="41AEBD"/>
              </a:buClr>
              <a:buSzPct val="100000"/>
              <a:buFont typeface="Wingdings" panose="05000000000000000000" pitchFamily="2" charset="2"/>
              <a:buChar char="Ø"/>
              <a:tabLst/>
              <a:defRPr/>
            </a:pPr>
            <a:endParaRPr kumimoji="0" lang="en-US" sz="2400" b="0" i="0" u="none" strike="noStrike" kern="1200" cap="none" spc="0" normalizeH="0" baseline="0" noProof="0" dirty="0">
              <a:ln>
                <a:noFill/>
              </a:ln>
              <a:solidFill>
                <a:prstClr val="white"/>
              </a:solidFill>
              <a:effectLst/>
              <a:uLnTx/>
              <a:uFillTx/>
              <a:latin typeface="Corbel" panose="020B0503020204020204"/>
              <a:ea typeface="+mn-ea"/>
              <a:cs typeface="+mn-cs"/>
            </a:endParaRPr>
          </a:p>
          <a:p>
            <a:pPr marL="0" marR="0" lvl="0" indent="0" algn="l" defTabSz="914400" rtl="0" eaLnBrk="1" fontAlgn="auto" latinLnBrk="0" hangingPunct="1">
              <a:lnSpc>
                <a:spcPct val="90000"/>
              </a:lnSpc>
              <a:spcBef>
                <a:spcPts val="600"/>
              </a:spcBef>
              <a:spcAft>
                <a:spcPts val="200"/>
              </a:spcAft>
              <a:buClr>
                <a:srgbClr val="41AEBD"/>
              </a:buClr>
              <a:buSzPct val="100000"/>
              <a:buFont typeface="Tw Cen MT" panose="020B0602020104020603" pitchFamily="34" charset="0"/>
              <a:buNone/>
              <a:tabLst/>
              <a:defRPr/>
            </a:pPr>
            <a:endParaRPr kumimoji="0" lang="en-US" sz="2600" b="0" i="0" u="none" strike="noStrike" kern="1200" cap="none" spc="0" normalizeH="0" baseline="0" noProof="0" dirty="0" smtClean="0">
              <a:ln>
                <a:noFill/>
              </a:ln>
              <a:solidFill>
                <a:prstClr val="white"/>
              </a:solidFill>
              <a:effectLst/>
              <a:uLnTx/>
              <a:uFillTx/>
              <a:latin typeface="Corbel" panose="020B0503020204020204"/>
              <a:ea typeface="+mn-ea"/>
              <a:cs typeface="+mn-cs"/>
            </a:endParaRPr>
          </a:p>
          <a:p>
            <a:pPr marL="0" marR="0" lvl="0" indent="0" algn="l" defTabSz="914400" rtl="0" eaLnBrk="1" fontAlgn="auto" latinLnBrk="0" hangingPunct="1">
              <a:lnSpc>
                <a:spcPct val="90000"/>
              </a:lnSpc>
              <a:spcBef>
                <a:spcPts val="1200"/>
              </a:spcBef>
              <a:spcAft>
                <a:spcPts val="200"/>
              </a:spcAft>
              <a:buClr>
                <a:srgbClr val="41AEBD"/>
              </a:buClr>
              <a:buSzPct val="100000"/>
              <a:buFont typeface="Tw Cen MT" panose="020B0602020104020603" pitchFamily="34" charset="0"/>
              <a:buNone/>
              <a:tabLst/>
              <a:defRPr/>
            </a:pPr>
            <a:endParaRPr kumimoji="0" lang="en-US" sz="3000" b="0" i="0" u="none" strike="noStrike" kern="1200" cap="none" spc="0" normalizeH="0" baseline="0" noProof="0" dirty="0">
              <a:ln>
                <a:noFill/>
              </a:ln>
              <a:solidFill>
                <a:prstClr val="white"/>
              </a:solidFill>
              <a:effectLst/>
              <a:uLnTx/>
              <a:uFillTx/>
              <a:latin typeface="Corbel" panose="020B0503020204020204"/>
              <a:ea typeface="+mn-ea"/>
              <a:cs typeface="+mn-cs"/>
            </a:endParaRPr>
          </a:p>
          <a:p>
            <a:pPr marL="406400" marR="0" lvl="0" indent="-406400" algn="l" defTabSz="914400" rtl="0" eaLnBrk="1" fontAlgn="auto" latinLnBrk="0" hangingPunct="1">
              <a:lnSpc>
                <a:spcPct val="90000"/>
              </a:lnSpc>
              <a:spcBef>
                <a:spcPts val="1200"/>
              </a:spcBef>
              <a:spcAft>
                <a:spcPts val="200"/>
              </a:spcAft>
              <a:buClr>
                <a:srgbClr val="41AEBD"/>
              </a:buClr>
              <a:buSzPct val="100000"/>
              <a:buFont typeface="Wingdings" panose="05000000000000000000" pitchFamily="2" charset="2"/>
              <a:buChar char="Ø"/>
              <a:tabLst/>
              <a:defRPr/>
            </a:pPr>
            <a:endParaRPr kumimoji="0" lang="en-US" sz="30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3" name="TextBox 2">
            <a:extLst>
              <a:ext uri="{FF2B5EF4-FFF2-40B4-BE49-F238E27FC236}">
                <a16:creationId xmlns:a16="http://schemas.microsoft.com/office/drawing/2014/main" id="{910066DD-BB03-42B1-B885-06CD468F2D3B}"/>
              </a:ext>
            </a:extLst>
          </p:cNvPr>
          <p:cNvSpPr txBox="1"/>
          <p:nvPr/>
        </p:nvSpPr>
        <p:spPr>
          <a:xfrm>
            <a:off x="1149512" y="1628096"/>
            <a:ext cx="4136069" cy="954107"/>
          </a:xfrm>
          <a:prstGeom prst="rect">
            <a:avLst/>
          </a:prstGeom>
          <a:noFill/>
          <a:ln>
            <a:no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srgbClr val="FCB11C"/>
                </a:solidFill>
                <a:effectLst/>
                <a:uLnTx/>
                <a:uFillTx/>
                <a:latin typeface="Corbel" panose="020B0503020204020204"/>
                <a:ea typeface="+mn-ea"/>
                <a:cs typeface="+mn-cs"/>
              </a:rPr>
              <a:t>Short-to-mid term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prstClr val="white"/>
                </a:solidFill>
                <a:effectLst/>
                <a:uLnTx/>
                <a:uFillTx/>
                <a:latin typeface="Corbel" panose="020B0503020204020204"/>
                <a:ea typeface="+mn-ea"/>
                <a:cs typeface="+mn-cs"/>
              </a:rPr>
              <a:t>Episodic </a:t>
            </a:r>
            <a:r>
              <a:rPr kumimoji="0" lang="en-US" sz="2800" b="0" i="1" u="none" strike="noStrike" kern="1200" cap="none" spc="0" normalizeH="0" baseline="0" noProof="0" dirty="0" smtClean="0">
                <a:ln>
                  <a:noFill/>
                </a:ln>
                <a:solidFill>
                  <a:prstClr val="white"/>
                </a:solidFill>
                <a:effectLst/>
                <a:uLnTx/>
                <a:uFillTx/>
                <a:latin typeface="Corbel" panose="020B0503020204020204"/>
                <a:ea typeface="+mn-ea"/>
                <a:cs typeface="+mn-cs"/>
              </a:rPr>
              <a:t>flooding increasing</a:t>
            </a:r>
            <a:endParaRPr kumimoji="0" lang="en-US" sz="2800" b="0" i="1"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6" name="TextBox 5">
            <a:extLst>
              <a:ext uri="{FF2B5EF4-FFF2-40B4-BE49-F238E27FC236}">
                <a16:creationId xmlns:a16="http://schemas.microsoft.com/office/drawing/2014/main" id="{00F293E3-B2C2-43F9-BF8F-A70F2E2BD723}"/>
              </a:ext>
            </a:extLst>
          </p:cNvPr>
          <p:cNvSpPr txBox="1"/>
          <p:nvPr/>
        </p:nvSpPr>
        <p:spPr>
          <a:xfrm>
            <a:off x="7023462" y="1653496"/>
            <a:ext cx="4529638" cy="954107"/>
          </a:xfrm>
          <a:prstGeom prst="rect">
            <a:avLst/>
          </a:prstGeom>
          <a:noFill/>
          <a:ln>
            <a:noFill/>
          </a:ln>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smtClean="0">
                <a:ln>
                  <a:noFill/>
                </a:ln>
                <a:solidFill>
                  <a:srgbClr val="FCB11C"/>
                </a:solidFill>
                <a:effectLst/>
                <a:uLnTx/>
                <a:uFillTx/>
                <a:latin typeface="Corbel" panose="020B0503020204020204"/>
                <a:ea typeface="+mn-ea"/>
                <a:cs typeface="+mn-cs"/>
              </a:rPr>
              <a:t>Mid-to-long term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smtClean="0">
                <a:ln>
                  <a:noFill/>
                </a:ln>
                <a:solidFill>
                  <a:prstClr val="white"/>
                </a:solidFill>
                <a:effectLst/>
                <a:uLnTx/>
                <a:uFillTx/>
                <a:latin typeface="Corbel" panose="020B0503020204020204"/>
                <a:ea typeface="+mn-ea"/>
                <a:cs typeface="+mn-cs"/>
              </a:rPr>
              <a:t>Episodic + Permanent flooding</a:t>
            </a:r>
            <a:endParaRPr kumimoji="0" lang="en-US" sz="2800" b="0" i="1"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9" name="Content Placeholder 2">
            <a:extLst>
              <a:ext uri="{FF2B5EF4-FFF2-40B4-BE49-F238E27FC236}">
                <a16:creationId xmlns:a16="http://schemas.microsoft.com/office/drawing/2014/main" id="{44454571-9CB8-42D4-815E-17A559EB4F99}"/>
              </a:ext>
            </a:extLst>
          </p:cNvPr>
          <p:cNvSpPr txBox="1">
            <a:spLocks/>
          </p:cNvSpPr>
          <p:nvPr/>
        </p:nvSpPr>
        <p:spPr>
          <a:xfrm>
            <a:off x="6981106" y="2655723"/>
            <a:ext cx="4614350" cy="2708426"/>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406400" marR="0" lvl="0" indent="-406400" algn="l" defTabSz="914400" rtl="0" eaLnBrk="1" fontAlgn="auto" latinLnBrk="0" hangingPunct="1">
              <a:lnSpc>
                <a:spcPct val="90000"/>
              </a:lnSpc>
              <a:spcBef>
                <a:spcPts val="600"/>
              </a:spcBef>
              <a:spcAft>
                <a:spcPts val="200"/>
              </a:spcAft>
              <a:buClr>
                <a:srgbClr val="41AEBD"/>
              </a:buClr>
              <a:buSzPct val="100000"/>
              <a:buFont typeface="Wingdings" panose="05000000000000000000" pitchFamily="2" charset="2"/>
              <a:buChar char="Ø"/>
              <a:tabLst/>
              <a:defRPr/>
            </a:pPr>
            <a:r>
              <a:rPr kumimoji="0" lang="en-US" sz="2400" b="0" i="0" u="none" strike="noStrike" kern="1200" cap="none" spc="0" normalizeH="0" baseline="0" noProof="0" dirty="0">
                <a:ln>
                  <a:noFill/>
                </a:ln>
                <a:solidFill>
                  <a:prstClr val="white"/>
                </a:solidFill>
                <a:effectLst/>
                <a:uLnTx/>
                <a:uFillTx/>
                <a:latin typeface="Corbel" panose="020B0503020204020204"/>
                <a:ea typeface="+mn-ea"/>
                <a:cs typeface="+mn-cs"/>
              </a:rPr>
              <a:t>Permanent inundation </a:t>
            </a:r>
            <a:r>
              <a:rPr kumimoji="0" lang="en-US" sz="2400" b="0" i="0" u="none" strike="noStrike" kern="1200" cap="none" spc="0" normalizeH="0" baseline="0" noProof="0" dirty="0" smtClean="0">
                <a:ln>
                  <a:noFill/>
                </a:ln>
                <a:solidFill>
                  <a:prstClr val="white"/>
                </a:solidFill>
                <a:effectLst/>
                <a:uLnTx/>
                <a:uFillTx/>
                <a:latin typeface="Corbel" panose="020B0503020204020204"/>
                <a:ea typeface="+mn-ea"/>
                <a:cs typeface="+mn-cs"/>
              </a:rPr>
              <a:t>in </a:t>
            </a:r>
            <a:r>
              <a:rPr kumimoji="0" lang="en-US" sz="2400" b="0" i="0" u="none" strike="noStrike" kern="1200" cap="none" spc="0" normalizeH="0" baseline="0" noProof="0" dirty="0">
                <a:ln>
                  <a:noFill/>
                </a:ln>
                <a:solidFill>
                  <a:prstClr val="white"/>
                </a:solidFill>
                <a:effectLst/>
                <a:uLnTx/>
                <a:uFillTx/>
                <a:latin typeface="Corbel" panose="020B0503020204020204"/>
                <a:ea typeface="+mn-ea"/>
                <a:cs typeface="+mn-cs"/>
              </a:rPr>
              <a:t>some </a:t>
            </a:r>
            <a:r>
              <a:rPr kumimoji="0" lang="en-US" sz="2400" b="0" i="0" u="none" strike="noStrike" kern="1200" cap="none" spc="0" normalizeH="0" baseline="0" noProof="0" dirty="0" smtClean="0">
                <a:ln>
                  <a:noFill/>
                </a:ln>
                <a:solidFill>
                  <a:prstClr val="white"/>
                </a:solidFill>
                <a:effectLst/>
                <a:uLnTx/>
                <a:uFillTx/>
                <a:latin typeface="Corbel" panose="020B0503020204020204"/>
                <a:ea typeface="+mn-ea"/>
                <a:cs typeface="+mn-cs"/>
              </a:rPr>
              <a:t>areas</a:t>
            </a:r>
          </a:p>
          <a:p>
            <a:pPr marL="406400" marR="0" lvl="0" indent="-406400" algn="l" defTabSz="914400" rtl="0" eaLnBrk="1" fontAlgn="auto" latinLnBrk="0" hangingPunct="1">
              <a:lnSpc>
                <a:spcPct val="90000"/>
              </a:lnSpc>
              <a:spcBef>
                <a:spcPts val="600"/>
              </a:spcBef>
              <a:spcAft>
                <a:spcPts val="200"/>
              </a:spcAft>
              <a:buClr>
                <a:srgbClr val="41AEBD"/>
              </a:buClr>
              <a:buSzPct val="100000"/>
              <a:buFont typeface="Wingdings" panose="05000000000000000000" pitchFamily="2" charset="2"/>
              <a:buChar char="Ø"/>
              <a:tabLst/>
              <a:defRPr/>
            </a:pPr>
            <a:r>
              <a:rPr kumimoji="0" lang="en-US" sz="2400" b="0" i="0" u="none" strike="noStrike" kern="1200" cap="none" spc="0" normalizeH="0" baseline="0" noProof="0" dirty="0" smtClean="0">
                <a:ln>
                  <a:noFill/>
                </a:ln>
                <a:solidFill>
                  <a:prstClr val="white"/>
                </a:solidFill>
                <a:effectLst/>
                <a:uLnTx/>
                <a:uFillTx/>
                <a:latin typeface="Corbel" panose="020B0503020204020204"/>
                <a:ea typeface="+mn-ea"/>
                <a:cs typeface="+mn-cs"/>
              </a:rPr>
              <a:t>Changes </a:t>
            </a:r>
            <a:r>
              <a:rPr kumimoji="0" lang="en-US" sz="2400" b="0" i="0" u="none" strike="noStrike" kern="1200" cap="none" spc="0" normalizeH="0" baseline="0" noProof="0" dirty="0">
                <a:ln>
                  <a:noFill/>
                </a:ln>
                <a:solidFill>
                  <a:prstClr val="white"/>
                </a:solidFill>
                <a:effectLst/>
                <a:uLnTx/>
                <a:uFillTx/>
                <a:latin typeface="Corbel" panose="020B0503020204020204"/>
                <a:ea typeface="+mn-ea"/>
                <a:cs typeface="+mn-cs"/>
              </a:rPr>
              <a:t>in where people live and </a:t>
            </a:r>
            <a:r>
              <a:rPr kumimoji="0" lang="en-US" sz="2400" b="0" i="0" u="none" strike="noStrike" kern="1200" cap="none" spc="0" normalizeH="0" baseline="0" noProof="0" dirty="0" smtClean="0">
                <a:ln>
                  <a:noFill/>
                </a:ln>
                <a:solidFill>
                  <a:prstClr val="white"/>
                </a:solidFill>
                <a:effectLst/>
                <a:uLnTx/>
                <a:uFillTx/>
                <a:latin typeface="Corbel" panose="020B0503020204020204"/>
                <a:ea typeface="+mn-ea"/>
                <a:cs typeface="+mn-cs"/>
              </a:rPr>
              <a:t>work</a:t>
            </a:r>
          </a:p>
          <a:p>
            <a:pPr marL="406400" marR="0" lvl="0" indent="-406400" algn="l" defTabSz="914400" rtl="0" eaLnBrk="1" fontAlgn="auto" latinLnBrk="0" hangingPunct="1">
              <a:lnSpc>
                <a:spcPct val="90000"/>
              </a:lnSpc>
              <a:spcBef>
                <a:spcPts val="600"/>
              </a:spcBef>
              <a:spcAft>
                <a:spcPts val="200"/>
              </a:spcAft>
              <a:buClr>
                <a:srgbClr val="41AEBD"/>
              </a:buClr>
              <a:buSzPct val="100000"/>
              <a:buFont typeface="Wingdings" panose="05000000000000000000" pitchFamily="2" charset="2"/>
              <a:buChar char="Ø"/>
              <a:tabLst/>
              <a:defRPr/>
            </a:pPr>
            <a:r>
              <a:rPr kumimoji="0" lang="en-US" sz="2400" b="0" i="0" u="none" strike="noStrike" kern="1200" cap="none" spc="0" normalizeH="0" baseline="0" noProof="0" dirty="0" smtClean="0">
                <a:ln>
                  <a:noFill/>
                </a:ln>
                <a:solidFill>
                  <a:prstClr val="white"/>
                </a:solidFill>
                <a:effectLst/>
                <a:uLnTx/>
                <a:uFillTx/>
                <a:latin typeface="Corbel" panose="020B0503020204020204"/>
                <a:ea typeface="+mn-ea"/>
                <a:cs typeface="+mn-cs"/>
              </a:rPr>
              <a:t>Need to increase resilience of transportation systems</a:t>
            </a:r>
          </a:p>
          <a:p>
            <a:pPr marL="0" marR="0" lvl="0" indent="0" algn="l" defTabSz="914400" rtl="0" eaLnBrk="1" fontAlgn="auto" latinLnBrk="0" hangingPunct="1">
              <a:lnSpc>
                <a:spcPct val="90000"/>
              </a:lnSpc>
              <a:spcBef>
                <a:spcPts val="600"/>
              </a:spcBef>
              <a:spcAft>
                <a:spcPts val="200"/>
              </a:spcAft>
              <a:buClr>
                <a:srgbClr val="41AEBD"/>
              </a:buClr>
              <a:buSzPct val="100000"/>
              <a:buFont typeface="Tw Cen MT" panose="020B0602020104020603" pitchFamily="34" charset="0"/>
              <a:buNone/>
              <a:tabLst/>
              <a:defRPr/>
            </a:pPr>
            <a:endParaRPr kumimoji="0" lang="en-US" sz="2400" b="0" i="0" u="none" strike="noStrike" kern="1200" cap="none" spc="0" normalizeH="0" baseline="0" noProof="0" dirty="0" smtClean="0">
              <a:ln>
                <a:noFill/>
              </a:ln>
              <a:solidFill>
                <a:prstClr val="white"/>
              </a:solidFill>
              <a:effectLst/>
              <a:uLnTx/>
              <a:uFillTx/>
              <a:latin typeface="Corbel" panose="020B0503020204020204"/>
              <a:ea typeface="+mn-ea"/>
              <a:cs typeface="+mn-cs"/>
            </a:endParaRPr>
          </a:p>
          <a:p>
            <a:pPr marL="0" marR="0" lvl="0" indent="0" algn="l" defTabSz="914400" rtl="0" eaLnBrk="1" fontAlgn="auto" latinLnBrk="0" hangingPunct="1">
              <a:lnSpc>
                <a:spcPct val="90000"/>
              </a:lnSpc>
              <a:spcBef>
                <a:spcPts val="600"/>
              </a:spcBef>
              <a:spcAft>
                <a:spcPts val="200"/>
              </a:spcAft>
              <a:buClr>
                <a:srgbClr val="41AEBD"/>
              </a:buClr>
              <a:buSzPct val="100000"/>
              <a:buFont typeface="Tw Cen MT" panose="020B0602020104020603" pitchFamily="34" charset="0"/>
              <a:buNone/>
              <a:tabLst/>
              <a:defRPr/>
            </a:pPr>
            <a:endParaRPr kumimoji="0" lang="en-US" sz="2400" b="0" i="0" u="none" strike="noStrike" kern="1200" cap="none" spc="0" normalizeH="0" baseline="0" noProof="0" dirty="0">
              <a:ln>
                <a:noFill/>
              </a:ln>
              <a:solidFill>
                <a:prstClr val="white"/>
              </a:solidFill>
              <a:effectLst/>
              <a:uLnTx/>
              <a:uFillTx/>
              <a:latin typeface="Corbel" panose="020B0503020204020204"/>
              <a:ea typeface="+mn-ea"/>
              <a:cs typeface="+mn-cs"/>
            </a:endParaRPr>
          </a:p>
          <a:p>
            <a:pPr marL="0" marR="0" lvl="0" indent="0" algn="l" defTabSz="914400" rtl="0" eaLnBrk="1" fontAlgn="auto" latinLnBrk="0" hangingPunct="1">
              <a:lnSpc>
                <a:spcPct val="90000"/>
              </a:lnSpc>
              <a:spcBef>
                <a:spcPts val="600"/>
              </a:spcBef>
              <a:spcAft>
                <a:spcPts val="200"/>
              </a:spcAft>
              <a:buClr>
                <a:srgbClr val="41AEBD"/>
              </a:buClr>
              <a:buSzPct val="100000"/>
              <a:buFont typeface="Tw Cen MT" panose="020B0602020104020603" pitchFamily="34" charset="0"/>
              <a:buNone/>
              <a:tabLst/>
              <a:defRPr/>
            </a:pPr>
            <a:endParaRPr kumimoji="0" lang="en-US" sz="2600" b="0" i="0" u="none" strike="noStrike" kern="1200" cap="none" spc="0" normalizeH="0" baseline="0" noProof="0" dirty="0">
              <a:ln>
                <a:noFill/>
              </a:ln>
              <a:solidFill>
                <a:prstClr val="white"/>
              </a:solidFill>
              <a:effectLst/>
              <a:uLnTx/>
              <a:uFillTx/>
              <a:latin typeface="Corbel" panose="020B0503020204020204"/>
              <a:ea typeface="+mn-ea"/>
              <a:cs typeface="+mn-cs"/>
            </a:endParaRPr>
          </a:p>
          <a:p>
            <a:pPr marL="406400" marR="0" lvl="0" indent="-406400" algn="l" defTabSz="914400" rtl="0" eaLnBrk="1" fontAlgn="auto" latinLnBrk="0" hangingPunct="1">
              <a:lnSpc>
                <a:spcPct val="90000"/>
              </a:lnSpc>
              <a:spcBef>
                <a:spcPts val="1200"/>
              </a:spcBef>
              <a:spcAft>
                <a:spcPts val="200"/>
              </a:spcAft>
              <a:buClr>
                <a:srgbClr val="41AEBD"/>
              </a:buClr>
              <a:buSzPct val="100000"/>
              <a:buFont typeface="Wingdings" panose="05000000000000000000" pitchFamily="2" charset="2"/>
              <a:buChar char="Ø"/>
              <a:tabLst/>
              <a:defRPr/>
            </a:pPr>
            <a:endParaRPr kumimoji="0" lang="en-US" sz="3000" b="0" i="0" u="none" strike="noStrike" kern="1200" cap="none" spc="0" normalizeH="0" baseline="0" noProof="0" dirty="0">
              <a:ln>
                <a:noFill/>
              </a:ln>
              <a:solidFill>
                <a:prstClr val="white"/>
              </a:solidFill>
              <a:effectLst/>
              <a:uLnTx/>
              <a:uFillTx/>
              <a:latin typeface="Corbel" panose="020B0503020204020204"/>
              <a:ea typeface="+mn-ea"/>
              <a:cs typeface="+mn-cs"/>
            </a:endParaRPr>
          </a:p>
          <a:p>
            <a:pPr marL="406400" marR="0" lvl="0" indent="-406400" algn="l" defTabSz="914400" rtl="0" eaLnBrk="1" fontAlgn="auto" latinLnBrk="0" hangingPunct="1">
              <a:lnSpc>
                <a:spcPct val="90000"/>
              </a:lnSpc>
              <a:spcBef>
                <a:spcPts val="1200"/>
              </a:spcBef>
              <a:spcAft>
                <a:spcPts val="200"/>
              </a:spcAft>
              <a:buClr>
                <a:srgbClr val="41AEBD"/>
              </a:buClr>
              <a:buSzPct val="100000"/>
              <a:buFont typeface="Wingdings" panose="05000000000000000000" pitchFamily="2" charset="2"/>
              <a:buChar char="Ø"/>
              <a:tabLst/>
              <a:defRPr/>
            </a:pPr>
            <a:endParaRPr kumimoji="0" lang="en-US" sz="30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4" name="Cross 3"/>
          <p:cNvSpPr/>
          <p:nvPr/>
        </p:nvSpPr>
        <p:spPr>
          <a:xfrm>
            <a:off x="5605419" y="3192218"/>
            <a:ext cx="814430" cy="831378"/>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rbel" panose="020B0503020204020204"/>
              <a:ea typeface="+mn-ea"/>
              <a:cs typeface="+mn-cs"/>
            </a:endParaRPr>
          </a:p>
        </p:txBody>
      </p:sp>
      <p:pic>
        <p:nvPicPr>
          <p:cNvPr id="8" name="Picture 7" descr="A picture containing outdoor&#10;&#10;Description automatically generated">
            <a:extLst>
              <a:ext uri="{FF2B5EF4-FFF2-40B4-BE49-F238E27FC236}">
                <a16:creationId xmlns:a16="http://schemas.microsoft.com/office/drawing/2014/main" id="{5E7B4967-D740-429F-AF9A-72F14F7EF0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14179" y="5183274"/>
            <a:ext cx="3864931" cy="1489474"/>
          </a:xfrm>
          <a:prstGeom prst="parallelogram">
            <a:avLst/>
          </a:prstGeom>
          <a:effectLst>
            <a:outerShdw blurRad="50800" dist="38100" dir="2700000" algn="tl" rotWithShape="0">
              <a:prstClr val="black">
                <a:alpha val="40000"/>
              </a:prstClr>
            </a:outerShdw>
          </a:effectLst>
        </p:spPr>
      </p:pic>
      <p:pic>
        <p:nvPicPr>
          <p:cNvPr id="10" name="Picture 9" descr="A street scene with focus on the side of a road&#10;&#10;Description automatically generated">
            <a:extLst>
              <a:ext uri="{FF2B5EF4-FFF2-40B4-BE49-F238E27FC236}">
                <a16:creationId xmlns:a16="http://schemas.microsoft.com/office/drawing/2014/main" id="{30266AF1-141D-4727-9121-2537CEFB72B8}"/>
              </a:ext>
            </a:extLst>
          </p:cNvPr>
          <p:cNvPicPr>
            <a:picLocks noChangeAspect="1"/>
          </p:cNvPicPr>
          <p:nvPr/>
        </p:nvPicPr>
        <p:blipFill rotWithShape="1">
          <a:blip r:embed="rId4"/>
          <a:srcRect r="11258" b="18584"/>
          <a:stretch/>
        </p:blipFill>
        <p:spPr>
          <a:xfrm>
            <a:off x="917170" y="5183274"/>
            <a:ext cx="2960453" cy="1518645"/>
          </a:xfrm>
          <a:prstGeom prst="parallelogram">
            <a:avLst/>
          </a:prstGeom>
          <a:ln>
            <a:noFill/>
          </a:ln>
          <a:effectLst>
            <a:outerShdw blurRad="50800" dist="38100" dir="2700000" algn="tl" rotWithShape="0">
              <a:prstClr val="black">
                <a:alpha val="40000"/>
              </a:prstClr>
            </a:outerShdw>
          </a:effectLst>
        </p:spPr>
      </p:pic>
      <p:pic>
        <p:nvPicPr>
          <p:cNvPr id="11" name="Picture 10"/>
          <p:cNvPicPr>
            <a:picLocks noChangeAspect="1"/>
          </p:cNvPicPr>
          <p:nvPr/>
        </p:nvPicPr>
        <p:blipFill>
          <a:blip r:embed="rId5"/>
          <a:stretch>
            <a:fillRect/>
          </a:stretch>
        </p:blipFill>
        <p:spPr>
          <a:xfrm>
            <a:off x="7899826" y="5188322"/>
            <a:ext cx="3810393" cy="1513597"/>
          </a:xfrm>
          <a:prstGeom prst="parallelogram">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51572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xEl>
                                              <p:pRg st="0" end="0"/>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9">
                                            <p:txEl>
                                              <p:pRg st="1" end="1"/>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allAtOnce"/>
      <p:bldP spid="3" grpId="0"/>
      <p:bldP spid="6" grpId="0"/>
      <p:bldP spid="9" grpId="0" build="allAtOnce"/>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3996232908"/>
              </p:ext>
            </p:extLst>
          </p:nvPr>
        </p:nvGraphicFramePr>
        <p:xfrm>
          <a:off x="6047802" y="406400"/>
          <a:ext cx="4558511" cy="62611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Curved Left Arrow 17">
            <a:extLst>
              <a:ext uri="{FF2B5EF4-FFF2-40B4-BE49-F238E27FC236}">
                <a16:creationId xmlns:a16="http://schemas.microsoft.com/office/drawing/2014/main" id="{7CC6C2F5-E764-4A09-999A-FEED74354832}"/>
              </a:ext>
            </a:extLst>
          </p:cNvPr>
          <p:cNvSpPr/>
          <p:nvPr/>
        </p:nvSpPr>
        <p:spPr>
          <a:xfrm>
            <a:off x="10646677" y="925321"/>
            <a:ext cx="1387079" cy="5464702"/>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grpSp>
        <p:nvGrpSpPr>
          <p:cNvPr id="20" name="Group 19"/>
          <p:cNvGrpSpPr/>
          <p:nvPr/>
        </p:nvGrpSpPr>
        <p:grpSpPr>
          <a:xfrm>
            <a:off x="4763879" y="791653"/>
            <a:ext cx="1262486" cy="5437444"/>
            <a:chOff x="4160224" y="783771"/>
            <a:chExt cx="1262486" cy="5437444"/>
          </a:xfrm>
        </p:grpSpPr>
        <p:sp>
          <p:nvSpPr>
            <p:cNvPr id="10" name="Curved Left Arrow 16">
              <a:extLst>
                <a:ext uri="{FF2B5EF4-FFF2-40B4-BE49-F238E27FC236}">
                  <a16:creationId xmlns:a16="http://schemas.microsoft.com/office/drawing/2014/main" id="{E9FBAB2D-5A33-4CFB-BEDA-CC4CE4CDF524}"/>
                </a:ext>
              </a:extLst>
            </p:cNvPr>
            <p:cNvSpPr/>
            <p:nvPr/>
          </p:nvSpPr>
          <p:spPr>
            <a:xfrm rot="10800000">
              <a:off x="4160224" y="783771"/>
              <a:ext cx="1262486" cy="5437444"/>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13" name="TextBox 12">
              <a:extLst>
                <a:ext uri="{FF2B5EF4-FFF2-40B4-BE49-F238E27FC236}">
                  <a16:creationId xmlns:a16="http://schemas.microsoft.com/office/drawing/2014/main" id="{833F18DA-A1E2-4DCC-87BF-736178103AE5}"/>
                </a:ext>
              </a:extLst>
            </p:cNvPr>
            <p:cNvSpPr txBox="1"/>
            <p:nvPr/>
          </p:nvSpPr>
          <p:spPr>
            <a:xfrm rot="16200000">
              <a:off x="3153098" y="2941007"/>
              <a:ext cx="3182139" cy="488806"/>
            </a:xfrm>
            <a:prstGeom prst="rect">
              <a:avLst/>
            </a:prstGeom>
            <a:noFill/>
          </p:spPr>
          <p:txBody>
            <a:bodyPr wrap="none" rtlCol="0">
              <a:prstTxWarp prst="textArchUp">
                <a:avLst>
                  <a:gd name="adj" fmla="val 11085974"/>
                </a:avLst>
              </a:prstTxWarp>
              <a:spAutoFit/>
            </a:bodyPr>
            <a:lstStyle/>
            <a:p>
              <a:r>
                <a:rPr lang="en-US" dirty="0"/>
                <a:t>MONITOR AND REASSESS</a:t>
              </a:r>
            </a:p>
          </p:txBody>
        </p:sp>
      </p:grpSp>
      <p:sp>
        <p:nvSpPr>
          <p:cNvPr id="14" name="Title 1">
            <a:extLst>
              <a:ext uri="{FF2B5EF4-FFF2-40B4-BE49-F238E27FC236}">
                <a16:creationId xmlns:a16="http://schemas.microsoft.com/office/drawing/2014/main" id="{81EF5363-5537-4B7A-ADD5-1FF1DC0B9455}"/>
              </a:ext>
            </a:extLst>
          </p:cNvPr>
          <p:cNvSpPr>
            <a:spLocks noGrp="1"/>
          </p:cNvSpPr>
          <p:nvPr>
            <p:ph type="title"/>
          </p:nvPr>
        </p:nvSpPr>
        <p:spPr>
          <a:xfrm>
            <a:off x="781302" y="462036"/>
            <a:ext cx="3679248" cy="2580044"/>
          </a:xfrm>
        </p:spPr>
        <p:txBody>
          <a:bodyPr>
            <a:normAutofit/>
          </a:bodyPr>
          <a:lstStyle/>
          <a:p>
            <a:r>
              <a:rPr lang="en-US" sz="3600" dirty="0" smtClean="0"/>
              <a:t>FHWA Vulnerability </a:t>
            </a:r>
            <a:r>
              <a:rPr lang="en-US" sz="3600" dirty="0"/>
              <a:t>A</a:t>
            </a:r>
            <a:r>
              <a:rPr lang="en-US" sz="3600" dirty="0" smtClean="0"/>
              <a:t>ssessment &amp; Adaptation Framework </a:t>
            </a:r>
            <a:endParaRPr lang="en-US" sz="3600" dirty="0"/>
          </a:p>
        </p:txBody>
      </p:sp>
      <p:sp>
        <p:nvSpPr>
          <p:cNvPr id="18" name="TextBox 17"/>
          <p:cNvSpPr txBox="1"/>
          <p:nvPr/>
        </p:nvSpPr>
        <p:spPr>
          <a:xfrm>
            <a:off x="461504" y="3357395"/>
            <a:ext cx="3554887" cy="2837700"/>
          </a:xfrm>
          <a:prstGeom prst="rect">
            <a:avLst/>
          </a:prstGeom>
          <a:noFill/>
        </p:spPr>
        <p:txBody>
          <a:bodyPr wrap="square" rtlCol="0">
            <a:spAutoFit/>
          </a:bodyPr>
          <a:lstStyle/>
          <a:p>
            <a:pPr marL="342900" indent="-342900">
              <a:lnSpc>
                <a:spcPct val="80000"/>
              </a:lnSpc>
              <a:spcAft>
                <a:spcPts val="1200"/>
              </a:spcAft>
              <a:buFont typeface="Arial" panose="020B0604020202020204" pitchFamily="34" charset="0"/>
              <a:buChar char="•"/>
            </a:pPr>
            <a:r>
              <a:rPr lang="en-US" sz="2200" dirty="0" smtClean="0"/>
              <a:t>SLR is often one part of a larger process</a:t>
            </a:r>
          </a:p>
          <a:p>
            <a:pPr marL="342900" indent="-342900">
              <a:lnSpc>
                <a:spcPct val="80000"/>
              </a:lnSpc>
              <a:spcAft>
                <a:spcPts val="1200"/>
              </a:spcAft>
              <a:buFont typeface="Arial" panose="020B0604020202020204" pitchFamily="34" charset="0"/>
              <a:buChar char="•"/>
            </a:pPr>
            <a:r>
              <a:rPr lang="en-US" sz="2200" dirty="0" smtClean="0"/>
              <a:t>Other stressors and factors considered in planning process</a:t>
            </a:r>
          </a:p>
          <a:p>
            <a:pPr marL="342900" indent="-342900">
              <a:lnSpc>
                <a:spcPct val="80000"/>
              </a:lnSpc>
              <a:spcAft>
                <a:spcPts val="1200"/>
              </a:spcAft>
              <a:buFont typeface="Arial" panose="020B0604020202020204" pitchFamily="34" charset="0"/>
              <a:buChar char="•"/>
            </a:pPr>
            <a:r>
              <a:rPr lang="en-US" sz="2200" dirty="0" smtClean="0"/>
              <a:t>Process is cyclical and needs to be revisits as better data, models, and science are developed</a:t>
            </a:r>
          </a:p>
        </p:txBody>
      </p:sp>
      <p:sp>
        <p:nvSpPr>
          <p:cNvPr id="26" name="TextBox 25"/>
          <p:cNvSpPr txBox="1"/>
          <p:nvPr/>
        </p:nvSpPr>
        <p:spPr>
          <a:xfrm>
            <a:off x="5924509" y="1582758"/>
            <a:ext cx="4932671" cy="2730186"/>
          </a:xfrm>
          <a:prstGeom prst="rect">
            <a:avLst/>
          </a:prstGeom>
          <a:noFill/>
          <a:ln w="12700">
            <a:solidFill>
              <a:srgbClr val="FFCC00"/>
            </a:solidFill>
          </a:ln>
        </p:spPr>
        <p:txBody>
          <a:bodyPr wrap="square" rtlCol="0">
            <a:spAutoFit/>
          </a:bodyPr>
          <a:lstStyle/>
          <a:p>
            <a:pPr algn="ctr"/>
            <a:endParaRPr lang="en-US" dirty="0">
              <a:solidFill>
                <a:srgbClr val="FFC000"/>
              </a:solidFill>
            </a:endParaRPr>
          </a:p>
        </p:txBody>
      </p:sp>
    </p:spTree>
    <p:extLst>
      <p:ext uri="{BB962C8B-B14F-4D97-AF65-F5344CB8AC3E}">
        <p14:creationId xmlns:p14="http://schemas.microsoft.com/office/powerpoint/2010/main" val="1359632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mph" presetSubtype="0" fill="hold" grpId="0" nodeType="clickEffect">
                                  <p:stCondLst>
                                    <p:cond delay="0"/>
                                  </p:stCondLst>
                                  <p:childTnLst>
                                    <p:animClr clrSpc="hsl" dir="cw">
                                      <p:cBhvr override="childStyle">
                                        <p:cTn id="6" dur="500" fill="hold"/>
                                        <p:tgtEl>
                                          <p:spTgt spid="7">
                                            <p:graphicEl>
                                              <a:dgm id="{DE4AD88D-B6D0-4A06-BD1A-439D25326F30}"/>
                                            </p:graphicEl>
                                          </p:spTgt>
                                        </p:tgtEl>
                                        <p:attrNameLst>
                                          <p:attrName>style.color</p:attrName>
                                        </p:attrNameLst>
                                      </p:cBhvr>
                                      <p:by>
                                        <p:hsl h="0" s="-12549" l="-25098"/>
                                      </p:by>
                                    </p:animClr>
                                    <p:animClr clrSpc="hsl" dir="cw">
                                      <p:cBhvr>
                                        <p:cTn id="7" dur="500" fill="hold"/>
                                        <p:tgtEl>
                                          <p:spTgt spid="7">
                                            <p:graphicEl>
                                              <a:dgm id="{DE4AD88D-B6D0-4A06-BD1A-439D25326F30}"/>
                                            </p:graphicEl>
                                          </p:spTgt>
                                        </p:tgtEl>
                                        <p:attrNameLst>
                                          <p:attrName>fillcolor</p:attrName>
                                        </p:attrNameLst>
                                      </p:cBhvr>
                                      <p:by>
                                        <p:hsl h="0" s="-12549" l="-25098"/>
                                      </p:by>
                                    </p:animClr>
                                    <p:animClr clrSpc="hsl" dir="cw">
                                      <p:cBhvr>
                                        <p:cTn id="8" dur="500" fill="hold"/>
                                        <p:tgtEl>
                                          <p:spTgt spid="7">
                                            <p:graphicEl>
                                              <a:dgm id="{DE4AD88D-B6D0-4A06-BD1A-439D25326F30}"/>
                                            </p:graphicEl>
                                          </p:spTgt>
                                        </p:tgtEl>
                                        <p:attrNameLst>
                                          <p:attrName>stroke.color</p:attrName>
                                        </p:attrNameLst>
                                      </p:cBhvr>
                                      <p:by>
                                        <p:hsl h="0" s="-12549" l="-25098"/>
                                      </p:by>
                                    </p:animClr>
                                    <p:set>
                                      <p:cBhvr>
                                        <p:cTn id="9" dur="500" fill="hold"/>
                                        <p:tgtEl>
                                          <p:spTgt spid="7">
                                            <p:graphicEl>
                                              <a:dgm id="{DE4AD88D-B6D0-4A06-BD1A-439D25326F30}"/>
                                            </p:graphic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4" presetClass="emph" presetSubtype="0" fill="hold" grpId="0" nodeType="clickEffect">
                                  <p:stCondLst>
                                    <p:cond delay="0"/>
                                  </p:stCondLst>
                                  <p:childTnLst>
                                    <p:animClr clrSpc="hsl" dir="cw">
                                      <p:cBhvr override="childStyle">
                                        <p:cTn id="13" dur="500" fill="hold"/>
                                        <p:tgtEl>
                                          <p:spTgt spid="7">
                                            <p:graphicEl>
                                              <a:dgm id="{AAE796AC-8A89-43D4-B3E0-540C3FAAC74A}"/>
                                            </p:graphicEl>
                                          </p:spTgt>
                                        </p:tgtEl>
                                        <p:attrNameLst>
                                          <p:attrName>style.color</p:attrName>
                                        </p:attrNameLst>
                                      </p:cBhvr>
                                      <p:by>
                                        <p:hsl h="0" s="-12549" l="-25098"/>
                                      </p:by>
                                    </p:animClr>
                                    <p:animClr clrSpc="hsl" dir="cw">
                                      <p:cBhvr>
                                        <p:cTn id="14" dur="500" fill="hold"/>
                                        <p:tgtEl>
                                          <p:spTgt spid="7">
                                            <p:graphicEl>
                                              <a:dgm id="{AAE796AC-8A89-43D4-B3E0-540C3FAAC74A}"/>
                                            </p:graphicEl>
                                          </p:spTgt>
                                        </p:tgtEl>
                                        <p:attrNameLst>
                                          <p:attrName>fillcolor</p:attrName>
                                        </p:attrNameLst>
                                      </p:cBhvr>
                                      <p:by>
                                        <p:hsl h="0" s="-12549" l="-25098"/>
                                      </p:by>
                                    </p:animClr>
                                    <p:animClr clrSpc="hsl" dir="cw">
                                      <p:cBhvr>
                                        <p:cTn id="15" dur="500" fill="hold"/>
                                        <p:tgtEl>
                                          <p:spTgt spid="7">
                                            <p:graphicEl>
                                              <a:dgm id="{AAE796AC-8A89-43D4-B3E0-540C3FAAC74A}"/>
                                            </p:graphicEl>
                                          </p:spTgt>
                                        </p:tgtEl>
                                        <p:attrNameLst>
                                          <p:attrName>stroke.color</p:attrName>
                                        </p:attrNameLst>
                                      </p:cBhvr>
                                      <p:by>
                                        <p:hsl h="0" s="-12549" l="-25098"/>
                                      </p:by>
                                    </p:animClr>
                                    <p:set>
                                      <p:cBhvr>
                                        <p:cTn id="16" dur="500" fill="hold"/>
                                        <p:tgtEl>
                                          <p:spTgt spid="7">
                                            <p:graphicEl>
                                              <a:dgm id="{AAE796AC-8A89-43D4-B3E0-540C3FAAC74A}"/>
                                            </p:graphicEl>
                                          </p:spTgt>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4" presetClass="emph" presetSubtype="0" fill="hold" grpId="0" nodeType="clickEffect">
                                  <p:stCondLst>
                                    <p:cond delay="0"/>
                                  </p:stCondLst>
                                  <p:childTnLst>
                                    <p:animClr clrSpc="hsl" dir="cw">
                                      <p:cBhvr override="childStyle">
                                        <p:cTn id="20" dur="500" fill="hold"/>
                                        <p:tgtEl>
                                          <p:spTgt spid="7">
                                            <p:graphicEl>
                                              <a:dgm id="{DBCA5942-5083-46D2-8926-3B4C88BF7897}"/>
                                            </p:graphicEl>
                                          </p:spTgt>
                                        </p:tgtEl>
                                        <p:attrNameLst>
                                          <p:attrName>style.color</p:attrName>
                                        </p:attrNameLst>
                                      </p:cBhvr>
                                      <p:by>
                                        <p:hsl h="0" s="-12549" l="-25098"/>
                                      </p:by>
                                    </p:animClr>
                                    <p:animClr clrSpc="hsl" dir="cw">
                                      <p:cBhvr>
                                        <p:cTn id="21" dur="500" fill="hold"/>
                                        <p:tgtEl>
                                          <p:spTgt spid="7">
                                            <p:graphicEl>
                                              <a:dgm id="{DBCA5942-5083-46D2-8926-3B4C88BF7897}"/>
                                            </p:graphicEl>
                                          </p:spTgt>
                                        </p:tgtEl>
                                        <p:attrNameLst>
                                          <p:attrName>fillcolor</p:attrName>
                                        </p:attrNameLst>
                                      </p:cBhvr>
                                      <p:by>
                                        <p:hsl h="0" s="-12549" l="-25098"/>
                                      </p:by>
                                    </p:animClr>
                                    <p:animClr clrSpc="hsl" dir="cw">
                                      <p:cBhvr>
                                        <p:cTn id="22" dur="500" fill="hold"/>
                                        <p:tgtEl>
                                          <p:spTgt spid="7">
                                            <p:graphicEl>
                                              <a:dgm id="{DBCA5942-5083-46D2-8926-3B4C88BF7897}"/>
                                            </p:graphicEl>
                                          </p:spTgt>
                                        </p:tgtEl>
                                        <p:attrNameLst>
                                          <p:attrName>stroke.color</p:attrName>
                                        </p:attrNameLst>
                                      </p:cBhvr>
                                      <p:by>
                                        <p:hsl h="0" s="-12549" l="-25098"/>
                                      </p:by>
                                    </p:animClr>
                                    <p:set>
                                      <p:cBhvr>
                                        <p:cTn id="23" dur="500" fill="hold"/>
                                        <p:tgtEl>
                                          <p:spTgt spid="7">
                                            <p:graphicEl>
                                              <a:dgm id="{DBCA5942-5083-46D2-8926-3B4C88BF7897}"/>
                                            </p:graphicEl>
                                          </p:spTgt>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4" presetClass="emph" presetSubtype="0" fill="hold" grpId="0" nodeType="clickEffect">
                                  <p:stCondLst>
                                    <p:cond delay="0"/>
                                  </p:stCondLst>
                                  <p:childTnLst>
                                    <p:animClr clrSpc="hsl" dir="cw">
                                      <p:cBhvr override="childStyle">
                                        <p:cTn id="27" dur="500" fill="hold"/>
                                        <p:tgtEl>
                                          <p:spTgt spid="7">
                                            <p:graphicEl>
                                              <a:dgm id="{101CBEFF-13DE-4A7B-B326-8E4AC6287432}"/>
                                            </p:graphicEl>
                                          </p:spTgt>
                                        </p:tgtEl>
                                        <p:attrNameLst>
                                          <p:attrName>style.color</p:attrName>
                                        </p:attrNameLst>
                                      </p:cBhvr>
                                      <p:by>
                                        <p:hsl h="0" s="-12549" l="-25098"/>
                                      </p:by>
                                    </p:animClr>
                                    <p:animClr clrSpc="hsl" dir="cw">
                                      <p:cBhvr>
                                        <p:cTn id="28" dur="500" fill="hold"/>
                                        <p:tgtEl>
                                          <p:spTgt spid="7">
                                            <p:graphicEl>
                                              <a:dgm id="{101CBEFF-13DE-4A7B-B326-8E4AC6287432}"/>
                                            </p:graphicEl>
                                          </p:spTgt>
                                        </p:tgtEl>
                                        <p:attrNameLst>
                                          <p:attrName>fillcolor</p:attrName>
                                        </p:attrNameLst>
                                      </p:cBhvr>
                                      <p:by>
                                        <p:hsl h="0" s="-12549" l="-25098"/>
                                      </p:by>
                                    </p:animClr>
                                    <p:animClr clrSpc="hsl" dir="cw">
                                      <p:cBhvr>
                                        <p:cTn id="29" dur="500" fill="hold"/>
                                        <p:tgtEl>
                                          <p:spTgt spid="7">
                                            <p:graphicEl>
                                              <a:dgm id="{101CBEFF-13DE-4A7B-B326-8E4AC6287432}"/>
                                            </p:graphicEl>
                                          </p:spTgt>
                                        </p:tgtEl>
                                        <p:attrNameLst>
                                          <p:attrName>stroke.color</p:attrName>
                                        </p:attrNameLst>
                                      </p:cBhvr>
                                      <p:by>
                                        <p:hsl h="0" s="-12549" l="-25098"/>
                                      </p:by>
                                    </p:animClr>
                                    <p:set>
                                      <p:cBhvr>
                                        <p:cTn id="30" dur="500" fill="hold"/>
                                        <p:tgtEl>
                                          <p:spTgt spid="7">
                                            <p:graphicEl>
                                              <a:dgm id="{101CBEFF-13DE-4A7B-B326-8E4AC6287432}"/>
                                            </p:graphicEl>
                                          </p:spTgt>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24" presetClass="emph" presetSubtype="0" fill="hold" grpId="0" nodeType="clickEffect">
                                  <p:stCondLst>
                                    <p:cond delay="0"/>
                                  </p:stCondLst>
                                  <p:childTnLst>
                                    <p:animClr clrSpc="hsl" dir="cw">
                                      <p:cBhvr override="childStyle">
                                        <p:cTn id="34" dur="500" fill="hold"/>
                                        <p:tgtEl>
                                          <p:spTgt spid="7">
                                            <p:graphicEl>
                                              <a:dgm id="{BF4D65F8-B3C7-4AC4-938B-01D5156FA4EA}"/>
                                            </p:graphicEl>
                                          </p:spTgt>
                                        </p:tgtEl>
                                        <p:attrNameLst>
                                          <p:attrName>style.color</p:attrName>
                                        </p:attrNameLst>
                                      </p:cBhvr>
                                      <p:by>
                                        <p:hsl h="0" s="-12549" l="-25098"/>
                                      </p:by>
                                    </p:animClr>
                                    <p:animClr clrSpc="hsl" dir="cw">
                                      <p:cBhvr>
                                        <p:cTn id="35" dur="500" fill="hold"/>
                                        <p:tgtEl>
                                          <p:spTgt spid="7">
                                            <p:graphicEl>
                                              <a:dgm id="{BF4D65F8-B3C7-4AC4-938B-01D5156FA4EA}"/>
                                            </p:graphicEl>
                                          </p:spTgt>
                                        </p:tgtEl>
                                        <p:attrNameLst>
                                          <p:attrName>fillcolor</p:attrName>
                                        </p:attrNameLst>
                                      </p:cBhvr>
                                      <p:by>
                                        <p:hsl h="0" s="-12549" l="-25098"/>
                                      </p:by>
                                    </p:animClr>
                                    <p:animClr clrSpc="hsl" dir="cw">
                                      <p:cBhvr>
                                        <p:cTn id="36" dur="500" fill="hold"/>
                                        <p:tgtEl>
                                          <p:spTgt spid="7">
                                            <p:graphicEl>
                                              <a:dgm id="{BF4D65F8-B3C7-4AC4-938B-01D5156FA4EA}"/>
                                            </p:graphicEl>
                                          </p:spTgt>
                                        </p:tgtEl>
                                        <p:attrNameLst>
                                          <p:attrName>stroke.color</p:attrName>
                                        </p:attrNameLst>
                                      </p:cBhvr>
                                      <p:by>
                                        <p:hsl h="0" s="-12549" l="-25098"/>
                                      </p:by>
                                    </p:animClr>
                                    <p:set>
                                      <p:cBhvr>
                                        <p:cTn id="37" dur="500" fill="hold"/>
                                        <p:tgtEl>
                                          <p:spTgt spid="7">
                                            <p:graphicEl>
                                              <a:dgm id="{BF4D65F8-B3C7-4AC4-938B-01D5156FA4EA}"/>
                                            </p:graphicEl>
                                          </p:spTgt>
                                        </p:tgtEl>
                                        <p:attrNameLst>
                                          <p:attrName>fill.type</p:attrName>
                                        </p:attrNameLst>
                                      </p:cBhvr>
                                      <p:to>
                                        <p:strVal val="solid"/>
                                      </p:to>
                                    </p:set>
                                  </p:childTnLst>
                                </p:cTn>
                              </p:par>
                            </p:childTnLst>
                          </p:cTn>
                        </p:par>
                      </p:childTnLst>
                    </p:cTn>
                  </p:par>
                  <p:par>
                    <p:cTn id="38" fill="hold">
                      <p:stCondLst>
                        <p:cond delay="indefinite"/>
                      </p:stCondLst>
                      <p:childTnLst>
                        <p:par>
                          <p:cTn id="39" fill="hold">
                            <p:stCondLst>
                              <p:cond delay="0"/>
                            </p:stCondLst>
                            <p:childTnLst>
                              <p:par>
                                <p:cTn id="40" presetID="24" presetClass="emph" presetSubtype="0" fill="hold" grpId="0" nodeType="clickEffect">
                                  <p:stCondLst>
                                    <p:cond delay="0"/>
                                  </p:stCondLst>
                                  <p:childTnLst>
                                    <p:animClr clrSpc="hsl" dir="cw">
                                      <p:cBhvr override="childStyle">
                                        <p:cTn id="41" dur="500" fill="hold"/>
                                        <p:tgtEl>
                                          <p:spTgt spid="7">
                                            <p:graphicEl>
                                              <a:dgm id="{CCBB014E-F384-4BEC-820C-252EDC7E8A7E}"/>
                                            </p:graphicEl>
                                          </p:spTgt>
                                        </p:tgtEl>
                                        <p:attrNameLst>
                                          <p:attrName>style.color</p:attrName>
                                        </p:attrNameLst>
                                      </p:cBhvr>
                                      <p:by>
                                        <p:hsl h="0" s="-12549" l="-25098"/>
                                      </p:by>
                                    </p:animClr>
                                    <p:animClr clrSpc="hsl" dir="cw">
                                      <p:cBhvr>
                                        <p:cTn id="42" dur="500" fill="hold"/>
                                        <p:tgtEl>
                                          <p:spTgt spid="7">
                                            <p:graphicEl>
                                              <a:dgm id="{CCBB014E-F384-4BEC-820C-252EDC7E8A7E}"/>
                                            </p:graphicEl>
                                          </p:spTgt>
                                        </p:tgtEl>
                                        <p:attrNameLst>
                                          <p:attrName>fillcolor</p:attrName>
                                        </p:attrNameLst>
                                      </p:cBhvr>
                                      <p:by>
                                        <p:hsl h="0" s="-12549" l="-25098"/>
                                      </p:by>
                                    </p:animClr>
                                    <p:animClr clrSpc="hsl" dir="cw">
                                      <p:cBhvr>
                                        <p:cTn id="43" dur="500" fill="hold"/>
                                        <p:tgtEl>
                                          <p:spTgt spid="7">
                                            <p:graphicEl>
                                              <a:dgm id="{CCBB014E-F384-4BEC-820C-252EDC7E8A7E}"/>
                                            </p:graphicEl>
                                          </p:spTgt>
                                        </p:tgtEl>
                                        <p:attrNameLst>
                                          <p:attrName>stroke.color</p:attrName>
                                        </p:attrNameLst>
                                      </p:cBhvr>
                                      <p:by>
                                        <p:hsl h="0" s="-12549" l="-25098"/>
                                      </p:by>
                                    </p:animClr>
                                    <p:set>
                                      <p:cBhvr>
                                        <p:cTn id="44" dur="500" fill="hold"/>
                                        <p:tgtEl>
                                          <p:spTgt spid="7">
                                            <p:graphicEl>
                                              <a:dgm id="{CCBB014E-F384-4BEC-820C-252EDC7E8A7E}"/>
                                            </p:graphicEl>
                                          </p:spTgt>
                                        </p:tgtEl>
                                        <p:attrNameLst>
                                          <p:attrName>fill.type</p:attrName>
                                        </p:attrNameLst>
                                      </p:cBhvr>
                                      <p:to>
                                        <p:strVal val="solid"/>
                                      </p:to>
                                    </p:set>
                                  </p:childTnLst>
                                </p:cTn>
                              </p:par>
                            </p:childTnLst>
                          </p:cTn>
                        </p:par>
                      </p:childTnLst>
                    </p:cTn>
                  </p:par>
                  <p:par>
                    <p:cTn id="45" fill="hold">
                      <p:stCondLst>
                        <p:cond delay="indefinite"/>
                      </p:stCondLst>
                      <p:childTnLst>
                        <p:par>
                          <p:cTn id="46" fill="hold">
                            <p:stCondLst>
                              <p:cond delay="0"/>
                            </p:stCondLst>
                            <p:childTnLst>
                              <p:par>
                                <p:cTn id="47" presetID="24" presetClass="emph" presetSubtype="0" fill="hold" grpId="0" nodeType="clickEffect">
                                  <p:stCondLst>
                                    <p:cond delay="0"/>
                                  </p:stCondLst>
                                  <p:childTnLst>
                                    <p:animClr clrSpc="hsl" dir="cw">
                                      <p:cBhvr override="childStyle">
                                        <p:cTn id="48" dur="500" fill="hold"/>
                                        <p:tgtEl>
                                          <p:spTgt spid="7">
                                            <p:graphicEl>
                                              <a:dgm id="{8D0F8412-0413-4A98-8BCC-9405C7949B0B}"/>
                                            </p:graphicEl>
                                          </p:spTgt>
                                        </p:tgtEl>
                                        <p:attrNameLst>
                                          <p:attrName>style.color</p:attrName>
                                        </p:attrNameLst>
                                      </p:cBhvr>
                                      <p:by>
                                        <p:hsl h="0" s="-12549" l="-25098"/>
                                      </p:by>
                                    </p:animClr>
                                    <p:animClr clrSpc="hsl" dir="cw">
                                      <p:cBhvr>
                                        <p:cTn id="49" dur="500" fill="hold"/>
                                        <p:tgtEl>
                                          <p:spTgt spid="7">
                                            <p:graphicEl>
                                              <a:dgm id="{8D0F8412-0413-4A98-8BCC-9405C7949B0B}"/>
                                            </p:graphicEl>
                                          </p:spTgt>
                                        </p:tgtEl>
                                        <p:attrNameLst>
                                          <p:attrName>fillcolor</p:attrName>
                                        </p:attrNameLst>
                                      </p:cBhvr>
                                      <p:by>
                                        <p:hsl h="0" s="-12549" l="-25098"/>
                                      </p:by>
                                    </p:animClr>
                                    <p:animClr clrSpc="hsl" dir="cw">
                                      <p:cBhvr>
                                        <p:cTn id="50" dur="500" fill="hold"/>
                                        <p:tgtEl>
                                          <p:spTgt spid="7">
                                            <p:graphicEl>
                                              <a:dgm id="{8D0F8412-0413-4A98-8BCC-9405C7949B0B}"/>
                                            </p:graphicEl>
                                          </p:spTgt>
                                        </p:tgtEl>
                                        <p:attrNameLst>
                                          <p:attrName>stroke.color</p:attrName>
                                        </p:attrNameLst>
                                      </p:cBhvr>
                                      <p:by>
                                        <p:hsl h="0" s="-12549" l="-25098"/>
                                      </p:by>
                                    </p:animClr>
                                    <p:set>
                                      <p:cBhvr>
                                        <p:cTn id="51" dur="500" fill="hold"/>
                                        <p:tgtEl>
                                          <p:spTgt spid="7">
                                            <p:graphicEl>
                                              <a:dgm id="{8D0F8412-0413-4A98-8BCC-9405C7949B0B}"/>
                                            </p:graphicEl>
                                          </p:spTgt>
                                        </p:tgtEl>
                                        <p:attrNameLst>
                                          <p:attrName>fill.type</p:attrName>
                                        </p:attrNameLst>
                                      </p:cBhvr>
                                      <p:to>
                                        <p:strVal val="solid"/>
                                      </p:to>
                                    </p:set>
                                  </p:childTnLst>
                                </p:cTn>
                              </p:par>
                            </p:childTnLst>
                          </p:cTn>
                        </p:par>
                      </p:childTnLst>
                    </p:cTn>
                  </p:par>
                  <p:par>
                    <p:cTn id="52" fill="hold">
                      <p:stCondLst>
                        <p:cond delay="indefinite"/>
                      </p:stCondLst>
                      <p:childTnLst>
                        <p:par>
                          <p:cTn id="53" fill="hold">
                            <p:stCondLst>
                              <p:cond delay="0"/>
                            </p:stCondLst>
                            <p:childTnLst>
                              <p:par>
                                <p:cTn id="54" presetID="24" presetClass="emph" presetSubtype="0" fill="hold" grpId="0" nodeType="clickEffect">
                                  <p:stCondLst>
                                    <p:cond delay="0"/>
                                  </p:stCondLst>
                                  <p:childTnLst>
                                    <p:animClr clrSpc="hsl" dir="cw">
                                      <p:cBhvr override="childStyle">
                                        <p:cTn id="55" dur="500" fill="hold"/>
                                        <p:tgtEl>
                                          <p:spTgt spid="7">
                                            <p:graphicEl>
                                              <a:dgm id="{598C5BE6-948A-4CE9-8D73-7F6C4F4D401C}"/>
                                            </p:graphicEl>
                                          </p:spTgt>
                                        </p:tgtEl>
                                        <p:attrNameLst>
                                          <p:attrName>style.color</p:attrName>
                                        </p:attrNameLst>
                                      </p:cBhvr>
                                      <p:by>
                                        <p:hsl h="0" s="-12549" l="-25098"/>
                                      </p:by>
                                    </p:animClr>
                                    <p:animClr clrSpc="hsl" dir="cw">
                                      <p:cBhvr>
                                        <p:cTn id="56" dur="500" fill="hold"/>
                                        <p:tgtEl>
                                          <p:spTgt spid="7">
                                            <p:graphicEl>
                                              <a:dgm id="{598C5BE6-948A-4CE9-8D73-7F6C4F4D401C}"/>
                                            </p:graphicEl>
                                          </p:spTgt>
                                        </p:tgtEl>
                                        <p:attrNameLst>
                                          <p:attrName>fillcolor</p:attrName>
                                        </p:attrNameLst>
                                      </p:cBhvr>
                                      <p:by>
                                        <p:hsl h="0" s="-12549" l="-25098"/>
                                      </p:by>
                                    </p:animClr>
                                    <p:animClr clrSpc="hsl" dir="cw">
                                      <p:cBhvr>
                                        <p:cTn id="57" dur="500" fill="hold"/>
                                        <p:tgtEl>
                                          <p:spTgt spid="7">
                                            <p:graphicEl>
                                              <a:dgm id="{598C5BE6-948A-4CE9-8D73-7F6C4F4D401C}"/>
                                            </p:graphicEl>
                                          </p:spTgt>
                                        </p:tgtEl>
                                        <p:attrNameLst>
                                          <p:attrName>stroke.color</p:attrName>
                                        </p:attrNameLst>
                                      </p:cBhvr>
                                      <p:by>
                                        <p:hsl h="0" s="-12549" l="-25098"/>
                                      </p:by>
                                    </p:animClr>
                                    <p:set>
                                      <p:cBhvr>
                                        <p:cTn id="58" dur="500" fill="hold"/>
                                        <p:tgtEl>
                                          <p:spTgt spid="7">
                                            <p:graphicEl>
                                              <a:dgm id="{598C5BE6-948A-4CE9-8D73-7F6C4F4D401C}"/>
                                            </p:graphicEl>
                                          </p:spTgt>
                                        </p:tgtEl>
                                        <p:attrNameLst>
                                          <p:attrName>fill.type</p:attrName>
                                        </p:attrNameLst>
                                      </p:cBhvr>
                                      <p:to>
                                        <p:strVal val="solid"/>
                                      </p:to>
                                    </p:set>
                                  </p:childTnLst>
                                </p:cTn>
                              </p:par>
                            </p:childTnLst>
                          </p:cTn>
                        </p:par>
                      </p:childTnLst>
                    </p:cTn>
                  </p:par>
                  <p:par>
                    <p:cTn id="59" fill="hold">
                      <p:stCondLst>
                        <p:cond delay="indefinite"/>
                      </p:stCondLst>
                      <p:childTnLst>
                        <p:par>
                          <p:cTn id="60" fill="hold">
                            <p:stCondLst>
                              <p:cond delay="0"/>
                            </p:stCondLst>
                            <p:childTnLst>
                              <p:par>
                                <p:cTn id="61" presetID="24" presetClass="emph" presetSubtype="0" fill="hold" grpId="0" nodeType="clickEffect">
                                  <p:stCondLst>
                                    <p:cond delay="0"/>
                                  </p:stCondLst>
                                  <p:childTnLst>
                                    <p:animClr clrSpc="hsl" dir="cw">
                                      <p:cBhvr override="childStyle">
                                        <p:cTn id="62" dur="500" fill="hold"/>
                                        <p:tgtEl>
                                          <p:spTgt spid="7">
                                            <p:graphicEl>
                                              <a:dgm id="{EE0D45D0-E330-4C48-BF76-758DFFA927F7}"/>
                                            </p:graphicEl>
                                          </p:spTgt>
                                        </p:tgtEl>
                                        <p:attrNameLst>
                                          <p:attrName>style.color</p:attrName>
                                        </p:attrNameLst>
                                      </p:cBhvr>
                                      <p:by>
                                        <p:hsl h="0" s="-12549" l="-25098"/>
                                      </p:by>
                                    </p:animClr>
                                    <p:animClr clrSpc="hsl" dir="cw">
                                      <p:cBhvr>
                                        <p:cTn id="63" dur="500" fill="hold"/>
                                        <p:tgtEl>
                                          <p:spTgt spid="7">
                                            <p:graphicEl>
                                              <a:dgm id="{EE0D45D0-E330-4C48-BF76-758DFFA927F7}"/>
                                            </p:graphicEl>
                                          </p:spTgt>
                                        </p:tgtEl>
                                        <p:attrNameLst>
                                          <p:attrName>fillcolor</p:attrName>
                                        </p:attrNameLst>
                                      </p:cBhvr>
                                      <p:by>
                                        <p:hsl h="0" s="-12549" l="-25098"/>
                                      </p:by>
                                    </p:animClr>
                                    <p:animClr clrSpc="hsl" dir="cw">
                                      <p:cBhvr>
                                        <p:cTn id="64" dur="500" fill="hold"/>
                                        <p:tgtEl>
                                          <p:spTgt spid="7">
                                            <p:graphicEl>
                                              <a:dgm id="{EE0D45D0-E330-4C48-BF76-758DFFA927F7}"/>
                                            </p:graphicEl>
                                          </p:spTgt>
                                        </p:tgtEl>
                                        <p:attrNameLst>
                                          <p:attrName>stroke.color</p:attrName>
                                        </p:attrNameLst>
                                      </p:cBhvr>
                                      <p:by>
                                        <p:hsl h="0" s="-12549" l="-25098"/>
                                      </p:by>
                                    </p:animClr>
                                    <p:set>
                                      <p:cBhvr>
                                        <p:cTn id="65" dur="500" fill="hold"/>
                                        <p:tgtEl>
                                          <p:spTgt spid="7">
                                            <p:graphicEl>
                                              <a:dgm id="{EE0D45D0-E330-4C48-BF76-758DFFA927F7}"/>
                                            </p:graphicEl>
                                          </p:spTgt>
                                        </p:tgtEl>
                                        <p:attrNameLst>
                                          <p:attrName>fill.type</p:attrName>
                                        </p:attrNameLst>
                                      </p:cBhvr>
                                      <p:to>
                                        <p:strVal val="solid"/>
                                      </p:to>
                                    </p:se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P spid="26"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93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17525" y="304803"/>
            <a:ext cx="6861175" cy="3077410"/>
          </a:xfrm>
        </p:spPr>
        <p:txBody>
          <a:bodyPr>
            <a:normAutofit/>
          </a:bodyPr>
          <a:lstStyle/>
          <a:p>
            <a:r>
              <a:rPr lang="en-US" dirty="0" smtClean="0"/>
              <a:t>Sea </a:t>
            </a:r>
            <a:r>
              <a:rPr lang="en-US" dirty="0"/>
              <a:t>L</a:t>
            </a:r>
            <a:r>
              <a:rPr lang="en-US" dirty="0" smtClean="0"/>
              <a:t>evel </a:t>
            </a:r>
            <a:r>
              <a:rPr lang="en-US" dirty="0"/>
              <a:t>S</a:t>
            </a:r>
            <a:r>
              <a:rPr lang="en-US" dirty="0" smtClean="0"/>
              <a:t>cenario</a:t>
            </a:r>
            <a:br>
              <a:rPr lang="en-US" dirty="0" smtClean="0"/>
            </a:br>
            <a:r>
              <a:rPr lang="en-US" dirty="0" smtClean="0"/>
              <a:t>Sketch Planning Tool</a:t>
            </a:r>
            <a:endParaRPr lang="en-US" dirty="0"/>
          </a:p>
        </p:txBody>
      </p:sp>
      <p:sp>
        <p:nvSpPr>
          <p:cNvPr id="4" name="AutoShape 2" descr="data:image/svg+xml;charset=utf8,%20%3Csvg%20width%3D'276'%20height%3D'276'%20xmlns%3D'http%3A%2F%2Fwww.w3.org%2F2000%2Fsvg'%20xmlns%3Axlink%3D'http%3A%2F%2Fwww.w3.org%2F1999%2Fxlink'%20overflow%3D'hidden'%3E%3Cdefs%3E%3CclipPath%20id%3D'clip0'%3E%3Crect%20x%3D'0'%20y%3D'0'%20width%3D'276'%20height%3D'276'%2F%3E%3C%2FclipPath%3E%3C%2Fdefs%3E%3Cg%20clip-path%3D'url(%23clip0)'%3E%3Cpath%20d%3D'M138%2057.5C143.557%2057.5%20148.062%2052.9949%20148.062%2047.4375%20148.062%2041.8801%20143.557%2037.375%20138%2037.375L137.712%2037.375C132.242%2037.4727%20127.877%2041.9669%20127.937%2047.4375%20127.947%2052.9908%20132.447%2057.4905%20138%2057.5ZM134.86%2044.39C135.636%2043.5928%20136.698%2043.1374%20137.81%2043.125L138%2043.125C140.382%2043.125%20142.312%2045.0558%20142.312%2047.4378%20142.312%2049.8194%20140.381%2051.75%20137.999%2051.75%20135.618%2051.75%20133.687%2049.8191%20133.687%2047.4372%20133.687%2047.4231%20133.687%2047.4087%20133.687%2047.3944%20133.661%2046.2794%20134.083%2045.2007%20134.858%2044.3986Z'%20transform%3D'matrix(1%200%20-0%201%20-2.3622e-05%201.5748e-05)'%2F%3E%3Cpath%20d%3D'M119.192%2099.7769%20115.126%2095.7116%2094.1591%20116.676%2084.6917%20107.212%2080.6265%20111.277%2094.1591%20124.809%20119.192%2099.7769Z'%20transform%3D'matrix(1%200%20-0%201%20-2.3622e-05%201.5748e-05)'%2F%3E%3Cpath%20d%3D'M135.128%20106.369%20195.503%20106.369%20195.503%20112.119%20135.128%20112.119Z'%20transform%3D'matrix(1%200%20-0%201%20-2.3622e-05%201.5748e-05)'%2F%3E%3Cpath%20d%3D'M119.192%20134.283%20115.126%20130.217%2094.1591%20151.185%2084.6917%20141.717%2080.6265%20145.783%2094.1591%20159.315%20119.192%20134.283Z'%20transform%3D'matrix(1%200%20-0%201%20-2.3622e-05%201.5748e-05)'%2F%3E%3Cpath%20d%3D'M135.128%20140.875%20195.503%20140.875%20195.503%20146.625%20135.128%20146.625Z'%20transform%3D'matrix(1%200%20-0%201%20-2.3622e-05%201.5748e-05)'%2F%3E%3Cpath%20d%3D'M119.192%20168.783%20115.126%20164.717%2094.1591%20185.685%2084.6917%20176.217%2080.6265%20180.283%2094.1591%20193.815%20119.192%20168.783Z'%20transform%3D'matrix(1%200%20-0%201%20-2.3622e-05%201.5748e-05)'%2F%3E%3Cpath%20d%3D'M135.128%20175.375%20195.503%20175.375%20195.503%20181.125%20135.128%20181.125Z'%20transform%3D'matrix(1%200%20-0%201%20-2.3622e-05%201.5748e-05)'%2F%3E%3Cpath%20d%3D'M119.192%20203.283%20115.126%20199.217%2094.1591%20220.185%2084.6917%20210.717%2080.6265%20214.783%2094.1591%20228.315%20119.192%20203.283Z'%20transform%3D'matrix(1%200%20-0%201%20-2.3622e-05%201.5748e-05)'%2F%3E%3Cpath%20d%3D'M135.128%20209.875%20195.503%20209.875%20195.503%20215.625%20135.128%20215.625Z'%20transform%3D'matrix(1%200%20-0%201%20-2.3622e-05%201.5748e-05)'%2F%3E%3Cpath%20d%3D'M224.25%2054.5646C224.25%2048.2135%20219.101%2043.0646%20212.75%2043.0646L169.625%2043.0646%20169.625%2037.3146C169.615%2029.3793%20163.185%2022.9491%20155.25%2022.9396L120.75%2022.9396C112.815%2022.9491%20106.384%2029.3793%20106.375%2037.3146L106.375%2043.0646%2063.25%2043.0646C56.8988%2043.0646%2051.75%2048.2135%2051.75%2054.5646L51.75%20241.5C51.75%20247.851%2056.8988%20253%2063.25%20253L212.75%20253C219.101%20253%20224.25%20247.851%20224.25%20241.5ZM100.625%2048.8146%20112.125%2048.8146%20112.125%2037.3146C112.125%2032.551%20115.986%2028.6896%20120.75%2028.6896L155.25%2028.6896C160.014%2028.6896%20163.875%2032.551%20163.875%2037.3146L163.875%2048.8146%20175.375%2048.8146%20175.375%2071.875%20100.625%2071.875ZM212.75%20247.25%2063.25%20247.25C60.0743%20247.25%2057.5%20244.676%2057.5%20241.5L57.5%2054.5646C57.5%2051.3889%2060.0743%2048.8146%2063.25%2048.8146L94.875%2048.8146%2094.875%2077.625%20181.125%2077.625%20181.125%2048.8146%20212.75%2048.8146C215.926%2048.8146%20218.5%2051.3889%20218.5%2054.5646L218.5%20241.5C218.5%20244.676%20215.926%20247.25%20212.75%20247.25Z'%20transform%3D'matrix(1%200%20-0%201%20-2.3622e-05%201.5748e-05)'%2F%3E%3C%2Fg%3E%3C%2Fsvg%3E"/>
          <p:cNvSpPr>
            <a:spLocks noChangeAspect="1" noChangeArrowheads="1"/>
          </p:cNvSpPr>
          <p:nvPr/>
        </p:nvSpPr>
        <p:spPr bwMode="auto">
          <a:xfrm>
            <a:off x="7756524" y="3182937"/>
            <a:ext cx="2581275" cy="258128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6" name="AutoShape 4" descr="data:image/svg+xml;charset=utf8,%20%3Csvg%20width%3D'276'%20height%3D'276'%20xmlns%3D'http%3A%2F%2Fwww.w3.org%2F2000%2Fsvg'%20xmlns%3Axlink%3D'http%3A%2F%2Fwww.w3.org%2F1999%2Fxlink'%20overflow%3D'hidden'%3E%3Cdefs%3E%3CclipPath%20id%3D'clip0'%3E%3Crect%20x%3D'0'%20y%3D'0'%20width%3D'276'%20height%3D'276'%2F%3E%3C%2FclipPath%3E%3C%2Fdefs%3E%3Cg%20clip-path%3D'url(%23clip0)'%3E%3Cpath%20d%3D'M138%2057.5C143.557%2057.5%20148.062%2052.9949%20148.062%2047.4375%20148.062%2041.8801%20143.557%2037.375%20138%2037.375L137.712%2037.375C132.242%2037.4727%20127.877%2041.9669%20127.937%2047.4375%20127.947%2052.9908%20132.447%2057.4905%20138%2057.5ZM134.86%2044.39C135.636%2043.5928%20136.698%2043.1374%20137.81%2043.125L138%2043.125C140.382%2043.125%20142.312%2045.0558%20142.312%2047.4378%20142.312%2049.8194%20140.381%2051.75%20137.999%2051.75%20135.618%2051.75%20133.687%2049.8191%20133.687%2047.4372%20133.687%2047.4231%20133.687%2047.4087%20133.687%2047.3944%20133.661%2046.2794%20134.083%2045.2007%20134.858%2044.3986Z'%20transform%3D'matrix(1%200%20-0%201%20-2.3622e-05%201.5748e-05)'%2F%3E%3Cpath%20d%3D'M119.192%2099.7769%20115.126%2095.7116%2094.1591%20116.676%2084.6917%20107.212%2080.6265%20111.277%2094.1591%20124.809%20119.192%2099.7769Z'%20transform%3D'matrix(1%200%20-0%201%20-2.3622e-05%201.5748e-05)'%2F%3E%3Cpath%20d%3D'M135.128%20106.369%20195.503%20106.369%20195.503%20112.119%20135.128%20112.119Z'%20transform%3D'matrix(1%200%20-0%201%20-2.3622e-05%201.5748e-05)'%2F%3E%3Cpath%20d%3D'M119.192%20134.283%20115.126%20130.217%2094.1591%20151.185%2084.6917%20141.717%2080.6265%20145.783%2094.1591%20159.315%20119.192%20134.283Z'%20transform%3D'matrix(1%200%20-0%201%20-2.3622e-05%201.5748e-05)'%2F%3E%3Cpath%20d%3D'M135.128%20140.875%20195.503%20140.875%20195.503%20146.625%20135.128%20146.625Z'%20transform%3D'matrix(1%200%20-0%201%20-2.3622e-05%201.5748e-05)'%2F%3E%3Cpath%20d%3D'M119.192%20168.783%20115.126%20164.717%2094.1591%20185.685%2084.6917%20176.217%2080.6265%20180.283%2094.1591%20193.815%20119.192%20168.783Z'%20transform%3D'matrix(1%200%20-0%201%20-2.3622e-05%201.5748e-05)'%2F%3E%3Cpath%20d%3D'M135.128%20175.375%20195.503%20175.375%20195.503%20181.125%20135.128%20181.125Z'%20transform%3D'matrix(1%200%20-0%201%20-2.3622e-05%201.5748e-05)'%2F%3E%3Cpath%20d%3D'M119.192%20203.283%20115.126%20199.217%2094.1591%20220.185%2084.6917%20210.717%2080.6265%20214.783%2094.1591%20228.315%20119.192%20203.283Z'%20transform%3D'matrix(1%200%20-0%201%20-2.3622e-05%201.5748e-05)'%2F%3E%3Cpath%20d%3D'M135.128%20209.875%20195.503%20209.875%20195.503%20215.625%20135.128%20215.625Z'%20transform%3D'matrix(1%200%20-0%201%20-2.3622e-05%201.5748e-05)'%2F%3E%3Cpath%20d%3D'M224.25%2054.5646C224.25%2048.2135%20219.101%2043.0646%20212.75%2043.0646L169.625%2043.0646%20169.625%2037.3146C169.615%2029.3793%20163.185%2022.9491%20155.25%2022.9396L120.75%2022.9396C112.815%2022.9491%20106.384%2029.3793%20106.375%2037.3146L106.375%2043.0646%2063.25%2043.0646C56.8988%2043.0646%2051.75%2048.2135%2051.75%2054.5646L51.75%20241.5C51.75%20247.851%2056.8988%20253%2063.25%20253L212.75%20253C219.101%20253%20224.25%20247.851%20224.25%20241.5ZM100.625%2048.8146%20112.125%2048.8146%20112.125%2037.3146C112.125%2032.551%20115.986%2028.6896%20120.75%2028.6896L155.25%2028.6896C160.014%2028.6896%20163.875%2032.551%20163.875%2037.3146L163.875%2048.8146%20175.375%2048.8146%20175.375%2071.875%20100.625%2071.875ZM212.75%20247.25%2063.25%20247.25C60.0743%20247.25%2057.5%20244.676%2057.5%20241.5L57.5%2054.5646C57.5%2051.3889%2060.0743%2048.8146%2063.25%2048.8146L94.875%2048.8146%2094.875%2077.625%20181.125%2077.625%20181.125%2048.8146%20212.75%2048.8146C215.926%2048.8146%20218.5%2051.3889%20218.5%2054.5646L218.5%20241.5C218.5%20244.676%20215.926%20247.25%20212.75%20247.25Z'%20transform%3D'matrix(1%200%20-0%201%20-2.3622e-05%201.5748e-05)'%2F%3E%3C%2Fg%3E%3C%2Fsvg%3E"/>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3" name="Rectangle 2"/>
          <p:cNvSpPr/>
          <p:nvPr/>
        </p:nvSpPr>
        <p:spPr>
          <a:xfrm>
            <a:off x="517524" y="2920548"/>
            <a:ext cx="8093075" cy="2062103"/>
          </a:xfrm>
          <a:prstGeom prst="rect">
            <a:avLst/>
          </a:prstGeom>
        </p:spPr>
        <p:txBody>
          <a:bodyPr wrap="square">
            <a:spAutoFit/>
          </a:bodyPr>
          <a:lstStyle/>
          <a:p>
            <a:r>
              <a:rPr lang="en-US" sz="3200" dirty="0" smtClean="0"/>
              <a:t>“The </a:t>
            </a:r>
            <a:r>
              <a:rPr lang="en-US" sz="3200" dirty="0"/>
              <a:t>purpose of the Sea Level Scenario Sketch Planning Tool is to help identify transportation infrastructure exposed to current and future flood risks</a:t>
            </a:r>
            <a:r>
              <a:rPr lang="en-US" sz="3200" dirty="0" smtClean="0"/>
              <a:t>.”</a:t>
            </a:r>
            <a:endParaRPr lang="en-US" sz="3200" dirty="0"/>
          </a:p>
        </p:txBody>
      </p:sp>
    </p:spTree>
    <p:extLst>
      <p:ext uri="{BB962C8B-B14F-4D97-AF65-F5344CB8AC3E}">
        <p14:creationId xmlns:p14="http://schemas.microsoft.com/office/powerpoint/2010/main" val="10641615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Sketch Tool Goals</a:t>
            </a:r>
            <a:endParaRPr lang="en-US" dirty="0"/>
          </a:p>
        </p:txBody>
      </p:sp>
      <p:sp>
        <p:nvSpPr>
          <p:cNvPr id="3" name="Content Placeholder 2"/>
          <p:cNvSpPr>
            <a:spLocks noGrp="1"/>
          </p:cNvSpPr>
          <p:nvPr>
            <p:ph idx="1"/>
          </p:nvPr>
        </p:nvSpPr>
        <p:spPr>
          <a:xfrm>
            <a:off x="838200" y="1690689"/>
            <a:ext cx="10374700" cy="4875212"/>
          </a:xfrm>
        </p:spPr>
        <p:txBody>
          <a:bodyPr>
            <a:normAutofit fontScale="92500" lnSpcReduction="20000"/>
          </a:bodyPr>
          <a:lstStyle/>
          <a:p>
            <a:pPr marL="0" indent="0">
              <a:lnSpc>
                <a:spcPct val="110000"/>
              </a:lnSpc>
              <a:spcBef>
                <a:spcPts val="800"/>
              </a:spcBef>
              <a:buNone/>
            </a:pPr>
            <a:r>
              <a:rPr lang="en-US" b="1" i="1" dirty="0" smtClean="0"/>
              <a:t>Our tools seek to:</a:t>
            </a:r>
          </a:p>
          <a:p>
            <a:pPr>
              <a:lnSpc>
                <a:spcPct val="110000"/>
              </a:lnSpc>
              <a:spcBef>
                <a:spcPts val="800"/>
              </a:spcBef>
            </a:pPr>
            <a:r>
              <a:rPr lang="en-US" dirty="0" smtClean="0"/>
              <a:t>Support </a:t>
            </a:r>
            <a:r>
              <a:rPr lang="en-US" dirty="0"/>
              <a:t>FDOT’s goals of </a:t>
            </a:r>
            <a:r>
              <a:rPr lang="en-US" dirty="0">
                <a:solidFill>
                  <a:schemeClr val="accent6"/>
                </a:solidFill>
              </a:rPr>
              <a:t>increasing transportation resilience</a:t>
            </a:r>
            <a:r>
              <a:rPr lang="en-US" dirty="0"/>
              <a:t> by developing </a:t>
            </a:r>
            <a:r>
              <a:rPr lang="en-US" dirty="0">
                <a:solidFill>
                  <a:schemeClr val="accent6"/>
                </a:solidFill>
              </a:rPr>
              <a:t>geospatial tools </a:t>
            </a:r>
            <a:r>
              <a:rPr lang="en-US" dirty="0"/>
              <a:t>to facilitate </a:t>
            </a:r>
            <a:r>
              <a:rPr lang="en-US" dirty="0" smtClean="0"/>
              <a:t>assessment </a:t>
            </a:r>
            <a:r>
              <a:rPr lang="en-US" dirty="0"/>
              <a:t>of infrastructure </a:t>
            </a:r>
            <a:r>
              <a:rPr lang="en-US" dirty="0" smtClean="0"/>
              <a:t>vulnerable to flooding.</a:t>
            </a:r>
            <a:endParaRPr lang="en-US" dirty="0"/>
          </a:p>
          <a:p>
            <a:pPr>
              <a:lnSpc>
                <a:spcPct val="110000"/>
              </a:lnSpc>
              <a:spcBef>
                <a:spcPts val="800"/>
              </a:spcBef>
            </a:pPr>
            <a:r>
              <a:rPr lang="en-US" dirty="0">
                <a:solidFill>
                  <a:schemeClr val="accent6"/>
                </a:solidFill>
              </a:rPr>
              <a:t>Facilitate </a:t>
            </a:r>
            <a:r>
              <a:rPr lang="en-US" dirty="0" smtClean="0">
                <a:solidFill>
                  <a:schemeClr val="accent6"/>
                </a:solidFill>
              </a:rPr>
              <a:t>resiliency decision </a:t>
            </a:r>
            <a:r>
              <a:rPr lang="en-US" dirty="0">
                <a:solidFill>
                  <a:schemeClr val="accent6"/>
                </a:solidFill>
              </a:rPr>
              <a:t>making </a:t>
            </a:r>
            <a:r>
              <a:rPr lang="en-US" dirty="0"/>
              <a:t>by increasing accessibility and utilization of climate data</a:t>
            </a:r>
            <a:r>
              <a:rPr lang="en-US" dirty="0" smtClean="0"/>
              <a:t>.</a:t>
            </a:r>
          </a:p>
          <a:p>
            <a:pPr marL="0" indent="0">
              <a:lnSpc>
                <a:spcPct val="110000"/>
              </a:lnSpc>
              <a:spcBef>
                <a:spcPts val="1200"/>
              </a:spcBef>
              <a:buNone/>
            </a:pPr>
            <a:r>
              <a:rPr lang="en-US" b="1" i="1" dirty="0" smtClean="0"/>
              <a:t>Our tools support: </a:t>
            </a:r>
          </a:p>
          <a:p>
            <a:pPr>
              <a:lnSpc>
                <a:spcPct val="110000"/>
              </a:lnSpc>
              <a:spcBef>
                <a:spcPts val="800"/>
              </a:spcBef>
            </a:pPr>
            <a:r>
              <a:rPr lang="en-US" b="1" dirty="0" smtClean="0"/>
              <a:t>FDOT’s </a:t>
            </a:r>
            <a:r>
              <a:rPr lang="en-US" b="1" dirty="0"/>
              <a:t>Resiliency Policy </a:t>
            </a:r>
            <a:r>
              <a:rPr lang="en-US" b="1" dirty="0" smtClean="0"/>
              <a:t>000-525-053</a:t>
            </a:r>
            <a:endParaRPr lang="en-US" i="1" dirty="0" smtClean="0"/>
          </a:p>
          <a:p>
            <a:pPr>
              <a:lnSpc>
                <a:spcPct val="110000"/>
              </a:lnSpc>
              <a:spcBef>
                <a:spcPts val="800"/>
              </a:spcBef>
            </a:pPr>
            <a:r>
              <a:rPr lang="en-US" b="1" dirty="0"/>
              <a:t>2045 Florida Transportation </a:t>
            </a:r>
            <a:r>
              <a:rPr lang="en-US" b="1" dirty="0" smtClean="0"/>
              <a:t>Plan (FTP): </a:t>
            </a:r>
            <a:r>
              <a:rPr lang="en-US" b="1" dirty="0"/>
              <a:t>Goal of Agile, Resilient, and Quality Transportation </a:t>
            </a:r>
            <a:r>
              <a:rPr lang="en-US" b="1" dirty="0" smtClean="0"/>
              <a:t>Infrastructure</a:t>
            </a:r>
            <a:endParaRPr lang="en-US" dirty="0" smtClean="0"/>
          </a:p>
          <a:p>
            <a:pPr>
              <a:lnSpc>
                <a:spcPct val="100000"/>
              </a:lnSpc>
            </a:pPr>
            <a:endParaRPr lang="en-US" dirty="0"/>
          </a:p>
        </p:txBody>
      </p:sp>
    </p:spTree>
    <p:extLst>
      <p:ext uri="{BB962C8B-B14F-4D97-AF65-F5344CB8AC3E}">
        <p14:creationId xmlns:p14="http://schemas.microsoft.com/office/powerpoint/2010/main" val="2896401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1173" y="310134"/>
            <a:ext cx="10515600" cy="1325563"/>
          </a:xfrm>
        </p:spPr>
        <p:txBody>
          <a:bodyPr>
            <a:normAutofit/>
          </a:bodyPr>
          <a:lstStyle/>
          <a:p>
            <a:r>
              <a:rPr lang="en-US" sz="4000" dirty="0"/>
              <a:t>Planning for Transportation System and Transportation Project Development Phases</a:t>
            </a:r>
          </a:p>
        </p:txBody>
      </p:sp>
      <p:graphicFrame>
        <p:nvGraphicFramePr>
          <p:cNvPr id="5" name="Diagram 4">
            <a:extLst>
              <a:ext uri="{FF2B5EF4-FFF2-40B4-BE49-F238E27FC236}">
                <a16:creationId xmlns:a16="http://schemas.microsoft.com/office/drawing/2014/main" id="{CEBDE10A-A9F8-4D04-BD84-5B9EDDBCED1E}"/>
              </a:ext>
            </a:extLst>
          </p:cNvPr>
          <p:cNvGraphicFramePr/>
          <p:nvPr>
            <p:extLst>
              <p:ext uri="{D42A27DB-BD31-4B8C-83A1-F6EECF244321}">
                <p14:modId xmlns:p14="http://schemas.microsoft.com/office/powerpoint/2010/main" val="2634725705"/>
              </p:ext>
            </p:extLst>
          </p:nvPr>
        </p:nvGraphicFramePr>
        <p:xfrm>
          <a:off x="242938" y="1519240"/>
          <a:ext cx="11632070" cy="3921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ontent Placeholder 2"/>
          <p:cNvSpPr txBox="1">
            <a:spLocks/>
          </p:cNvSpPr>
          <p:nvPr/>
        </p:nvSpPr>
        <p:spPr>
          <a:xfrm>
            <a:off x="1024128" y="4720336"/>
            <a:ext cx="8049126" cy="165436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b="0" i="1" u="none" strike="noStrike" kern="1200" cap="none" spc="0" normalizeH="0" baseline="0" noProof="0" dirty="0">
                <a:ln>
                  <a:noFill/>
                </a:ln>
                <a:solidFill>
                  <a:schemeClr val="tx1">
                    <a:lumMod val="85000"/>
                  </a:schemeClr>
                </a:solidFill>
                <a:effectLst/>
                <a:uLnTx/>
                <a:uFillTx/>
                <a:latin typeface="Trebuchet MS"/>
                <a:ea typeface="+mn-ea"/>
                <a:cs typeface="+mn-cs"/>
              </a:rPr>
              <a:t>FDOT and partners have found transportation system resiliency is not </a:t>
            </a:r>
            <a:r>
              <a:rPr kumimoji="0" lang="en-US" b="0" i="1" u="none" strike="noStrike" kern="1200" cap="none" spc="0" normalizeH="0" baseline="0" noProof="0" dirty="0" smtClean="0">
                <a:ln>
                  <a:noFill/>
                </a:ln>
                <a:solidFill>
                  <a:schemeClr val="tx1">
                    <a:lumMod val="85000"/>
                  </a:schemeClr>
                </a:solidFill>
                <a:effectLst/>
                <a:uLnTx/>
                <a:uFillTx/>
                <a:latin typeface="Trebuchet MS"/>
                <a:ea typeface="+mn-ea"/>
                <a:cs typeface="+mn-cs"/>
              </a:rPr>
              <a:t>always a linear </a:t>
            </a:r>
            <a:r>
              <a:rPr kumimoji="0" lang="en-US" b="0" i="1" u="none" strike="noStrike" kern="1200" cap="none" spc="0" normalizeH="0" baseline="0" noProof="0" dirty="0">
                <a:ln>
                  <a:noFill/>
                </a:ln>
                <a:solidFill>
                  <a:schemeClr val="tx1">
                    <a:lumMod val="85000"/>
                  </a:schemeClr>
                </a:solidFill>
                <a:effectLst/>
                <a:uLnTx/>
                <a:uFillTx/>
                <a:latin typeface="Trebuchet MS"/>
                <a:ea typeface="+mn-ea"/>
                <a:cs typeface="+mn-cs"/>
              </a:rPr>
              <a:t>process </a:t>
            </a:r>
            <a:r>
              <a:rPr kumimoji="0" lang="en-US" b="0" i="1" u="none" strike="noStrike" kern="1200" cap="none" spc="0" normalizeH="0" baseline="0" noProof="0" dirty="0" smtClean="0">
                <a:ln>
                  <a:noFill/>
                </a:ln>
                <a:solidFill>
                  <a:schemeClr val="tx1">
                    <a:lumMod val="85000"/>
                  </a:schemeClr>
                </a:solidFill>
                <a:effectLst/>
                <a:uLnTx/>
                <a:uFillTx/>
                <a:latin typeface="Trebuchet MS"/>
                <a:ea typeface="+mn-ea"/>
                <a:cs typeface="+mn-cs"/>
              </a:rPr>
              <a:t>starting </a:t>
            </a:r>
            <a:r>
              <a:rPr kumimoji="0" lang="en-US" b="0" i="1" u="none" strike="noStrike" kern="1200" cap="none" spc="0" normalizeH="0" baseline="0" noProof="0" dirty="0">
                <a:ln>
                  <a:noFill/>
                </a:ln>
                <a:solidFill>
                  <a:schemeClr val="tx1">
                    <a:lumMod val="85000"/>
                  </a:schemeClr>
                </a:solidFill>
                <a:effectLst/>
                <a:uLnTx/>
                <a:uFillTx/>
                <a:latin typeface="Trebuchet MS"/>
                <a:ea typeface="+mn-ea"/>
                <a:cs typeface="+mn-cs"/>
              </a:rPr>
              <a:t>with </a:t>
            </a:r>
            <a:r>
              <a:rPr kumimoji="0" lang="en-US" b="0" i="1" u="none" strike="noStrike" kern="1200" cap="none" spc="0" normalizeH="0" baseline="0" noProof="0" dirty="0" smtClean="0">
                <a:ln>
                  <a:noFill/>
                </a:ln>
                <a:solidFill>
                  <a:schemeClr val="tx1">
                    <a:lumMod val="85000"/>
                  </a:schemeClr>
                </a:solidFill>
                <a:effectLst/>
                <a:uLnTx/>
                <a:uFillTx/>
                <a:latin typeface="Trebuchet MS"/>
                <a:ea typeface="+mn-ea"/>
                <a:cs typeface="+mn-cs"/>
              </a:rPr>
              <a:t>planning </a:t>
            </a:r>
            <a:r>
              <a:rPr kumimoji="0" lang="en-US" b="0" i="1" u="none" strike="noStrike" kern="1200" cap="none" spc="0" normalizeH="0" baseline="0" noProof="0" dirty="0">
                <a:ln>
                  <a:noFill/>
                </a:ln>
                <a:solidFill>
                  <a:schemeClr val="tx1">
                    <a:lumMod val="85000"/>
                  </a:schemeClr>
                </a:solidFill>
                <a:effectLst/>
                <a:uLnTx/>
                <a:uFillTx/>
                <a:latin typeface="Trebuchet MS"/>
                <a:ea typeface="+mn-ea"/>
                <a:cs typeface="+mn-cs"/>
              </a:rPr>
              <a:t>and </a:t>
            </a:r>
            <a:r>
              <a:rPr kumimoji="0" lang="en-US" b="0" i="1" u="none" strike="noStrike" kern="1200" cap="none" spc="0" normalizeH="0" baseline="0" noProof="0" dirty="0" smtClean="0">
                <a:ln>
                  <a:noFill/>
                </a:ln>
                <a:solidFill>
                  <a:schemeClr val="tx1">
                    <a:lumMod val="85000"/>
                  </a:schemeClr>
                </a:solidFill>
                <a:effectLst/>
                <a:uLnTx/>
                <a:uFillTx/>
                <a:latin typeface="Trebuchet MS"/>
                <a:ea typeface="+mn-ea"/>
                <a:cs typeface="+mn-cs"/>
              </a:rPr>
              <a:t>ending </a:t>
            </a:r>
            <a:r>
              <a:rPr kumimoji="0" lang="en-US" b="0" i="1" u="none" strike="noStrike" kern="1200" cap="none" spc="0" normalizeH="0" baseline="0" noProof="0" dirty="0">
                <a:ln>
                  <a:noFill/>
                </a:ln>
                <a:solidFill>
                  <a:schemeClr val="tx1">
                    <a:lumMod val="85000"/>
                  </a:schemeClr>
                </a:solidFill>
                <a:effectLst/>
                <a:uLnTx/>
                <a:uFillTx/>
                <a:latin typeface="Trebuchet MS"/>
                <a:ea typeface="+mn-ea"/>
                <a:cs typeface="+mn-cs"/>
              </a:rPr>
              <a:t>with operations and maintenance. </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lang="en-US" i="1" dirty="0">
                <a:solidFill>
                  <a:schemeClr val="tx1">
                    <a:lumMod val="85000"/>
                  </a:schemeClr>
                </a:solidFill>
                <a:latin typeface="Trebuchet MS"/>
              </a:rPr>
              <a:t>Instead, FDOT and partners have been </a:t>
            </a:r>
            <a:r>
              <a:rPr kumimoji="0" lang="en-US" b="0" i="1" u="none" strike="noStrike" kern="1200" cap="none" spc="0" normalizeH="0" baseline="0" noProof="0" dirty="0">
                <a:ln>
                  <a:noFill/>
                </a:ln>
                <a:solidFill>
                  <a:schemeClr val="tx1">
                    <a:lumMod val="85000"/>
                  </a:schemeClr>
                </a:solidFill>
                <a:effectLst/>
                <a:uLnTx/>
                <a:uFillTx/>
                <a:latin typeface="Trebuchet MS"/>
                <a:ea typeface="+mn-ea"/>
                <a:cs typeface="+mn-cs"/>
              </a:rPr>
              <a:t>figuring out how best to increase resiliency on multiple fronts at the same time</a:t>
            </a:r>
            <a:r>
              <a:rPr lang="en-US" i="1" dirty="0">
                <a:solidFill>
                  <a:schemeClr val="tx1">
                    <a:lumMod val="85000"/>
                  </a:schemeClr>
                </a:solidFill>
                <a:latin typeface="Trebuchet MS"/>
              </a:rPr>
              <a:t>, learning along the way.</a:t>
            </a:r>
            <a:endParaRPr kumimoji="0" lang="en-US" b="0" i="1" u="none" strike="noStrike" kern="1200" cap="none" spc="0" normalizeH="0" baseline="0" noProof="0" dirty="0">
              <a:ln>
                <a:noFill/>
              </a:ln>
              <a:solidFill>
                <a:schemeClr val="tx1">
                  <a:lumMod val="85000"/>
                </a:schemeClr>
              </a:solidFill>
              <a:effectLst/>
              <a:uLnTx/>
              <a:uFillTx/>
              <a:latin typeface="Trebuchet MS"/>
            </a:endParaRPr>
          </a:p>
          <a:p>
            <a:pPr marL="0" marR="0" lvl="0" indent="0" algn="l" defTabSz="457200" rtl="0" eaLnBrk="1" fontAlgn="auto" latinLnBrk="0" hangingPunct="1">
              <a:lnSpc>
                <a:spcPct val="100000"/>
              </a:lnSpc>
              <a:spcBef>
                <a:spcPts val="1000"/>
              </a:spcBef>
              <a:spcAft>
                <a:spcPts val="0"/>
              </a:spcAft>
              <a:buClr>
                <a:srgbClr val="90C226"/>
              </a:buClr>
              <a:buSzPct val="80000"/>
              <a:buNone/>
              <a:tabLst/>
              <a:defRPr/>
            </a:pPr>
            <a:endParaRPr kumimoji="0" lang="en-US" sz="1800" b="0" i="1" u="none" strike="noStrike" kern="1200" cap="none" spc="0" normalizeH="0" baseline="0" noProof="0" dirty="0">
              <a:ln>
                <a:noFill/>
              </a:ln>
              <a:solidFill>
                <a:schemeClr val="tx1">
                  <a:lumMod val="85000"/>
                </a:schemeClr>
              </a:solidFill>
              <a:effectLst/>
              <a:uLnTx/>
              <a:uFillTx/>
              <a:latin typeface="Trebuchet MS"/>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en-US" sz="1800" b="0" i="1" u="none" strike="noStrike" kern="1200" cap="none" spc="0" normalizeH="0" baseline="0" noProof="0" dirty="0">
              <a:ln>
                <a:noFill/>
              </a:ln>
              <a:solidFill>
                <a:schemeClr val="tx1">
                  <a:lumMod val="85000"/>
                </a:schemeClr>
              </a:solidFill>
              <a:effectLst/>
              <a:uLnTx/>
              <a:uFillTx/>
              <a:latin typeface="Trebuchet MS"/>
              <a:ea typeface="+mn-ea"/>
              <a:cs typeface="+mn-cs"/>
            </a:endParaRP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en-US" sz="2000" b="0" i="0" u="none" strike="noStrike" kern="1200" cap="none" spc="0" normalizeH="0" baseline="0" noProof="0" dirty="0">
              <a:ln>
                <a:noFill/>
              </a:ln>
              <a:solidFill>
                <a:schemeClr val="tx1">
                  <a:lumMod val="85000"/>
                </a:schemeClr>
              </a:solidFill>
              <a:effectLst/>
              <a:uLnTx/>
              <a:uFillTx/>
              <a:latin typeface="Trebuchet MS"/>
              <a:ea typeface="+mn-ea"/>
              <a:cs typeface="+mn-cs"/>
            </a:endParaRP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en-US" sz="1800" b="0" i="1" u="none" strike="noStrike" kern="1200" cap="none" spc="0" normalizeH="0" baseline="0" noProof="0" dirty="0">
              <a:ln>
                <a:noFill/>
              </a:ln>
              <a:solidFill>
                <a:schemeClr val="tx1">
                  <a:lumMod val="85000"/>
                </a:schemeClr>
              </a:solidFill>
              <a:effectLst/>
              <a:uLnTx/>
              <a:uFillTx/>
              <a:latin typeface="Trebuchet MS"/>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en-US" sz="1800" b="0" i="1" u="none" strike="noStrike" kern="1200" cap="none" spc="0" normalizeH="0" baseline="0" noProof="0" dirty="0">
              <a:ln>
                <a:noFill/>
              </a:ln>
              <a:solidFill>
                <a:schemeClr val="tx1">
                  <a:lumMod val="85000"/>
                </a:schemeClr>
              </a:solidFill>
              <a:effectLst/>
              <a:uLnTx/>
              <a:uFillTx/>
              <a:latin typeface="Trebuchet MS"/>
              <a:ea typeface="+mn-ea"/>
              <a:cs typeface="+mn-cs"/>
            </a:endParaRP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en-US" sz="2000" b="0" i="0" u="none" strike="noStrike" kern="1200" cap="none" spc="0" normalizeH="0" baseline="0" noProof="0" dirty="0">
              <a:ln>
                <a:noFill/>
              </a:ln>
              <a:solidFill>
                <a:schemeClr val="tx1">
                  <a:lumMod val="85000"/>
                </a:schemeClr>
              </a:solidFill>
              <a:effectLst/>
              <a:uLnTx/>
              <a:uFillTx/>
              <a:latin typeface="Trebuchet MS"/>
              <a:ea typeface="+mn-ea"/>
              <a:cs typeface="+mn-cs"/>
            </a:endParaRPr>
          </a:p>
        </p:txBody>
      </p:sp>
      <p:sp>
        <p:nvSpPr>
          <p:cNvPr id="3" name="Rounded Rectangle 2"/>
          <p:cNvSpPr/>
          <p:nvPr/>
        </p:nvSpPr>
        <p:spPr>
          <a:xfrm>
            <a:off x="117987" y="2241755"/>
            <a:ext cx="4055807" cy="2359742"/>
          </a:xfrm>
          <a:prstGeom prst="roundRect">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622127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About the Sketch </a:t>
            </a:r>
            <a:r>
              <a:rPr lang="en-US" dirty="0"/>
              <a:t>Planning Tool</a:t>
            </a:r>
          </a:p>
        </p:txBody>
      </p:sp>
      <p:sp>
        <p:nvSpPr>
          <p:cNvPr id="8" name="Content Placeholder 2"/>
          <p:cNvSpPr txBox="1">
            <a:spLocks/>
          </p:cNvSpPr>
          <p:nvPr/>
        </p:nvSpPr>
        <p:spPr>
          <a:xfrm>
            <a:off x="838201" y="1776417"/>
            <a:ext cx="4545329" cy="457993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10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10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10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200"/>
              </a:spcBef>
              <a:spcAft>
                <a:spcPts val="0"/>
              </a:spcAft>
              <a:buClrTx/>
              <a:buSzTx/>
              <a:buFont typeface="Arial" panose="020B0604020202020204" pitchFamily="34" charset="0"/>
              <a:buChar char="•"/>
              <a:tabLst/>
              <a:defRPr/>
            </a:pPr>
            <a:r>
              <a:rPr kumimoji="0" lang="en-US" sz="2600" b="1" i="0" u="none" strike="noStrike" kern="1200" cap="none" spc="0" normalizeH="0" baseline="0" noProof="0" dirty="0" smtClean="0">
                <a:ln>
                  <a:noFill/>
                </a:ln>
                <a:solidFill>
                  <a:schemeClr val="tx1">
                    <a:lumMod val="95000"/>
                  </a:schemeClr>
                </a:solidFill>
                <a:effectLst/>
                <a:uLnTx/>
                <a:uFillTx/>
                <a:latin typeface="Corbel" panose="020B0503020204020204"/>
              </a:rPr>
              <a:t>Sea </a:t>
            </a:r>
            <a:r>
              <a:rPr kumimoji="0" lang="en-US" sz="2600" b="1" i="0" u="none" strike="noStrike" kern="1200" cap="none" spc="0" normalizeH="0" baseline="0" noProof="0" dirty="0">
                <a:ln>
                  <a:noFill/>
                </a:ln>
                <a:solidFill>
                  <a:schemeClr val="tx1">
                    <a:lumMod val="95000"/>
                  </a:schemeClr>
                </a:solidFill>
                <a:effectLst/>
                <a:uLnTx/>
                <a:uFillTx/>
                <a:latin typeface="Corbel" panose="020B0503020204020204"/>
              </a:rPr>
              <a:t>Level Scenario Sketch Planning Tool </a:t>
            </a:r>
            <a:r>
              <a:rPr kumimoji="0" lang="en-US" sz="2600" b="0" i="0" u="none" strike="noStrike" kern="1200" cap="none" spc="0" normalizeH="0" baseline="0" noProof="0" dirty="0">
                <a:ln>
                  <a:noFill/>
                </a:ln>
                <a:solidFill>
                  <a:schemeClr val="tx1">
                    <a:lumMod val="95000"/>
                  </a:schemeClr>
                </a:solidFill>
                <a:effectLst/>
                <a:uLnTx/>
                <a:uFillTx/>
                <a:latin typeface="Corbel" panose="020B0503020204020204"/>
              </a:rPr>
              <a:t>provides </a:t>
            </a:r>
            <a:r>
              <a:rPr kumimoji="0" lang="en-US" sz="2600" b="0" i="0" u="none" strike="noStrike" kern="1200" cap="none" spc="0" normalizeH="0" baseline="0" noProof="0" dirty="0">
                <a:ln>
                  <a:noFill/>
                </a:ln>
                <a:solidFill>
                  <a:srgbClr val="FCB11C"/>
                </a:solidFill>
                <a:effectLst/>
                <a:uLnTx/>
                <a:uFillTx/>
                <a:latin typeface="Corbel" panose="020B0503020204020204"/>
              </a:rPr>
              <a:t>planning-level analyses of where and when SLR </a:t>
            </a:r>
            <a:r>
              <a:rPr kumimoji="0" lang="en-US" sz="2600" b="0" i="0" u="none" strike="noStrike" kern="1200" cap="none" spc="0" normalizeH="0" baseline="0" noProof="0" dirty="0">
                <a:ln>
                  <a:noFill/>
                </a:ln>
                <a:solidFill>
                  <a:schemeClr val="tx1"/>
                </a:solidFill>
                <a:effectLst/>
                <a:uLnTx/>
                <a:uFillTx/>
                <a:latin typeface="Corbel" panose="020B0503020204020204"/>
              </a:rPr>
              <a:t>may</a:t>
            </a:r>
            <a:r>
              <a:rPr kumimoji="0" lang="en-US" sz="2600" b="0" i="0" u="none" strike="noStrike" kern="1200" cap="none" spc="0" normalizeH="0" noProof="0" dirty="0">
                <a:ln>
                  <a:noFill/>
                </a:ln>
                <a:solidFill>
                  <a:srgbClr val="FCB11C"/>
                </a:solidFill>
                <a:effectLst/>
                <a:uLnTx/>
                <a:uFillTx/>
                <a:latin typeface="Corbel" panose="020B0503020204020204"/>
              </a:rPr>
              <a:t> </a:t>
            </a:r>
            <a:r>
              <a:rPr kumimoji="0" lang="en-US" sz="2600" b="0" i="0" u="none" strike="noStrike" kern="1200" cap="none" spc="0" normalizeH="0" baseline="0" noProof="0" dirty="0">
                <a:ln>
                  <a:noFill/>
                </a:ln>
                <a:solidFill>
                  <a:schemeClr val="tx1"/>
                </a:solidFill>
                <a:effectLst/>
                <a:uLnTx/>
                <a:uFillTx/>
                <a:latin typeface="Corbel" panose="020B0503020204020204"/>
              </a:rPr>
              <a:t>impact the</a:t>
            </a:r>
            <a:r>
              <a:rPr kumimoji="0" lang="en-US" sz="2600" b="0" i="0" u="none" strike="noStrike" kern="1200" cap="none" spc="0" normalizeH="0" noProof="0" dirty="0">
                <a:ln>
                  <a:noFill/>
                </a:ln>
                <a:solidFill>
                  <a:schemeClr val="tx1"/>
                </a:solidFill>
                <a:effectLst/>
                <a:uLnTx/>
                <a:uFillTx/>
                <a:latin typeface="Corbel" panose="020B0503020204020204"/>
              </a:rPr>
              <a:t> </a:t>
            </a:r>
            <a:r>
              <a:rPr kumimoji="0" lang="en-US" sz="2600" b="0" i="0" u="none" strike="noStrike" kern="1200" cap="none" spc="0" normalizeH="0" baseline="0" noProof="0" dirty="0">
                <a:ln>
                  <a:noFill/>
                </a:ln>
                <a:solidFill>
                  <a:schemeClr val="tx1"/>
                </a:solidFill>
                <a:effectLst/>
                <a:uLnTx/>
                <a:uFillTx/>
                <a:latin typeface="Corbel" panose="020B0503020204020204"/>
              </a:rPr>
              <a:t>transportation system.</a:t>
            </a:r>
          </a:p>
          <a:p>
            <a:r>
              <a:rPr lang="en-US" sz="2600" dirty="0"/>
              <a:t>Offers broad context, but wanted to allow for </a:t>
            </a:r>
            <a:r>
              <a:rPr lang="en-US" sz="2600" dirty="0">
                <a:solidFill>
                  <a:schemeClr val="accent6"/>
                </a:solidFill>
              </a:rPr>
              <a:t>project level impacts.</a:t>
            </a:r>
            <a:endParaRPr lang="en-US" sz="2600" dirty="0"/>
          </a:p>
          <a:p>
            <a:r>
              <a:rPr lang="en-US" sz="2600" dirty="0"/>
              <a:t>Requests from users to integrate SLR information into ETDM/ EST. </a:t>
            </a:r>
          </a:p>
          <a:p>
            <a:pPr marL="0" marR="0" lvl="0" indent="0" algn="l" defTabSz="914400" rtl="0" eaLnBrk="1" fontAlgn="auto" latinLnBrk="0" hangingPunct="1">
              <a:lnSpc>
                <a:spcPct val="90000"/>
              </a:lnSpc>
              <a:spcBef>
                <a:spcPts val="1200"/>
              </a:spcBef>
              <a:spcAft>
                <a:spcPts val="0"/>
              </a:spcAft>
              <a:buClrTx/>
              <a:buSzTx/>
              <a:buNone/>
              <a:tabLst/>
              <a:defRPr/>
            </a:pPr>
            <a:endParaRPr kumimoji="0" lang="en-US" sz="2300" b="0" i="0" u="none" strike="noStrike" kern="1200" cap="none" spc="0" normalizeH="0" baseline="0" noProof="0" dirty="0">
              <a:ln>
                <a:noFill/>
              </a:ln>
              <a:solidFill>
                <a:schemeClr val="tx1"/>
              </a:solidFill>
              <a:effectLst/>
              <a:uLnTx/>
              <a:uFillTx/>
              <a:latin typeface="Corbel" panose="020B0503020204020204"/>
              <a:ea typeface="+mn-ea"/>
              <a:cs typeface="+mn-cs"/>
            </a:endParaRPr>
          </a:p>
          <a:p>
            <a:pPr marL="228600" marR="0" lvl="0" indent="-228600" algn="l" defTabSz="914400" rtl="0" eaLnBrk="1" fontAlgn="auto" latinLnBrk="0" hangingPunct="1">
              <a:lnSpc>
                <a:spcPct val="90000"/>
              </a:lnSpc>
              <a:spcBef>
                <a:spcPts val="1200"/>
              </a:spcBef>
              <a:spcAft>
                <a:spcPts val="0"/>
              </a:spcAft>
              <a:buClrTx/>
              <a:buSzTx/>
              <a:buFont typeface="Arial" panose="020B0604020202020204" pitchFamily="34" charset="0"/>
              <a:buChar char="•"/>
              <a:tabLst/>
              <a:defRPr/>
            </a:pPr>
            <a:endParaRPr kumimoji="0" lang="en-US" sz="2300" b="0" i="0" u="none" strike="noStrike" kern="1200" cap="none" spc="0" normalizeH="0" baseline="0" noProof="0" dirty="0">
              <a:ln>
                <a:noFill/>
              </a:ln>
              <a:solidFill>
                <a:schemeClr val="tx1"/>
              </a:solidFill>
              <a:effectLst/>
              <a:uLnTx/>
              <a:uFillTx/>
              <a:latin typeface="Corbel" panose="020B0503020204020204"/>
              <a:ea typeface="+mn-ea"/>
              <a:cs typeface="+mn-cs"/>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39600" y="1776417"/>
            <a:ext cx="6205070" cy="3644393"/>
          </a:xfrm>
          <a:prstGeom prst="rect">
            <a:avLst/>
          </a:prstGeom>
          <a:effectLst>
            <a:outerShdw blurRad="50800" dist="38100" dir="2700000" algn="tl" rotWithShape="0">
              <a:prstClr val="black">
                <a:alpha val="40000"/>
              </a:prstClr>
            </a:outerShdw>
          </a:effectLst>
        </p:spPr>
      </p:pic>
      <p:sp>
        <p:nvSpPr>
          <p:cNvPr id="6" name="Rectangle 5"/>
          <p:cNvSpPr/>
          <p:nvPr/>
        </p:nvSpPr>
        <p:spPr>
          <a:xfrm>
            <a:off x="5676035" y="5565414"/>
            <a:ext cx="5132199" cy="646331"/>
          </a:xfrm>
          <a:prstGeom prst="rect">
            <a:avLst/>
          </a:prstGeom>
        </p:spPr>
        <p:txBody>
          <a:bodyPr wrap="square">
            <a:spAutoFit/>
          </a:bodyPr>
          <a:lstStyle/>
          <a:p>
            <a:r>
              <a:rPr lang="en-US" dirty="0"/>
              <a:t>Launched in </a:t>
            </a:r>
            <a:r>
              <a:rPr lang="en-US" dirty="0" smtClean="0"/>
              <a:t>2013, the current 2022 SLR Viewer will be updated with new 2025 data in December 2025.</a:t>
            </a:r>
            <a:endParaRPr lang="en-US" dirty="0"/>
          </a:p>
        </p:txBody>
      </p:sp>
    </p:spTree>
    <p:extLst>
      <p:ext uri="{BB962C8B-B14F-4D97-AF65-F5344CB8AC3E}">
        <p14:creationId xmlns:p14="http://schemas.microsoft.com/office/powerpoint/2010/main" val="239596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86056" y="477050"/>
            <a:ext cx="9268596" cy="1141282"/>
          </a:xfrm>
        </p:spPr>
        <p:txBody>
          <a:bodyPr>
            <a:normAutofit/>
          </a:bodyPr>
          <a:lstStyle/>
          <a:p>
            <a:r>
              <a:rPr lang="en-US" sz="4400" dirty="0">
                <a:solidFill>
                  <a:srgbClr val="FFFFFF"/>
                </a:solidFill>
              </a:rPr>
              <a:t>Transportation </a:t>
            </a:r>
            <a:r>
              <a:rPr lang="en-US" sz="4400" dirty="0" smtClean="0">
                <a:solidFill>
                  <a:srgbClr val="FFFFFF"/>
                </a:solidFill>
              </a:rPr>
              <a:t>Exposure Analysis</a:t>
            </a:r>
            <a:endParaRPr lang="en-US" sz="4400" dirty="0">
              <a:solidFill>
                <a:srgbClr val="FFFFFF"/>
              </a:solidFill>
            </a:endParaRPr>
          </a:p>
        </p:txBody>
      </p:sp>
      <p:pic>
        <p:nvPicPr>
          <p:cNvPr id="7" name="Picture 6"/>
          <p:cNvPicPr>
            <a:picLocks noChangeAspect="1"/>
          </p:cNvPicPr>
          <p:nvPr/>
        </p:nvPicPr>
        <p:blipFill rotWithShape="1">
          <a:blip r:embed="rId3"/>
          <a:srcRect r="15103" b="10260"/>
          <a:stretch/>
        </p:blipFill>
        <p:spPr>
          <a:xfrm>
            <a:off x="886056" y="1618332"/>
            <a:ext cx="5138172" cy="4318390"/>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4"/>
          <a:stretch>
            <a:fillRect/>
          </a:stretch>
        </p:blipFill>
        <p:spPr>
          <a:xfrm>
            <a:off x="1911160" y="3662685"/>
            <a:ext cx="3924510" cy="2834368"/>
          </a:xfrm>
          <a:prstGeom prst="rect">
            <a:avLst/>
          </a:prstGeom>
          <a:ln>
            <a:noFill/>
          </a:ln>
          <a:effectLst>
            <a:outerShdw blurRad="292100" dist="139700" dir="2700000" algn="tl" rotWithShape="0">
              <a:srgbClr val="333333">
                <a:alpha val="65000"/>
              </a:srgbClr>
            </a:outerShdw>
          </a:effectLst>
        </p:spPr>
      </p:pic>
      <p:sp>
        <p:nvSpPr>
          <p:cNvPr id="4" name="TextBox 3"/>
          <p:cNvSpPr txBox="1"/>
          <p:nvPr/>
        </p:nvSpPr>
        <p:spPr>
          <a:xfrm>
            <a:off x="6338041" y="1766691"/>
            <a:ext cx="5043833" cy="43550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orbel" panose="020B0503020204020204"/>
                <a:ea typeface="+mn-ea"/>
                <a:cs typeface="+mn-cs"/>
              </a:rPr>
              <a:t>Transportation assets analyzed:</a:t>
            </a:r>
          </a:p>
          <a:p>
            <a:pPr marL="557213" marR="0" lvl="0" indent="-300038"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srgbClr val="FFFFFF"/>
                </a:solidFill>
                <a:effectLst/>
                <a:uLnTx/>
                <a:uFillTx/>
                <a:latin typeface="Corbel" panose="020B0503020204020204"/>
                <a:ea typeface="+mn-ea"/>
                <a:cs typeface="+mn-cs"/>
              </a:rPr>
              <a:t>Roadways (RCI and Tiger) </a:t>
            </a:r>
          </a:p>
          <a:p>
            <a:pPr marL="557213" marR="0" lvl="0" indent="-300038"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srgbClr val="FFFFFF"/>
                </a:solidFill>
                <a:effectLst/>
                <a:uLnTx/>
                <a:uFillTx/>
                <a:latin typeface="Corbel" panose="020B0503020204020204"/>
                <a:ea typeface="+mn-ea"/>
                <a:cs typeface="+mn-cs"/>
              </a:rPr>
              <a:t>Airports, seaports, freight terminals, rails</a:t>
            </a:r>
          </a:p>
          <a:p>
            <a:pPr marL="557213" marR="0" lvl="0" indent="-300038" algn="l" defTabSz="914400"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US" sz="2200" b="0" i="0" u="none" strike="noStrike" kern="1200" cap="none" spc="0" normalizeH="0" baseline="0" noProof="0" dirty="0" smtClean="0">
                <a:ln>
                  <a:noFill/>
                </a:ln>
                <a:solidFill>
                  <a:prstClr val="white"/>
                </a:solidFill>
                <a:effectLst/>
                <a:uLnTx/>
                <a:uFillTx/>
                <a:latin typeface="Corbel" panose="020B0503020204020204"/>
                <a:ea typeface="+mn-ea"/>
                <a:cs typeface="+mn-cs"/>
              </a:rPr>
              <a:t>SIS designations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orbel" panose="020B0503020204020204"/>
                <a:ea typeface="+mn-ea"/>
                <a:cs typeface="+mn-cs"/>
              </a:rPr>
              <a:t>Segment and asset-level analysis: </a:t>
            </a:r>
          </a:p>
          <a:p>
            <a:pPr marL="554831" marR="0" lvl="1" indent="-342900" algn="l" defTabSz="511969"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srgbClr val="FFFFFF"/>
                </a:solidFill>
                <a:effectLst/>
                <a:uLnTx/>
                <a:uFillTx/>
                <a:latin typeface="Corbel" panose="020B0503020204020204"/>
                <a:ea typeface="+mn-ea"/>
                <a:cs typeface="+mn-cs"/>
              </a:rPr>
              <a:t>Future flood risk: </a:t>
            </a:r>
            <a:r>
              <a:rPr kumimoji="0" lang="en-US" sz="2200" b="0" i="0" u="none" strike="noStrike" kern="1200" cap="none" spc="0" normalizeH="0" baseline="0" noProof="0" dirty="0" smtClean="0">
                <a:ln>
                  <a:noFill/>
                </a:ln>
                <a:solidFill>
                  <a:srgbClr val="FFFFFF"/>
                </a:solidFill>
                <a:effectLst/>
                <a:uLnTx/>
                <a:uFillTx/>
                <a:latin typeface="Corbel" panose="020B0503020204020204"/>
                <a:ea typeface="+mn-ea"/>
                <a:cs typeface="+mn-cs"/>
              </a:rPr>
              <a:t>NOAA </a:t>
            </a:r>
            <a:r>
              <a:rPr kumimoji="0" lang="en-US" sz="2200" b="0" i="0" u="none" strike="noStrike" kern="1200" cap="none" spc="0" normalizeH="0" baseline="0" noProof="0" dirty="0">
                <a:ln>
                  <a:noFill/>
                </a:ln>
                <a:solidFill>
                  <a:srgbClr val="FFFFFF"/>
                </a:solidFill>
                <a:effectLst/>
                <a:uLnTx/>
                <a:uFillTx/>
                <a:latin typeface="Corbel" panose="020B0503020204020204"/>
                <a:ea typeface="+mn-ea"/>
                <a:cs typeface="+mn-cs"/>
              </a:rPr>
              <a:t>SLR scenarios over 7 decades</a:t>
            </a:r>
          </a:p>
          <a:p>
            <a:pPr marL="554831" marR="0" lvl="1" indent="-342900" algn="l" defTabSz="511969" rtl="0" eaLnBrk="1" fontAlgn="auto" latinLnBrk="0" hangingPunct="1">
              <a:lnSpc>
                <a:spcPct val="100000"/>
              </a:lnSpc>
              <a:spcBef>
                <a:spcPts val="0"/>
              </a:spcBef>
              <a:spcAft>
                <a:spcPts val="600"/>
              </a:spcAft>
              <a:buClrTx/>
              <a:buSzTx/>
              <a:buFont typeface="Wingdings" panose="05000000000000000000" pitchFamily="2" charset="2"/>
              <a:buChar char="§"/>
              <a:tabLst/>
              <a:defRPr/>
            </a:pPr>
            <a:r>
              <a:rPr kumimoji="0" lang="en-US" sz="2200" b="0" i="0" u="none" strike="noStrike" kern="1200" cap="none" spc="0" normalizeH="0" baseline="0" noProof="0" dirty="0">
                <a:ln>
                  <a:noFill/>
                </a:ln>
                <a:solidFill>
                  <a:srgbClr val="FFFFFF"/>
                </a:solidFill>
                <a:effectLst/>
                <a:uLnTx/>
                <a:uFillTx/>
                <a:latin typeface="Corbel" panose="020B0503020204020204"/>
                <a:ea typeface="+mn-ea"/>
                <a:cs typeface="+mn-cs"/>
              </a:rPr>
              <a:t>Current flood risk: 100-year &amp; 500-year floodplains, storm surge zones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Tree>
    <p:extLst>
      <p:ext uri="{BB962C8B-B14F-4D97-AF65-F5344CB8AC3E}">
        <p14:creationId xmlns:p14="http://schemas.microsoft.com/office/powerpoint/2010/main" val="2358324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531100" y="0"/>
            <a:ext cx="46609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GeoPlan_logo_UF@3x">
            <a:extLst>
              <a:ext uri="{FF2B5EF4-FFF2-40B4-BE49-F238E27FC236}">
                <a16:creationId xmlns:a16="http://schemas.microsoft.com/office/drawing/2014/main" id="{8347A460-3C56-4F6A-963D-5BA7DB9B50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9682" y="556873"/>
            <a:ext cx="3517453" cy="684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etdmLogo">
            <a:extLst>
              <a:ext uri="{FF2B5EF4-FFF2-40B4-BE49-F238E27FC236}">
                <a16:creationId xmlns:a16="http://schemas.microsoft.com/office/drawing/2014/main" id="{C69BC964-5BCF-43AF-98A5-92FB7ABC791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528818" y="2596043"/>
            <a:ext cx="3038317" cy="768586"/>
          </a:xfrm>
          <a:prstGeom prst="rect">
            <a:avLst/>
          </a:prstGeom>
          <a:noFill/>
          <a:ln>
            <a:noFill/>
          </a:ln>
        </p:spPr>
      </p:pic>
      <p:pic>
        <p:nvPicPr>
          <p:cNvPr id="6" name="Picture 5" descr="fgdl-marker-color">
            <a:extLst>
              <a:ext uri="{FF2B5EF4-FFF2-40B4-BE49-F238E27FC236}">
                <a16:creationId xmlns:a16="http://schemas.microsoft.com/office/drawing/2014/main" id="{C943531A-E208-46A3-B986-C3748E52157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4286" t="11687" r="15624" b="10535"/>
          <a:stretch/>
        </p:blipFill>
        <p:spPr bwMode="auto">
          <a:xfrm>
            <a:off x="8768604" y="1639378"/>
            <a:ext cx="2079609" cy="735918"/>
          </a:xfrm>
          <a:prstGeom prst="rect">
            <a:avLst/>
          </a:prstGeom>
          <a:noFill/>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4678426C-A81D-4183-9754-3BAFF080CCF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62023" y="4741141"/>
            <a:ext cx="1986190" cy="769742"/>
          </a:xfrm>
          <a:prstGeom prst="rect">
            <a:avLst/>
          </a:prstGeom>
        </p:spPr>
      </p:pic>
      <p:pic>
        <p:nvPicPr>
          <p:cNvPr id="8" name="Picture 7" descr="A close up of a sign&#10;&#10;Description generated with very high confidence">
            <a:extLst>
              <a:ext uri="{FF2B5EF4-FFF2-40B4-BE49-F238E27FC236}">
                <a16:creationId xmlns:a16="http://schemas.microsoft.com/office/drawing/2014/main" id="{1A9D5726-9CBE-4D4C-8F8B-DCD4D3085EC0}"/>
              </a:ext>
            </a:extLst>
          </p:cNvPr>
          <p:cNvPicPr>
            <a:picLocks noChangeAspect="1"/>
          </p:cNvPicPr>
          <p:nvPr/>
        </p:nvPicPr>
        <p:blipFill>
          <a:blip r:embed="rId7"/>
          <a:stretch>
            <a:fillRect/>
          </a:stretch>
        </p:blipFill>
        <p:spPr>
          <a:xfrm>
            <a:off x="8049682" y="5853612"/>
            <a:ext cx="3517453" cy="609377"/>
          </a:xfrm>
          <a:prstGeom prst="rect">
            <a:avLst/>
          </a:prstGeom>
        </p:spPr>
      </p:pic>
      <p:sp>
        <p:nvSpPr>
          <p:cNvPr id="11" name="Content Placeholder 2">
            <a:extLst>
              <a:ext uri="{FF2B5EF4-FFF2-40B4-BE49-F238E27FC236}">
                <a16:creationId xmlns:a16="http://schemas.microsoft.com/office/drawing/2014/main" id="{E2B0A2ED-9F46-4807-B1BD-8AE80D9BC91E}"/>
              </a:ext>
            </a:extLst>
          </p:cNvPr>
          <p:cNvSpPr txBox="1">
            <a:spLocks/>
          </p:cNvSpPr>
          <p:nvPr/>
        </p:nvSpPr>
        <p:spPr>
          <a:xfrm>
            <a:off x="517228" y="1721358"/>
            <a:ext cx="6822372" cy="4509927"/>
          </a:xfrm>
          <a:prstGeom prst="rect">
            <a:avLst/>
          </a:prstGeom>
        </p:spPr>
        <p:txBody>
          <a:bodyPr vert="horz" lIns="45720" tIns="45720" rIns="45720" bIns="45720" rtlCol="0" anchor="t">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nSpc>
                <a:spcPct val="100000"/>
              </a:lnSpc>
              <a:spcBef>
                <a:spcPts val="0"/>
              </a:spcBef>
              <a:spcAft>
                <a:spcPts val="1800"/>
              </a:spcAft>
              <a:buFont typeface="Wingdings" panose="05000000000000000000" pitchFamily="2" charset="2"/>
              <a:buChar char="§"/>
            </a:pPr>
            <a:r>
              <a:rPr lang="en-US" sz="2800" dirty="0"/>
              <a:t> Established in 1984. Geospatial research and teaching center in the School of Landscape Architecture &amp; Planning. </a:t>
            </a:r>
            <a:endParaRPr lang="en-US" sz="2400" dirty="0"/>
          </a:p>
          <a:p>
            <a:pPr>
              <a:lnSpc>
                <a:spcPct val="100000"/>
              </a:lnSpc>
              <a:spcBef>
                <a:spcPts val="0"/>
              </a:spcBef>
              <a:spcAft>
                <a:spcPts val="1800"/>
              </a:spcAft>
              <a:buFont typeface="Wingdings" panose="05000000000000000000" pitchFamily="2" charset="2"/>
              <a:buChar char="§"/>
            </a:pPr>
            <a:r>
              <a:rPr lang="en-US" sz="2800" dirty="0"/>
              <a:t> We support land use, transportation, and environmental planning in Florida with our geospatial expertise.</a:t>
            </a:r>
            <a:endParaRPr lang="en-US" sz="2400" dirty="0"/>
          </a:p>
          <a:p>
            <a:pPr>
              <a:lnSpc>
                <a:spcPct val="100000"/>
              </a:lnSpc>
              <a:spcBef>
                <a:spcPts val="0"/>
              </a:spcBef>
              <a:spcAft>
                <a:spcPts val="1800"/>
              </a:spcAft>
              <a:buFont typeface="Wingdings" panose="05000000000000000000" pitchFamily="2" charset="2"/>
              <a:buChar char="§"/>
            </a:pPr>
            <a:r>
              <a:rPr lang="en-US" sz="2800" dirty="0"/>
              <a:t> We build data and tools to inform planning decisions.</a:t>
            </a:r>
          </a:p>
          <a:p>
            <a:pPr>
              <a:lnSpc>
                <a:spcPct val="100000"/>
              </a:lnSpc>
              <a:spcBef>
                <a:spcPts val="0"/>
              </a:spcBef>
              <a:spcAft>
                <a:spcPts val="1800"/>
              </a:spcAft>
              <a:buFont typeface="Wingdings" panose="05000000000000000000" pitchFamily="2" charset="2"/>
              <a:buChar char="§"/>
            </a:pPr>
            <a:r>
              <a:rPr lang="en-US" sz="2800" dirty="0"/>
              <a:t>We train undergrad + grad students (they are seeking internships &amp; jobs!). </a:t>
            </a:r>
          </a:p>
        </p:txBody>
      </p:sp>
      <p:sp>
        <p:nvSpPr>
          <p:cNvPr id="12" name="Title 11">
            <a:extLst>
              <a:ext uri="{FF2B5EF4-FFF2-40B4-BE49-F238E27FC236}">
                <a16:creationId xmlns:a16="http://schemas.microsoft.com/office/drawing/2014/main" id="{D8FC7955-0338-4CA6-B6E7-40E51FC26F6B}"/>
              </a:ext>
            </a:extLst>
          </p:cNvPr>
          <p:cNvSpPr>
            <a:spLocks noGrp="1"/>
          </p:cNvSpPr>
          <p:nvPr>
            <p:ph type="title"/>
          </p:nvPr>
        </p:nvSpPr>
        <p:spPr>
          <a:xfrm>
            <a:off x="602445" y="161476"/>
            <a:ext cx="6737155" cy="1499616"/>
          </a:xfrm>
        </p:spPr>
        <p:txBody>
          <a:bodyPr>
            <a:normAutofit/>
          </a:bodyPr>
          <a:lstStyle/>
          <a:p>
            <a:r>
              <a:rPr lang="en-US" sz="4400" dirty="0"/>
              <a:t>University of Florida </a:t>
            </a:r>
            <a:br>
              <a:rPr lang="en-US" sz="4400" dirty="0"/>
            </a:br>
            <a:r>
              <a:rPr lang="en-US" sz="4400" dirty="0" err="1"/>
              <a:t>GeoPlan</a:t>
            </a:r>
            <a:r>
              <a:rPr lang="en-US" sz="4400" dirty="0"/>
              <a:t> Center</a:t>
            </a:r>
          </a:p>
        </p:txBody>
      </p:sp>
      <p:sp>
        <p:nvSpPr>
          <p:cNvPr id="9" name="Slide Number Placeholder 8"/>
          <p:cNvSpPr>
            <a:spLocks noGrp="1"/>
          </p:cNvSpPr>
          <p:nvPr>
            <p:ph type="sldNum" sz="quarter" idx="12"/>
          </p:nvPr>
        </p:nvSpPr>
        <p:spPr/>
        <p:txBody>
          <a:bodyPr/>
          <a:lstStyle/>
          <a:p>
            <a:fld id="{D57F1E4F-1CFF-5643-939E-217C01CDF565}" type="slidenum">
              <a:rPr lang="en-US" smtClean="0"/>
              <a:pPr/>
              <a:t>2</a:t>
            </a:fld>
            <a:endParaRPr lang="en-US" dirty="0"/>
          </a:p>
        </p:txBody>
      </p:sp>
      <p:pic>
        <p:nvPicPr>
          <p:cNvPr id="2" name="Picture 1"/>
          <p:cNvPicPr>
            <a:picLocks noChangeAspect="1"/>
          </p:cNvPicPr>
          <p:nvPr/>
        </p:nvPicPr>
        <p:blipFill>
          <a:blip r:embed="rId8"/>
          <a:stretch>
            <a:fillRect/>
          </a:stretch>
        </p:blipFill>
        <p:spPr>
          <a:xfrm>
            <a:off x="7838459" y="3705957"/>
            <a:ext cx="4033317" cy="822960"/>
          </a:xfrm>
          <a:prstGeom prst="rect">
            <a:avLst/>
          </a:prstGeom>
        </p:spPr>
      </p:pic>
      <p:sp>
        <p:nvSpPr>
          <p:cNvPr id="4" name="Rectangle 3"/>
          <p:cNvSpPr/>
          <p:nvPr/>
        </p:nvSpPr>
        <p:spPr>
          <a:xfrm>
            <a:off x="2436018" y="6231285"/>
            <a:ext cx="2984791" cy="369332"/>
          </a:xfrm>
          <a:prstGeom prst="rect">
            <a:avLst/>
          </a:prstGeom>
        </p:spPr>
        <p:txBody>
          <a:bodyPr wrap="none">
            <a:spAutoFit/>
          </a:bodyPr>
          <a:lstStyle/>
          <a:p>
            <a:r>
              <a:rPr lang="en-US" dirty="0">
                <a:hlinkClick r:id="rId9"/>
              </a:rPr>
              <a:t>https://www.geoplan.ufl.edu/</a:t>
            </a:r>
            <a:endParaRPr lang="en-US" dirty="0"/>
          </a:p>
        </p:txBody>
      </p:sp>
    </p:spTree>
    <p:extLst>
      <p:ext uri="{BB962C8B-B14F-4D97-AF65-F5344CB8AC3E}">
        <p14:creationId xmlns:p14="http://schemas.microsoft.com/office/powerpoint/2010/main" val="25612726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93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9452" y="641579"/>
            <a:ext cx="4514913" cy="1902838"/>
          </a:xfrm>
        </p:spPr>
        <p:txBody>
          <a:bodyPr/>
          <a:lstStyle/>
          <a:p>
            <a:r>
              <a:rPr lang="en-US" dirty="0" smtClean="0"/>
              <a:t>Demo</a:t>
            </a:r>
            <a:endParaRPr lang="en-US" dirty="0"/>
          </a:p>
        </p:txBody>
      </p:sp>
      <p:sp>
        <p:nvSpPr>
          <p:cNvPr id="4" name="AutoShape 2" descr="data:image/svg+xml;charset=utf8,%20%3Csvg%20width%3D'276'%20height%3D'276'%20xmlns%3D'http%3A%2F%2Fwww.w3.org%2F2000%2Fsvg'%20xmlns%3Axlink%3D'http%3A%2F%2Fwww.w3.org%2F1999%2Fxlink'%20overflow%3D'hidden'%3E%3Cdefs%3E%3CclipPath%20id%3D'clip0'%3E%3Crect%20x%3D'0'%20y%3D'0'%20width%3D'276'%20height%3D'276'%2F%3E%3C%2FclipPath%3E%3C%2Fdefs%3E%3Cg%20clip-path%3D'url(%23clip0)'%3E%3Cpath%20d%3D'M138%2057.5C143.557%2057.5%20148.062%2052.9949%20148.062%2047.4375%20148.062%2041.8801%20143.557%2037.375%20138%2037.375L137.712%2037.375C132.242%2037.4727%20127.877%2041.9669%20127.937%2047.4375%20127.947%2052.9908%20132.447%2057.4905%20138%2057.5ZM134.86%2044.39C135.636%2043.5928%20136.698%2043.1374%20137.81%2043.125L138%2043.125C140.382%2043.125%20142.312%2045.0558%20142.312%2047.4378%20142.312%2049.8194%20140.381%2051.75%20137.999%2051.75%20135.618%2051.75%20133.687%2049.8191%20133.687%2047.4372%20133.687%2047.4231%20133.687%2047.4087%20133.687%2047.3944%20133.661%2046.2794%20134.083%2045.2007%20134.858%2044.3986Z'%20transform%3D'matrix(1%200%20-0%201%20-2.3622e-05%201.5748e-05)'%2F%3E%3Cpath%20d%3D'M119.192%2099.7769%20115.126%2095.7116%2094.1591%20116.676%2084.6917%20107.212%2080.6265%20111.277%2094.1591%20124.809%20119.192%2099.7769Z'%20transform%3D'matrix(1%200%20-0%201%20-2.3622e-05%201.5748e-05)'%2F%3E%3Cpath%20d%3D'M135.128%20106.369%20195.503%20106.369%20195.503%20112.119%20135.128%20112.119Z'%20transform%3D'matrix(1%200%20-0%201%20-2.3622e-05%201.5748e-05)'%2F%3E%3Cpath%20d%3D'M119.192%20134.283%20115.126%20130.217%2094.1591%20151.185%2084.6917%20141.717%2080.6265%20145.783%2094.1591%20159.315%20119.192%20134.283Z'%20transform%3D'matrix(1%200%20-0%201%20-2.3622e-05%201.5748e-05)'%2F%3E%3Cpath%20d%3D'M135.128%20140.875%20195.503%20140.875%20195.503%20146.625%20135.128%20146.625Z'%20transform%3D'matrix(1%200%20-0%201%20-2.3622e-05%201.5748e-05)'%2F%3E%3Cpath%20d%3D'M119.192%20168.783%20115.126%20164.717%2094.1591%20185.685%2084.6917%20176.217%2080.6265%20180.283%2094.1591%20193.815%20119.192%20168.783Z'%20transform%3D'matrix(1%200%20-0%201%20-2.3622e-05%201.5748e-05)'%2F%3E%3Cpath%20d%3D'M135.128%20175.375%20195.503%20175.375%20195.503%20181.125%20135.128%20181.125Z'%20transform%3D'matrix(1%200%20-0%201%20-2.3622e-05%201.5748e-05)'%2F%3E%3Cpath%20d%3D'M119.192%20203.283%20115.126%20199.217%2094.1591%20220.185%2084.6917%20210.717%2080.6265%20214.783%2094.1591%20228.315%20119.192%20203.283Z'%20transform%3D'matrix(1%200%20-0%201%20-2.3622e-05%201.5748e-05)'%2F%3E%3Cpath%20d%3D'M135.128%20209.875%20195.503%20209.875%20195.503%20215.625%20135.128%20215.625Z'%20transform%3D'matrix(1%200%20-0%201%20-2.3622e-05%201.5748e-05)'%2F%3E%3Cpath%20d%3D'M224.25%2054.5646C224.25%2048.2135%20219.101%2043.0646%20212.75%2043.0646L169.625%2043.0646%20169.625%2037.3146C169.615%2029.3793%20163.185%2022.9491%20155.25%2022.9396L120.75%2022.9396C112.815%2022.9491%20106.384%2029.3793%20106.375%2037.3146L106.375%2043.0646%2063.25%2043.0646C56.8988%2043.0646%2051.75%2048.2135%2051.75%2054.5646L51.75%20241.5C51.75%20247.851%2056.8988%20253%2063.25%20253L212.75%20253C219.101%20253%20224.25%20247.851%20224.25%20241.5ZM100.625%2048.8146%20112.125%2048.8146%20112.125%2037.3146C112.125%2032.551%20115.986%2028.6896%20120.75%2028.6896L155.25%2028.6896C160.014%2028.6896%20163.875%2032.551%20163.875%2037.3146L163.875%2048.8146%20175.375%2048.8146%20175.375%2071.875%20100.625%2071.875ZM212.75%20247.25%2063.25%20247.25C60.0743%20247.25%2057.5%20244.676%2057.5%20241.5L57.5%2054.5646C57.5%2051.3889%2060.0743%2048.8146%2063.25%2048.8146L94.875%2048.8146%2094.875%2077.625%20181.125%2077.625%20181.125%2048.8146%20212.75%2048.8146C215.926%2048.8146%20218.5%2051.3889%20218.5%2054.5646L218.5%20241.5C218.5%20244.676%20215.926%20247.25%20212.75%20247.25Z'%20transform%3D'matrix(1%200%20-0%201%20-2.3622e-05%201.5748e-05)'%2F%3E%3C%2Fg%3E%3C%2Fsvg%3E"/>
          <p:cNvSpPr>
            <a:spLocks noChangeAspect="1" noChangeArrowheads="1"/>
          </p:cNvSpPr>
          <p:nvPr/>
        </p:nvSpPr>
        <p:spPr bwMode="auto">
          <a:xfrm>
            <a:off x="7756524" y="3182937"/>
            <a:ext cx="2581275" cy="258128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6" name="AutoShape 4" descr="data:image/svg+xml;charset=utf8,%20%3Csvg%20width%3D'276'%20height%3D'276'%20xmlns%3D'http%3A%2F%2Fwww.w3.org%2F2000%2Fsvg'%20xmlns%3Axlink%3D'http%3A%2F%2Fwww.w3.org%2F1999%2Fxlink'%20overflow%3D'hidden'%3E%3Cdefs%3E%3CclipPath%20id%3D'clip0'%3E%3Crect%20x%3D'0'%20y%3D'0'%20width%3D'276'%20height%3D'276'%2F%3E%3C%2FclipPath%3E%3C%2Fdefs%3E%3Cg%20clip-path%3D'url(%23clip0)'%3E%3Cpath%20d%3D'M138%2057.5C143.557%2057.5%20148.062%2052.9949%20148.062%2047.4375%20148.062%2041.8801%20143.557%2037.375%20138%2037.375L137.712%2037.375C132.242%2037.4727%20127.877%2041.9669%20127.937%2047.4375%20127.947%2052.9908%20132.447%2057.4905%20138%2057.5ZM134.86%2044.39C135.636%2043.5928%20136.698%2043.1374%20137.81%2043.125L138%2043.125C140.382%2043.125%20142.312%2045.0558%20142.312%2047.4378%20142.312%2049.8194%20140.381%2051.75%20137.999%2051.75%20135.618%2051.75%20133.687%2049.8191%20133.687%2047.4372%20133.687%2047.4231%20133.687%2047.4087%20133.687%2047.3944%20133.661%2046.2794%20134.083%2045.2007%20134.858%2044.3986Z'%20transform%3D'matrix(1%200%20-0%201%20-2.3622e-05%201.5748e-05)'%2F%3E%3Cpath%20d%3D'M119.192%2099.7769%20115.126%2095.7116%2094.1591%20116.676%2084.6917%20107.212%2080.6265%20111.277%2094.1591%20124.809%20119.192%2099.7769Z'%20transform%3D'matrix(1%200%20-0%201%20-2.3622e-05%201.5748e-05)'%2F%3E%3Cpath%20d%3D'M135.128%20106.369%20195.503%20106.369%20195.503%20112.119%20135.128%20112.119Z'%20transform%3D'matrix(1%200%20-0%201%20-2.3622e-05%201.5748e-05)'%2F%3E%3Cpath%20d%3D'M119.192%20134.283%20115.126%20130.217%2094.1591%20151.185%2084.6917%20141.717%2080.6265%20145.783%2094.1591%20159.315%20119.192%20134.283Z'%20transform%3D'matrix(1%200%20-0%201%20-2.3622e-05%201.5748e-05)'%2F%3E%3Cpath%20d%3D'M135.128%20140.875%20195.503%20140.875%20195.503%20146.625%20135.128%20146.625Z'%20transform%3D'matrix(1%200%20-0%201%20-2.3622e-05%201.5748e-05)'%2F%3E%3Cpath%20d%3D'M119.192%20168.783%20115.126%20164.717%2094.1591%20185.685%2084.6917%20176.217%2080.6265%20180.283%2094.1591%20193.815%20119.192%20168.783Z'%20transform%3D'matrix(1%200%20-0%201%20-2.3622e-05%201.5748e-05)'%2F%3E%3Cpath%20d%3D'M135.128%20175.375%20195.503%20175.375%20195.503%20181.125%20135.128%20181.125Z'%20transform%3D'matrix(1%200%20-0%201%20-2.3622e-05%201.5748e-05)'%2F%3E%3Cpath%20d%3D'M119.192%20203.283%20115.126%20199.217%2094.1591%20220.185%2084.6917%20210.717%2080.6265%20214.783%2094.1591%20228.315%20119.192%20203.283Z'%20transform%3D'matrix(1%200%20-0%201%20-2.3622e-05%201.5748e-05)'%2F%3E%3Cpath%20d%3D'M135.128%20209.875%20195.503%20209.875%20195.503%20215.625%20135.128%20215.625Z'%20transform%3D'matrix(1%200%20-0%201%20-2.3622e-05%201.5748e-05)'%2F%3E%3Cpath%20d%3D'M224.25%2054.5646C224.25%2048.2135%20219.101%2043.0646%20212.75%2043.0646L169.625%2043.0646%20169.625%2037.3146C169.615%2029.3793%20163.185%2022.9491%20155.25%2022.9396L120.75%2022.9396C112.815%2022.9491%20106.384%2029.3793%20106.375%2037.3146L106.375%2043.0646%2063.25%2043.0646C56.8988%2043.0646%2051.75%2048.2135%2051.75%2054.5646L51.75%20241.5C51.75%20247.851%2056.8988%20253%2063.25%20253L212.75%20253C219.101%20253%20224.25%20247.851%20224.25%20241.5ZM100.625%2048.8146%20112.125%2048.8146%20112.125%2037.3146C112.125%2032.551%20115.986%2028.6896%20120.75%2028.6896L155.25%2028.6896C160.014%2028.6896%20163.875%2032.551%20163.875%2037.3146L163.875%2048.8146%20175.375%2048.8146%20175.375%2071.875%20100.625%2071.875ZM212.75%20247.25%2063.25%20247.25C60.0743%20247.25%2057.5%20244.676%2057.5%20241.5L57.5%2054.5646C57.5%2051.3889%2060.0743%2048.8146%2063.25%2048.8146L94.875%2048.8146%2094.875%2077.625%20181.125%2077.625%20181.125%2048.8146%20212.75%2048.8146C215.926%2048.8146%20218.5%2051.3889%20218.5%2054.5646L218.5%20241.5C218.5%20244.676%20215.926%20247.25%20212.75%20247.25Z'%20transform%3D'matrix(1%200%20-0%201%20-2.3622e-05%201.5748e-05)'%2F%3E%3C%2Fg%3E%3C%2Fsvg%3E"/>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26151201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5079" y="618806"/>
            <a:ext cx="4514913" cy="1139094"/>
          </a:xfrm>
        </p:spPr>
        <p:txBody>
          <a:bodyPr/>
          <a:lstStyle/>
          <a:p>
            <a:r>
              <a:rPr lang="en-US" dirty="0" smtClean="0"/>
              <a:t>Demo</a:t>
            </a:r>
            <a:endParaRPr lang="en-US" dirty="0"/>
          </a:p>
        </p:txBody>
      </p:sp>
      <p:sp>
        <p:nvSpPr>
          <p:cNvPr id="6" name="AutoShape 4" descr="data:image/svg+xml;charset=utf8,%20%3Csvg%20width%3D'276'%20height%3D'276'%20xmlns%3D'http%3A%2F%2Fwww.w3.org%2F2000%2Fsvg'%20xmlns%3Axlink%3D'http%3A%2F%2Fwww.w3.org%2F1999%2Fxlink'%20overflow%3D'hidden'%3E%3Cdefs%3E%3CclipPath%20id%3D'clip0'%3E%3Crect%20x%3D'0'%20y%3D'0'%20width%3D'276'%20height%3D'276'%2F%3E%3C%2FclipPath%3E%3C%2Fdefs%3E%3Cg%20clip-path%3D'url(%23clip0)'%3E%3Cpath%20d%3D'M138%2057.5C143.557%2057.5%20148.062%2052.9949%20148.062%2047.4375%20148.062%2041.8801%20143.557%2037.375%20138%2037.375L137.712%2037.375C132.242%2037.4727%20127.877%2041.9669%20127.937%2047.4375%20127.947%2052.9908%20132.447%2057.4905%20138%2057.5ZM134.86%2044.39C135.636%2043.5928%20136.698%2043.1374%20137.81%2043.125L138%2043.125C140.382%2043.125%20142.312%2045.0558%20142.312%2047.4378%20142.312%2049.8194%20140.381%2051.75%20137.999%2051.75%20135.618%2051.75%20133.687%2049.8191%20133.687%2047.4372%20133.687%2047.4231%20133.687%2047.4087%20133.687%2047.3944%20133.661%2046.2794%20134.083%2045.2007%20134.858%2044.3986Z'%20transform%3D'matrix(1%200%20-0%201%20-2.3622e-05%201.5748e-05)'%2F%3E%3Cpath%20d%3D'M119.192%2099.7769%20115.126%2095.7116%2094.1591%20116.676%2084.6917%20107.212%2080.6265%20111.277%2094.1591%20124.809%20119.192%2099.7769Z'%20transform%3D'matrix(1%200%20-0%201%20-2.3622e-05%201.5748e-05)'%2F%3E%3Cpath%20d%3D'M135.128%20106.369%20195.503%20106.369%20195.503%20112.119%20135.128%20112.119Z'%20transform%3D'matrix(1%200%20-0%201%20-2.3622e-05%201.5748e-05)'%2F%3E%3Cpath%20d%3D'M119.192%20134.283%20115.126%20130.217%2094.1591%20151.185%2084.6917%20141.717%2080.6265%20145.783%2094.1591%20159.315%20119.192%20134.283Z'%20transform%3D'matrix(1%200%20-0%201%20-2.3622e-05%201.5748e-05)'%2F%3E%3Cpath%20d%3D'M135.128%20140.875%20195.503%20140.875%20195.503%20146.625%20135.128%20146.625Z'%20transform%3D'matrix(1%200%20-0%201%20-2.3622e-05%201.5748e-05)'%2F%3E%3Cpath%20d%3D'M119.192%20168.783%20115.126%20164.717%2094.1591%20185.685%2084.6917%20176.217%2080.6265%20180.283%2094.1591%20193.815%20119.192%20168.783Z'%20transform%3D'matrix(1%200%20-0%201%20-2.3622e-05%201.5748e-05)'%2F%3E%3Cpath%20d%3D'M135.128%20175.375%20195.503%20175.375%20195.503%20181.125%20135.128%20181.125Z'%20transform%3D'matrix(1%200%20-0%201%20-2.3622e-05%201.5748e-05)'%2F%3E%3Cpath%20d%3D'M119.192%20203.283%20115.126%20199.217%2094.1591%20220.185%2084.6917%20210.717%2080.6265%20214.783%2094.1591%20228.315%20119.192%20203.283Z'%20transform%3D'matrix(1%200%20-0%201%20-2.3622e-05%201.5748e-05)'%2F%3E%3Cpath%20d%3D'M135.128%20209.875%20195.503%20209.875%20195.503%20215.625%20135.128%20215.625Z'%20transform%3D'matrix(1%200%20-0%201%20-2.3622e-05%201.5748e-05)'%2F%3E%3Cpath%20d%3D'M224.25%2054.5646C224.25%2048.2135%20219.101%2043.0646%20212.75%2043.0646L169.625%2043.0646%20169.625%2037.3146C169.615%2029.3793%20163.185%2022.9491%20155.25%2022.9396L120.75%2022.9396C112.815%2022.9491%20106.384%2029.3793%20106.375%2037.3146L106.375%2043.0646%2063.25%2043.0646C56.8988%2043.0646%2051.75%2048.2135%2051.75%2054.5646L51.75%20241.5C51.75%20247.851%2056.8988%20253%2063.25%20253L212.75%20253C219.101%20253%20224.25%20247.851%20224.25%20241.5ZM100.625%2048.8146%20112.125%2048.8146%20112.125%2037.3146C112.125%2032.551%20115.986%2028.6896%20120.75%2028.6896L155.25%2028.6896C160.014%2028.6896%20163.875%2032.551%20163.875%2037.3146L163.875%2048.8146%20175.375%2048.8146%20175.375%2071.875%20100.625%2071.875ZM212.75%20247.25%2063.25%20247.25C60.0743%20247.25%2057.5%20244.676%2057.5%20241.5L57.5%2054.5646C57.5%2051.3889%2060.0743%2048.8146%2063.25%2048.8146L94.875%2048.8146%2094.875%2077.625%20181.125%2077.625%20181.125%2048.8146%20212.75%2048.8146C215.926%2048.8146%20218.5%2051.3889%20218.5%2054.5646L218.5%20241.5C218.5%20244.676%20215.926%20247.25%20212.75%20247.25Z'%20transform%3D'matrix(1%200%20-0%201%20-2.3622e-05%201.5748e-05)'%2F%3E%3C%2Fg%3E%3C%2Fsvg%3E"/>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3" name="TextBox 2"/>
          <p:cNvSpPr txBox="1"/>
          <p:nvPr/>
        </p:nvSpPr>
        <p:spPr>
          <a:xfrm>
            <a:off x="835079" y="2976955"/>
            <a:ext cx="8900187" cy="3416320"/>
          </a:xfrm>
          <a:prstGeom prst="rect">
            <a:avLst/>
          </a:prstGeom>
          <a:noFill/>
        </p:spPr>
        <p:txBody>
          <a:bodyPr wrap="square" rtlCol="0">
            <a:spAutoFit/>
          </a:bodyPr>
          <a:lstStyle/>
          <a:p>
            <a:r>
              <a:rPr lang="en-US" b="1" cap="all" dirty="0"/>
              <a:t>Video Tutorials:</a:t>
            </a:r>
          </a:p>
          <a:p>
            <a:pPr marL="342900" indent="-342900">
              <a:buFont typeface="Arial" panose="020B0604020202020204" pitchFamily="34" charset="0"/>
              <a:buChar char="•"/>
            </a:pPr>
            <a:r>
              <a:rPr lang="en-US" dirty="0"/>
              <a:t>Playlist 1: Getting Started (Sea Level Scenario Sketch Planning Tool)</a:t>
            </a:r>
            <a:br>
              <a:rPr lang="en-US" dirty="0"/>
            </a:br>
            <a:r>
              <a:rPr lang="en-US" dirty="0"/>
              <a:t>A playlist of eight tutorial videos on YouTube explaining the basics of the Sea Level Scenario Sketch Planning </a:t>
            </a:r>
            <a:r>
              <a:rPr lang="en-US" dirty="0" smtClean="0"/>
              <a:t>Tool.</a:t>
            </a:r>
          </a:p>
          <a:p>
            <a:pPr lvl="2"/>
            <a:r>
              <a:rPr lang="en-US" dirty="0" smtClean="0">
                <a:solidFill>
                  <a:schemeClr val="accent1"/>
                </a:solidFill>
                <a:hlinkClick r:id="rId3"/>
              </a:rPr>
              <a:t>https</a:t>
            </a:r>
            <a:r>
              <a:rPr lang="en-US" dirty="0">
                <a:solidFill>
                  <a:schemeClr val="accent1"/>
                </a:solidFill>
                <a:hlinkClick r:id="rId3"/>
              </a:rPr>
              <a:t>://www.youtube.com/watch?v=SBH0AVckuRk&amp;list=PL9PqgrAleEXMtLobFxl8qBJOhxM6Nu6zH</a:t>
            </a:r>
            <a:endParaRPr lang="en-US" dirty="0">
              <a:solidFill>
                <a:schemeClr val="accent1"/>
              </a:solidFill>
            </a:endParaRPr>
          </a:p>
          <a:p>
            <a:pPr marL="342900" indent="-342900">
              <a:buFont typeface="Arial" panose="020B0604020202020204" pitchFamily="34" charset="0"/>
              <a:buChar char="•"/>
            </a:pPr>
            <a:r>
              <a:rPr lang="en-US" dirty="0"/>
              <a:t>Playlist 2: More Widgets and Tools (Sea Level Scenario Sketch Planning </a:t>
            </a:r>
            <a:r>
              <a:rPr lang="en-US" dirty="0" smtClean="0"/>
              <a:t>Tool) A </a:t>
            </a:r>
            <a:r>
              <a:rPr lang="en-US" dirty="0"/>
              <a:t>playlist of eight additional tutorial videos on YouTube explaining how to use specific widgets and tools in the Sea Level Scenario Sketch Planning Tool</a:t>
            </a:r>
            <a:r>
              <a:rPr lang="en-US" dirty="0" smtClean="0"/>
              <a:t>.</a:t>
            </a:r>
          </a:p>
          <a:p>
            <a:pPr lvl="2"/>
            <a:r>
              <a:rPr lang="en-US" dirty="0">
                <a:hlinkClick r:id="rId4"/>
              </a:rPr>
              <a:t>https://www.youtube.com/watch?v=ksuszTz_d9k&amp;list=PL9PqgrAleEXMXkiRMpLo1jl06rFNRSxcc</a:t>
            </a:r>
            <a:endParaRPr lang="en-US" dirty="0"/>
          </a:p>
          <a:p>
            <a:endParaRPr lang="en-US" dirty="0"/>
          </a:p>
        </p:txBody>
      </p:sp>
      <p:sp>
        <p:nvSpPr>
          <p:cNvPr id="7" name="Rectangle 6"/>
          <p:cNvSpPr/>
          <p:nvPr/>
        </p:nvSpPr>
        <p:spPr>
          <a:xfrm>
            <a:off x="835079" y="1785098"/>
            <a:ext cx="8645805" cy="954107"/>
          </a:xfrm>
          <a:prstGeom prst="rect">
            <a:avLst/>
          </a:prstGeom>
        </p:spPr>
        <p:txBody>
          <a:bodyPr wrap="square">
            <a:spAutoFit/>
          </a:bodyPr>
          <a:lstStyle/>
          <a:p>
            <a:r>
              <a:rPr lang="en-US" sz="2800" b="1" dirty="0"/>
              <a:t>SEA LEVEL </a:t>
            </a:r>
            <a:r>
              <a:rPr lang="en-US" sz="2800" b="1" dirty="0" smtClean="0"/>
              <a:t>SCENARIO</a:t>
            </a:r>
            <a:r>
              <a:rPr lang="en-US" sz="2800" dirty="0" smtClean="0"/>
              <a:t> </a:t>
            </a:r>
            <a:r>
              <a:rPr lang="en-US" sz="2800" b="1" dirty="0" smtClean="0"/>
              <a:t>SKETCH </a:t>
            </a:r>
            <a:r>
              <a:rPr lang="en-US" sz="2800" b="1" dirty="0"/>
              <a:t>PLANNING TOOL</a:t>
            </a:r>
            <a:endParaRPr lang="en-US" sz="2800" b="1" dirty="0" smtClean="0">
              <a:hlinkClick r:id="rId5"/>
            </a:endParaRPr>
          </a:p>
          <a:p>
            <a:r>
              <a:rPr lang="en-US" sz="2800" b="1" dirty="0" smtClean="0">
                <a:hlinkClick r:id="rId5"/>
              </a:rPr>
              <a:t>https</a:t>
            </a:r>
            <a:r>
              <a:rPr lang="en-US" sz="2800" b="1" dirty="0">
                <a:hlinkClick r:id="rId5"/>
              </a:rPr>
              <a:t>://sls.geoplan.ufl.edu/</a:t>
            </a:r>
            <a:endParaRPr lang="en-US" sz="2800" b="1" dirty="0"/>
          </a:p>
        </p:txBody>
      </p:sp>
    </p:spTree>
    <p:extLst>
      <p:ext uri="{BB962C8B-B14F-4D97-AF65-F5344CB8AC3E}">
        <p14:creationId xmlns:p14="http://schemas.microsoft.com/office/powerpoint/2010/main" val="399975113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93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9452" y="641579"/>
            <a:ext cx="4514913" cy="1902838"/>
          </a:xfrm>
        </p:spPr>
        <p:txBody>
          <a:bodyPr/>
          <a:lstStyle/>
          <a:p>
            <a:r>
              <a:rPr lang="en-US" dirty="0" smtClean="0"/>
              <a:t>Exercise</a:t>
            </a:r>
            <a:endParaRPr lang="en-US" dirty="0"/>
          </a:p>
        </p:txBody>
      </p:sp>
      <p:sp>
        <p:nvSpPr>
          <p:cNvPr id="4" name="AutoShape 2" descr="data:image/svg+xml;charset=utf8,%20%3Csvg%20width%3D'276'%20height%3D'276'%20xmlns%3D'http%3A%2F%2Fwww.w3.org%2F2000%2Fsvg'%20xmlns%3Axlink%3D'http%3A%2F%2Fwww.w3.org%2F1999%2Fxlink'%20overflow%3D'hidden'%3E%3Cdefs%3E%3CclipPath%20id%3D'clip0'%3E%3Crect%20x%3D'0'%20y%3D'0'%20width%3D'276'%20height%3D'276'%2F%3E%3C%2FclipPath%3E%3C%2Fdefs%3E%3Cg%20clip-path%3D'url(%23clip0)'%3E%3Cpath%20d%3D'M138%2057.5C143.557%2057.5%20148.062%2052.9949%20148.062%2047.4375%20148.062%2041.8801%20143.557%2037.375%20138%2037.375L137.712%2037.375C132.242%2037.4727%20127.877%2041.9669%20127.937%2047.4375%20127.947%2052.9908%20132.447%2057.4905%20138%2057.5ZM134.86%2044.39C135.636%2043.5928%20136.698%2043.1374%20137.81%2043.125L138%2043.125C140.382%2043.125%20142.312%2045.0558%20142.312%2047.4378%20142.312%2049.8194%20140.381%2051.75%20137.999%2051.75%20135.618%2051.75%20133.687%2049.8191%20133.687%2047.4372%20133.687%2047.4231%20133.687%2047.4087%20133.687%2047.3944%20133.661%2046.2794%20134.083%2045.2007%20134.858%2044.3986Z'%20transform%3D'matrix(1%200%20-0%201%20-2.3622e-05%201.5748e-05)'%2F%3E%3Cpath%20d%3D'M119.192%2099.7769%20115.126%2095.7116%2094.1591%20116.676%2084.6917%20107.212%2080.6265%20111.277%2094.1591%20124.809%20119.192%2099.7769Z'%20transform%3D'matrix(1%200%20-0%201%20-2.3622e-05%201.5748e-05)'%2F%3E%3Cpath%20d%3D'M135.128%20106.369%20195.503%20106.369%20195.503%20112.119%20135.128%20112.119Z'%20transform%3D'matrix(1%200%20-0%201%20-2.3622e-05%201.5748e-05)'%2F%3E%3Cpath%20d%3D'M119.192%20134.283%20115.126%20130.217%2094.1591%20151.185%2084.6917%20141.717%2080.6265%20145.783%2094.1591%20159.315%20119.192%20134.283Z'%20transform%3D'matrix(1%200%20-0%201%20-2.3622e-05%201.5748e-05)'%2F%3E%3Cpath%20d%3D'M135.128%20140.875%20195.503%20140.875%20195.503%20146.625%20135.128%20146.625Z'%20transform%3D'matrix(1%200%20-0%201%20-2.3622e-05%201.5748e-05)'%2F%3E%3Cpath%20d%3D'M119.192%20168.783%20115.126%20164.717%2094.1591%20185.685%2084.6917%20176.217%2080.6265%20180.283%2094.1591%20193.815%20119.192%20168.783Z'%20transform%3D'matrix(1%200%20-0%201%20-2.3622e-05%201.5748e-05)'%2F%3E%3Cpath%20d%3D'M135.128%20175.375%20195.503%20175.375%20195.503%20181.125%20135.128%20181.125Z'%20transform%3D'matrix(1%200%20-0%201%20-2.3622e-05%201.5748e-05)'%2F%3E%3Cpath%20d%3D'M119.192%20203.283%20115.126%20199.217%2094.1591%20220.185%2084.6917%20210.717%2080.6265%20214.783%2094.1591%20228.315%20119.192%20203.283Z'%20transform%3D'matrix(1%200%20-0%201%20-2.3622e-05%201.5748e-05)'%2F%3E%3Cpath%20d%3D'M135.128%20209.875%20195.503%20209.875%20195.503%20215.625%20135.128%20215.625Z'%20transform%3D'matrix(1%200%20-0%201%20-2.3622e-05%201.5748e-05)'%2F%3E%3Cpath%20d%3D'M224.25%2054.5646C224.25%2048.2135%20219.101%2043.0646%20212.75%2043.0646L169.625%2043.0646%20169.625%2037.3146C169.615%2029.3793%20163.185%2022.9491%20155.25%2022.9396L120.75%2022.9396C112.815%2022.9491%20106.384%2029.3793%20106.375%2037.3146L106.375%2043.0646%2063.25%2043.0646C56.8988%2043.0646%2051.75%2048.2135%2051.75%2054.5646L51.75%20241.5C51.75%20247.851%2056.8988%20253%2063.25%20253L212.75%20253C219.101%20253%20224.25%20247.851%20224.25%20241.5ZM100.625%2048.8146%20112.125%2048.8146%20112.125%2037.3146C112.125%2032.551%20115.986%2028.6896%20120.75%2028.6896L155.25%2028.6896C160.014%2028.6896%20163.875%2032.551%20163.875%2037.3146L163.875%2048.8146%20175.375%2048.8146%20175.375%2071.875%20100.625%2071.875ZM212.75%20247.25%2063.25%20247.25C60.0743%20247.25%2057.5%20244.676%2057.5%20241.5L57.5%2054.5646C57.5%2051.3889%2060.0743%2048.8146%2063.25%2048.8146L94.875%2048.8146%2094.875%2077.625%20181.125%2077.625%20181.125%2048.8146%20212.75%2048.8146C215.926%2048.8146%20218.5%2051.3889%20218.5%2054.5646L218.5%20241.5C218.5%20244.676%20215.926%20247.25%20212.75%20247.25Z'%20transform%3D'matrix(1%200%20-0%201%20-2.3622e-05%201.5748e-05)'%2F%3E%3C%2Fg%3E%3C%2Fsvg%3E"/>
          <p:cNvSpPr>
            <a:spLocks noChangeAspect="1" noChangeArrowheads="1"/>
          </p:cNvSpPr>
          <p:nvPr/>
        </p:nvSpPr>
        <p:spPr bwMode="auto">
          <a:xfrm>
            <a:off x="7756524" y="3182937"/>
            <a:ext cx="2581275" cy="258128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6" name="AutoShape 4" descr="data:image/svg+xml;charset=utf8,%20%3Csvg%20width%3D'276'%20height%3D'276'%20xmlns%3D'http%3A%2F%2Fwww.w3.org%2F2000%2Fsvg'%20xmlns%3Axlink%3D'http%3A%2F%2Fwww.w3.org%2F1999%2Fxlink'%20overflow%3D'hidden'%3E%3Cdefs%3E%3CclipPath%20id%3D'clip0'%3E%3Crect%20x%3D'0'%20y%3D'0'%20width%3D'276'%20height%3D'276'%2F%3E%3C%2FclipPath%3E%3C%2Fdefs%3E%3Cg%20clip-path%3D'url(%23clip0)'%3E%3Cpath%20d%3D'M138%2057.5C143.557%2057.5%20148.062%2052.9949%20148.062%2047.4375%20148.062%2041.8801%20143.557%2037.375%20138%2037.375L137.712%2037.375C132.242%2037.4727%20127.877%2041.9669%20127.937%2047.4375%20127.947%2052.9908%20132.447%2057.4905%20138%2057.5ZM134.86%2044.39C135.636%2043.5928%20136.698%2043.1374%20137.81%2043.125L138%2043.125C140.382%2043.125%20142.312%2045.0558%20142.312%2047.4378%20142.312%2049.8194%20140.381%2051.75%20137.999%2051.75%20135.618%2051.75%20133.687%2049.8191%20133.687%2047.4372%20133.687%2047.4231%20133.687%2047.4087%20133.687%2047.3944%20133.661%2046.2794%20134.083%2045.2007%20134.858%2044.3986Z'%20transform%3D'matrix(1%200%20-0%201%20-2.3622e-05%201.5748e-05)'%2F%3E%3Cpath%20d%3D'M119.192%2099.7769%20115.126%2095.7116%2094.1591%20116.676%2084.6917%20107.212%2080.6265%20111.277%2094.1591%20124.809%20119.192%2099.7769Z'%20transform%3D'matrix(1%200%20-0%201%20-2.3622e-05%201.5748e-05)'%2F%3E%3Cpath%20d%3D'M135.128%20106.369%20195.503%20106.369%20195.503%20112.119%20135.128%20112.119Z'%20transform%3D'matrix(1%200%20-0%201%20-2.3622e-05%201.5748e-05)'%2F%3E%3Cpath%20d%3D'M119.192%20134.283%20115.126%20130.217%2094.1591%20151.185%2084.6917%20141.717%2080.6265%20145.783%2094.1591%20159.315%20119.192%20134.283Z'%20transform%3D'matrix(1%200%20-0%201%20-2.3622e-05%201.5748e-05)'%2F%3E%3Cpath%20d%3D'M135.128%20140.875%20195.503%20140.875%20195.503%20146.625%20135.128%20146.625Z'%20transform%3D'matrix(1%200%20-0%201%20-2.3622e-05%201.5748e-05)'%2F%3E%3Cpath%20d%3D'M119.192%20168.783%20115.126%20164.717%2094.1591%20185.685%2084.6917%20176.217%2080.6265%20180.283%2094.1591%20193.815%20119.192%20168.783Z'%20transform%3D'matrix(1%200%20-0%201%20-2.3622e-05%201.5748e-05)'%2F%3E%3Cpath%20d%3D'M135.128%20175.375%20195.503%20175.375%20195.503%20181.125%20135.128%20181.125Z'%20transform%3D'matrix(1%200%20-0%201%20-2.3622e-05%201.5748e-05)'%2F%3E%3Cpath%20d%3D'M119.192%20203.283%20115.126%20199.217%2094.1591%20220.185%2084.6917%20210.717%2080.6265%20214.783%2094.1591%20228.315%20119.192%20203.283Z'%20transform%3D'matrix(1%200%20-0%201%20-2.3622e-05%201.5748e-05)'%2F%3E%3Cpath%20d%3D'M135.128%20209.875%20195.503%20209.875%20195.503%20215.625%20135.128%20215.625Z'%20transform%3D'matrix(1%200%20-0%201%20-2.3622e-05%201.5748e-05)'%2F%3E%3Cpath%20d%3D'M224.25%2054.5646C224.25%2048.2135%20219.101%2043.0646%20212.75%2043.0646L169.625%2043.0646%20169.625%2037.3146C169.615%2029.3793%20163.185%2022.9491%20155.25%2022.9396L120.75%2022.9396C112.815%2022.9491%20106.384%2029.3793%20106.375%2037.3146L106.375%2043.0646%2063.25%2043.0646C56.8988%2043.0646%2051.75%2048.2135%2051.75%2054.5646L51.75%20241.5C51.75%20247.851%2056.8988%20253%2063.25%20253L212.75%20253C219.101%20253%20224.25%20247.851%20224.25%20241.5ZM100.625%2048.8146%20112.125%2048.8146%20112.125%2037.3146C112.125%2032.551%20115.986%2028.6896%20120.75%2028.6896L155.25%2028.6896C160.014%2028.6896%20163.875%2032.551%20163.875%2037.3146L163.875%2048.8146%20175.375%2048.8146%20175.375%2071.875%20100.625%2071.875ZM212.75%20247.25%2063.25%20247.25C60.0743%20247.25%2057.5%20244.676%2057.5%20241.5L57.5%2054.5646C57.5%2051.3889%2060.0743%2048.8146%2063.25%2048.8146L94.875%2048.8146%2094.875%2077.625%20181.125%2077.625%20181.125%2048.8146%20212.75%2048.8146C215.926%2048.8146%20218.5%2051.3889%20218.5%2054.5646L218.5%20241.5C218.5%20244.676%20215.926%20247.25%20212.75%20247.25Z'%20transform%3D'matrix(1%200%20-0%201%20-2.3622e-05%201.5748e-05)'%2F%3E%3C%2Fg%3E%3C%2Fsvg%3E"/>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33032031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Vulnerability Assessment Exercise</a:t>
            </a:r>
            <a:endParaRPr lang="en-US" dirty="0"/>
          </a:p>
        </p:txBody>
      </p:sp>
      <p:sp>
        <p:nvSpPr>
          <p:cNvPr id="3" name="Content Placeholder 2"/>
          <p:cNvSpPr>
            <a:spLocks noGrp="1"/>
          </p:cNvSpPr>
          <p:nvPr>
            <p:ph idx="1"/>
          </p:nvPr>
        </p:nvSpPr>
        <p:spPr>
          <a:xfrm>
            <a:off x="959579" y="1847850"/>
            <a:ext cx="10767200" cy="4351338"/>
          </a:xfrm>
        </p:spPr>
        <p:txBody>
          <a:bodyPr>
            <a:normAutofit fontScale="92500" lnSpcReduction="20000"/>
          </a:bodyPr>
          <a:lstStyle/>
          <a:p>
            <a:r>
              <a:rPr lang="en-US" dirty="0" smtClean="0"/>
              <a:t>Work in groups of 2-3 people</a:t>
            </a:r>
          </a:p>
          <a:p>
            <a:r>
              <a:rPr lang="en-US" dirty="0" smtClean="0"/>
              <a:t>Log into Sketch Planning Tool Viewer:  sls.geoplan.ufl.edu/viewer</a:t>
            </a:r>
          </a:p>
          <a:p>
            <a:r>
              <a:rPr lang="en-US" dirty="0" smtClean="0"/>
              <a:t>Choose a coastal area to explore (first city level)</a:t>
            </a:r>
          </a:p>
          <a:p>
            <a:r>
              <a:rPr lang="en-US" dirty="0" smtClean="0"/>
              <a:t>Choose 2 NOAA SLR Scenarios</a:t>
            </a:r>
            <a:r>
              <a:rPr lang="en-US" dirty="0"/>
              <a:t> </a:t>
            </a:r>
            <a:r>
              <a:rPr lang="en-US" dirty="0" smtClean="0"/>
              <a:t>and 2 time periods</a:t>
            </a:r>
          </a:p>
          <a:p>
            <a:pPr lvl="1"/>
            <a:r>
              <a:rPr lang="en-US" dirty="0" smtClean="0"/>
              <a:t>Ex:  Intermediate-Low and Intermediate-High at 2050</a:t>
            </a:r>
          </a:p>
          <a:p>
            <a:pPr lvl="1"/>
            <a:r>
              <a:rPr lang="en-US" dirty="0" smtClean="0"/>
              <a:t>Ex</a:t>
            </a:r>
            <a:r>
              <a:rPr lang="en-US" dirty="0"/>
              <a:t>:  </a:t>
            </a:r>
            <a:r>
              <a:rPr lang="en-US" dirty="0" smtClean="0"/>
              <a:t>Intermediate-High </a:t>
            </a:r>
            <a:r>
              <a:rPr lang="en-US" dirty="0"/>
              <a:t>at 2050 and </a:t>
            </a:r>
            <a:r>
              <a:rPr lang="en-US" dirty="0" smtClean="0"/>
              <a:t>2100</a:t>
            </a:r>
          </a:p>
          <a:p>
            <a:r>
              <a:rPr lang="en-US" dirty="0" smtClean="0"/>
              <a:t>Explore affected roads (identify tool and/or attribute table, use swipe tool).</a:t>
            </a:r>
          </a:p>
          <a:p>
            <a:r>
              <a:rPr lang="en-US" dirty="0" smtClean="0"/>
              <a:t>Create at least 2 Maps of the different time periods and scenarios</a:t>
            </a:r>
          </a:p>
          <a:p>
            <a:r>
              <a:rPr lang="en-US" dirty="0" smtClean="0"/>
              <a:t>Give a short report of your findings!</a:t>
            </a:r>
            <a:endParaRPr lang="en-US" dirty="0"/>
          </a:p>
        </p:txBody>
      </p:sp>
    </p:spTree>
    <p:extLst>
      <p:ext uri="{BB962C8B-B14F-4D97-AF65-F5344CB8AC3E}">
        <p14:creationId xmlns:p14="http://schemas.microsoft.com/office/powerpoint/2010/main" val="9189070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93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9452" y="641579"/>
            <a:ext cx="4514913" cy="1902838"/>
          </a:xfrm>
        </p:spPr>
        <p:txBody>
          <a:bodyPr/>
          <a:lstStyle/>
          <a:p>
            <a:r>
              <a:rPr lang="en-US" dirty="0" smtClean="0"/>
              <a:t>Resources</a:t>
            </a:r>
            <a:endParaRPr lang="en-US" dirty="0"/>
          </a:p>
        </p:txBody>
      </p:sp>
      <p:sp>
        <p:nvSpPr>
          <p:cNvPr id="4" name="AutoShape 2" descr="data:image/svg+xml;charset=utf8,%20%3Csvg%20width%3D'276'%20height%3D'276'%20xmlns%3D'http%3A%2F%2Fwww.w3.org%2F2000%2Fsvg'%20xmlns%3Axlink%3D'http%3A%2F%2Fwww.w3.org%2F1999%2Fxlink'%20overflow%3D'hidden'%3E%3Cdefs%3E%3CclipPath%20id%3D'clip0'%3E%3Crect%20x%3D'0'%20y%3D'0'%20width%3D'276'%20height%3D'276'%2F%3E%3C%2FclipPath%3E%3C%2Fdefs%3E%3Cg%20clip-path%3D'url(%23clip0)'%3E%3Cpath%20d%3D'M138%2057.5C143.557%2057.5%20148.062%2052.9949%20148.062%2047.4375%20148.062%2041.8801%20143.557%2037.375%20138%2037.375L137.712%2037.375C132.242%2037.4727%20127.877%2041.9669%20127.937%2047.4375%20127.947%2052.9908%20132.447%2057.4905%20138%2057.5ZM134.86%2044.39C135.636%2043.5928%20136.698%2043.1374%20137.81%2043.125L138%2043.125C140.382%2043.125%20142.312%2045.0558%20142.312%2047.4378%20142.312%2049.8194%20140.381%2051.75%20137.999%2051.75%20135.618%2051.75%20133.687%2049.8191%20133.687%2047.4372%20133.687%2047.4231%20133.687%2047.4087%20133.687%2047.3944%20133.661%2046.2794%20134.083%2045.2007%20134.858%2044.3986Z'%20transform%3D'matrix(1%200%20-0%201%20-2.3622e-05%201.5748e-05)'%2F%3E%3Cpath%20d%3D'M119.192%2099.7769%20115.126%2095.7116%2094.1591%20116.676%2084.6917%20107.212%2080.6265%20111.277%2094.1591%20124.809%20119.192%2099.7769Z'%20transform%3D'matrix(1%200%20-0%201%20-2.3622e-05%201.5748e-05)'%2F%3E%3Cpath%20d%3D'M135.128%20106.369%20195.503%20106.369%20195.503%20112.119%20135.128%20112.119Z'%20transform%3D'matrix(1%200%20-0%201%20-2.3622e-05%201.5748e-05)'%2F%3E%3Cpath%20d%3D'M119.192%20134.283%20115.126%20130.217%2094.1591%20151.185%2084.6917%20141.717%2080.6265%20145.783%2094.1591%20159.315%20119.192%20134.283Z'%20transform%3D'matrix(1%200%20-0%201%20-2.3622e-05%201.5748e-05)'%2F%3E%3Cpath%20d%3D'M135.128%20140.875%20195.503%20140.875%20195.503%20146.625%20135.128%20146.625Z'%20transform%3D'matrix(1%200%20-0%201%20-2.3622e-05%201.5748e-05)'%2F%3E%3Cpath%20d%3D'M119.192%20168.783%20115.126%20164.717%2094.1591%20185.685%2084.6917%20176.217%2080.6265%20180.283%2094.1591%20193.815%20119.192%20168.783Z'%20transform%3D'matrix(1%200%20-0%201%20-2.3622e-05%201.5748e-05)'%2F%3E%3Cpath%20d%3D'M135.128%20175.375%20195.503%20175.375%20195.503%20181.125%20135.128%20181.125Z'%20transform%3D'matrix(1%200%20-0%201%20-2.3622e-05%201.5748e-05)'%2F%3E%3Cpath%20d%3D'M119.192%20203.283%20115.126%20199.217%2094.1591%20220.185%2084.6917%20210.717%2080.6265%20214.783%2094.1591%20228.315%20119.192%20203.283Z'%20transform%3D'matrix(1%200%20-0%201%20-2.3622e-05%201.5748e-05)'%2F%3E%3Cpath%20d%3D'M135.128%20209.875%20195.503%20209.875%20195.503%20215.625%20135.128%20215.625Z'%20transform%3D'matrix(1%200%20-0%201%20-2.3622e-05%201.5748e-05)'%2F%3E%3Cpath%20d%3D'M224.25%2054.5646C224.25%2048.2135%20219.101%2043.0646%20212.75%2043.0646L169.625%2043.0646%20169.625%2037.3146C169.615%2029.3793%20163.185%2022.9491%20155.25%2022.9396L120.75%2022.9396C112.815%2022.9491%20106.384%2029.3793%20106.375%2037.3146L106.375%2043.0646%2063.25%2043.0646C56.8988%2043.0646%2051.75%2048.2135%2051.75%2054.5646L51.75%20241.5C51.75%20247.851%2056.8988%20253%2063.25%20253L212.75%20253C219.101%20253%20224.25%20247.851%20224.25%20241.5ZM100.625%2048.8146%20112.125%2048.8146%20112.125%2037.3146C112.125%2032.551%20115.986%2028.6896%20120.75%2028.6896L155.25%2028.6896C160.014%2028.6896%20163.875%2032.551%20163.875%2037.3146L163.875%2048.8146%20175.375%2048.8146%20175.375%2071.875%20100.625%2071.875ZM212.75%20247.25%2063.25%20247.25C60.0743%20247.25%2057.5%20244.676%2057.5%20241.5L57.5%2054.5646C57.5%2051.3889%2060.0743%2048.8146%2063.25%2048.8146L94.875%2048.8146%2094.875%2077.625%20181.125%2077.625%20181.125%2048.8146%20212.75%2048.8146C215.926%2048.8146%20218.5%2051.3889%20218.5%2054.5646L218.5%20241.5C218.5%20244.676%20215.926%20247.25%20212.75%20247.25Z'%20transform%3D'matrix(1%200%20-0%201%20-2.3622e-05%201.5748e-05)'%2F%3E%3C%2Fg%3E%3C%2Fsvg%3E"/>
          <p:cNvSpPr>
            <a:spLocks noChangeAspect="1" noChangeArrowheads="1"/>
          </p:cNvSpPr>
          <p:nvPr/>
        </p:nvSpPr>
        <p:spPr bwMode="auto">
          <a:xfrm>
            <a:off x="7756524" y="3182937"/>
            <a:ext cx="2581275" cy="258128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6" name="AutoShape 4" descr="data:image/svg+xml;charset=utf8,%20%3Csvg%20width%3D'276'%20height%3D'276'%20xmlns%3D'http%3A%2F%2Fwww.w3.org%2F2000%2Fsvg'%20xmlns%3Axlink%3D'http%3A%2F%2Fwww.w3.org%2F1999%2Fxlink'%20overflow%3D'hidden'%3E%3Cdefs%3E%3CclipPath%20id%3D'clip0'%3E%3Crect%20x%3D'0'%20y%3D'0'%20width%3D'276'%20height%3D'276'%2F%3E%3C%2FclipPath%3E%3C%2Fdefs%3E%3Cg%20clip-path%3D'url(%23clip0)'%3E%3Cpath%20d%3D'M138%2057.5C143.557%2057.5%20148.062%2052.9949%20148.062%2047.4375%20148.062%2041.8801%20143.557%2037.375%20138%2037.375L137.712%2037.375C132.242%2037.4727%20127.877%2041.9669%20127.937%2047.4375%20127.947%2052.9908%20132.447%2057.4905%20138%2057.5ZM134.86%2044.39C135.636%2043.5928%20136.698%2043.1374%20137.81%2043.125L138%2043.125C140.382%2043.125%20142.312%2045.0558%20142.312%2047.4378%20142.312%2049.8194%20140.381%2051.75%20137.999%2051.75%20135.618%2051.75%20133.687%2049.8191%20133.687%2047.4372%20133.687%2047.4231%20133.687%2047.4087%20133.687%2047.3944%20133.661%2046.2794%20134.083%2045.2007%20134.858%2044.3986Z'%20transform%3D'matrix(1%200%20-0%201%20-2.3622e-05%201.5748e-05)'%2F%3E%3Cpath%20d%3D'M119.192%2099.7769%20115.126%2095.7116%2094.1591%20116.676%2084.6917%20107.212%2080.6265%20111.277%2094.1591%20124.809%20119.192%2099.7769Z'%20transform%3D'matrix(1%200%20-0%201%20-2.3622e-05%201.5748e-05)'%2F%3E%3Cpath%20d%3D'M135.128%20106.369%20195.503%20106.369%20195.503%20112.119%20135.128%20112.119Z'%20transform%3D'matrix(1%200%20-0%201%20-2.3622e-05%201.5748e-05)'%2F%3E%3Cpath%20d%3D'M119.192%20134.283%20115.126%20130.217%2094.1591%20151.185%2084.6917%20141.717%2080.6265%20145.783%2094.1591%20159.315%20119.192%20134.283Z'%20transform%3D'matrix(1%200%20-0%201%20-2.3622e-05%201.5748e-05)'%2F%3E%3Cpath%20d%3D'M135.128%20140.875%20195.503%20140.875%20195.503%20146.625%20135.128%20146.625Z'%20transform%3D'matrix(1%200%20-0%201%20-2.3622e-05%201.5748e-05)'%2F%3E%3Cpath%20d%3D'M119.192%20168.783%20115.126%20164.717%2094.1591%20185.685%2084.6917%20176.217%2080.6265%20180.283%2094.1591%20193.815%20119.192%20168.783Z'%20transform%3D'matrix(1%200%20-0%201%20-2.3622e-05%201.5748e-05)'%2F%3E%3Cpath%20d%3D'M135.128%20175.375%20195.503%20175.375%20195.503%20181.125%20135.128%20181.125Z'%20transform%3D'matrix(1%200%20-0%201%20-2.3622e-05%201.5748e-05)'%2F%3E%3Cpath%20d%3D'M119.192%20203.283%20115.126%20199.217%2094.1591%20220.185%2084.6917%20210.717%2080.6265%20214.783%2094.1591%20228.315%20119.192%20203.283Z'%20transform%3D'matrix(1%200%20-0%201%20-2.3622e-05%201.5748e-05)'%2F%3E%3Cpath%20d%3D'M135.128%20209.875%20195.503%20209.875%20195.503%20215.625%20135.128%20215.625Z'%20transform%3D'matrix(1%200%20-0%201%20-2.3622e-05%201.5748e-05)'%2F%3E%3Cpath%20d%3D'M224.25%2054.5646C224.25%2048.2135%20219.101%2043.0646%20212.75%2043.0646L169.625%2043.0646%20169.625%2037.3146C169.615%2029.3793%20163.185%2022.9491%20155.25%2022.9396L120.75%2022.9396C112.815%2022.9491%20106.384%2029.3793%20106.375%2037.3146L106.375%2043.0646%2063.25%2043.0646C56.8988%2043.0646%2051.75%2048.2135%2051.75%2054.5646L51.75%20241.5C51.75%20247.851%2056.8988%20253%2063.25%20253L212.75%20253C219.101%20253%20224.25%20247.851%20224.25%20241.5ZM100.625%2048.8146%20112.125%2048.8146%20112.125%2037.3146C112.125%2032.551%20115.986%2028.6896%20120.75%2028.6896L155.25%2028.6896C160.014%2028.6896%20163.875%2032.551%20163.875%2037.3146L163.875%2048.8146%20175.375%2048.8146%20175.375%2071.875%20100.625%2071.875ZM212.75%20247.25%2063.25%20247.25C60.0743%20247.25%2057.5%20244.676%2057.5%20241.5L57.5%2054.5646C57.5%2051.3889%2060.0743%2048.8146%2063.25%2048.8146L94.875%2048.8146%2094.875%2077.625%20181.125%2077.625%20181.125%2048.8146%20212.75%2048.8146C215.926%2048.8146%20218.5%2051.3889%20218.5%2054.5646L218.5%20241.5C218.5%20244.676%20215.926%20247.25%20212.75%20247.25Z'%20transform%3D'matrix(1%200%20-0%201%20-2.3622e-05%201.5748e-05)'%2F%3E%3C%2Fg%3E%3C%2Fsvg%3E"/>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407249216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SLR Resources</a:t>
            </a:r>
            <a:endParaRPr lang="en-US" dirty="0"/>
          </a:p>
        </p:txBody>
      </p:sp>
      <p:sp>
        <p:nvSpPr>
          <p:cNvPr id="3" name="Content Placeholder 2"/>
          <p:cNvSpPr>
            <a:spLocks noGrp="1"/>
          </p:cNvSpPr>
          <p:nvPr>
            <p:ph idx="1"/>
          </p:nvPr>
        </p:nvSpPr>
        <p:spPr>
          <a:xfrm>
            <a:off x="838200" y="1825624"/>
            <a:ext cx="10515600" cy="4723765"/>
          </a:xfrm>
        </p:spPr>
        <p:txBody>
          <a:bodyPr>
            <a:normAutofit fontScale="70000" lnSpcReduction="20000"/>
          </a:bodyPr>
          <a:lstStyle/>
          <a:p>
            <a:r>
              <a:rPr lang="en-US" dirty="0" smtClean="0"/>
              <a:t>UF GeoPlan Center:  Sea Level Scenario Sketch Planning Tool</a:t>
            </a:r>
          </a:p>
          <a:p>
            <a:pPr lvl="1"/>
            <a:r>
              <a:rPr lang="en-US" dirty="0">
                <a:hlinkClick r:id="rId2"/>
              </a:rPr>
              <a:t>https://sls.geoplan.ufl.edu/</a:t>
            </a:r>
            <a:endParaRPr lang="en-US" dirty="0" smtClean="0"/>
          </a:p>
          <a:p>
            <a:r>
              <a:rPr lang="en-US" dirty="0" smtClean="0"/>
              <a:t>NOAA 2022 Sea Level Rise Technical Report</a:t>
            </a:r>
          </a:p>
          <a:p>
            <a:pPr lvl="1"/>
            <a:r>
              <a:rPr lang="en-US" dirty="0">
                <a:hlinkClick r:id="rId3"/>
              </a:rPr>
              <a:t>https://earth.gov/sealevel/us/resources/2022-sea-level-rise-technical-report/</a:t>
            </a:r>
            <a:endParaRPr lang="en-US" dirty="0" smtClean="0"/>
          </a:p>
          <a:p>
            <a:r>
              <a:rPr lang="en-US" dirty="0"/>
              <a:t>NOAA 2022 Sea Level Rise Technical </a:t>
            </a:r>
            <a:r>
              <a:rPr lang="en-US" dirty="0" smtClean="0"/>
              <a:t>Report Application Guide</a:t>
            </a:r>
          </a:p>
          <a:p>
            <a:pPr lvl="1"/>
            <a:r>
              <a:rPr lang="en-US" dirty="0" smtClean="0">
                <a:hlinkClick r:id="rId4"/>
              </a:rPr>
              <a:t>https</a:t>
            </a:r>
            <a:r>
              <a:rPr lang="en-US" dirty="0">
                <a:hlinkClick r:id="rId4"/>
              </a:rPr>
              <a:t>://earth.gov/sealevel/us/resources/2022-sea-level-rise-technical-report/#</a:t>
            </a:r>
            <a:r>
              <a:rPr lang="en-US" dirty="0" smtClean="0">
                <a:hlinkClick r:id="rId4"/>
              </a:rPr>
              <a:t>application-guide-download</a:t>
            </a:r>
            <a:endParaRPr lang="en-US" dirty="0" smtClean="0"/>
          </a:p>
          <a:p>
            <a:r>
              <a:rPr lang="en-US" dirty="0" smtClean="0"/>
              <a:t>NOAA Sea Level Rise Viewer</a:t>
            </a:r>
          </a:p>
          <a:p>
            <a:pPr lvl="1"/>
            <a:r>
              <a:rPr lang="en-US" dirty="0">
                <a:hlinkClick r:id="rId5"/>
              </a:rPr>
              <a:t>https://coast.noaa.gov/digitalcoast/tools/slr.html</a:t>
            </a:r>
            <a:endParaRPr lang="en-US" dirty="0" smtClean="0"/>
          </a:p>
          <a:p>
            <a:r>
              <a:rPr lang="en-US" dirty="0" smtClean="0"/>
              <a:t>USACE Sea Level Analysis Tool (SLAT):</a:t>
            </a:r>
          </a:p>
          <a:p>
            <a:pPr lvl="1"/>
            <a:r>
              <a:rPr lang="en-US" dirty="0" smtClean="0">
                <a:hlinkClick r:id="rId6"/>
              </a:rPr>
              <a:t>https</a:t>
            </a:r>
            <a:r>
              <a:rPr lang="en-US" dirty="0">
                <a:hlinkClick r:id="rId6"/>
              </a:rPr>
              <a:t>://climate.sec.usace.army.mil/slat</a:t>
            </a:r>
            <a:r>
              <a:rPr lang="en-US" dirty="0" smtClean="0">
                <a:hlinkClick r:id="rId6"/>
              </a:rPr>
              <a:t>/</a:t>
            </a:r>
            <a:endParaRPr lang="en-US" dirty="0" smtClean="0"/>
          </a:p>
          <a:p>
            <a:r>
              <a:rPr lang="en-US" dirty="0" smtClean="0"/>
              <a:t>Florida Geographic Data Library (FGDL)</a:t>
            </a:r>
          </a:p>
          <a:p>
            <a:pPr lvl="1"/>
            <a:r>
              <a:rPr lang="en-US" dirty="0" smtClean="0">
                <a:hlinkClick r:id="rId7"/>
              </a:rPr>
              <a:t>https://www.fgdl.org</a:t>
            </a:r>
            <a:endParaRPr lang="en-US" dirty="0"/>
          </a:p>
        </p:txBody>
      </p:sp>
      <p:sp>
        <p:nvSpPr>
          <p:cNvPr id="5" name="Rectangle 4"/>
          <p:cNvSpPr/>
          <p:nvPr/>
        </p:nvSpPr>
        <p:spPr>
          <a:xfrm>
            <a:off x="7084715" y="4238487"/>
            <a:ext cx="4360429" cy="1938992"/>
          </a:xfrm>
          <a:prstGeom prst="rect">
            <a:avLst/>
          </a:prstGeom>
          <a:ln w="25400">
            <a:solidFill>
              <a:schemeClr val="accent1"/>
            </a:solidFill>
          </a:ln>
          <a:effectLst/>
        </p:spPr>
        <p:txBody>
          <a:bodyPr wrap="square">
            <a:spAutoFit/>
          </a:bodyPr>
          <a:lstStyle/>
          <a:p>
            <a:r>
              <a:rPr lang="en-US" sz="2000" b="1" dirty="0"/>
              <a:t>Crystal </a:t>
            </a:r>
            <a:r>
              <a:rPr lang="en-US" sz="2000" b="1" dirty="0" err="1"/>
              <a:t>Goodison</a:t>
            </a:r>
            <a:r>
              <a:rPr lang="en-US" sz="2000" b="1" dirty="0"/>
              <a:t>, </a:t>
            </a:r>
            <a:r>
              <a:rPr lang="en-US" sz="2000" b="1" dirty="0" err="1"/>
              <a:t>Ph.D</a:t>
            </a:r>
            <a:endParaRPr lang="en-US" sz="2000" b="1" dirty="0"/>
          </a:p>
          <a:p>
            <a:r>
              <a:rPr lang="en-US" sz="2000" dirty="0"/>
              <a:t>Associate Scholar + Associate Director </a:t>
            </a:r>
          </a:p>
          <a:p>
            <a:r>
              <a:rPr lang="en-US" sz="2000" dirty="0"/>
              <a:t>University of Florida GeoPlan Center</a:t>
            </a:r>
          </a:p>
          <a:p>
            <a:r>
              <a:rPr lang="en-US" sz="2000" dirty="0"/>
              <a:t>Sea Level </a:t>
            </a:r>
            <a:r>
              <a:rPr lang="en-US" sz="2000" dirty="0" smtClean="0"/>
              <a:t>Scenario Sketch </a:t>
            </a:r>
            <a:r>
              <a:rPr lang="en-US" sz="2000" dirty="0"/>
              <a:t>Planning </a:t>
            </a:r>
            <a:r>
              <a:rPr lang="en-US" sz="2000" dirty="0" smtClean="0"/>
              <a:t>Tool Project PI</a:t>
            </a:r>
          </a:p>
          <a:p>
            <a:r>
              <a:rPr lang="en-US" sz="2000" dirty="0" smtClean="0"/>
              <a:t>cgoody@ufl.edu</a:t>
            </a:r>
            <a:endParaRPr lang="en-US" sz="2000" dirty="0"/>
          </a:p>
        </p:txBody>
      </p:sp>
    </p:spTree>
    <p:extLst>
      <p:ext uri="{BB962C8B-B14F-4D97-AF65-F5344CB8AC3E}">
        <p14:creationId xmlns:p14="http://schemas.microsoft.com/office/powerpoint/2010/main" val="23689777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62600" y="1953500"/>
            <a:ext cx="6064332" cy="4038600"/>
          </a:xfrm>
        </p:spPr>
        <p:txBody>
          <a:bodyPr>
            <a:normAutofit fontScale="92500" lnSpcReduction="10000"/>
          </a:bodyPr>
          <a:lstStyle/>
          <a:p>
            <a:r>
              <a:rPr lang="en-US" sz="3500" dirty="0"/>
              <a:t>Changing the default Metadata Style.</a:t>
            </a:r>
          </a:p>
          <a:p>
            <a:pPr lvl="1"/>
            <a:r>
              <a:rPr lang="en-US" b="1" dirty="0"/>
              <a:t>FGDC CSDGM Metadata: “</a:t>
            </a:r>
            <a:r>
              <a:rPr lang="en-US" dirty="0"/>
              <a:t>This style lets you view and edit metadata following the FGDC </a:t>
            </a:r>
            <a:r>
              <a:rPr lang="en-US" i="1" dirty="0"/>
              <a:t>Content Standard for Digital Geospatial Metadata (CSDGM)</a:t>
            </a:r>
            <a:r>
              <a:rPr lang="en-US" dirty="0"/>
              <a:t> guidelines, export metadata in this standard's XML format, and validate it using the CSDGM XML DTD.”</a:t>
            </a:r>
          </a:p>
          <a:p>
            <a:pPr marL="581343" lvl="2" indent="0">
              <a:buNone/>
            </a:pPr>
            <a:r>
              <a:rPr lang="en-US" dirty="0"/>
              <a:t>~ESRI</a:t>
            </a:r>
          </a:p>
          <a:p>
            <a:pPr lvl="1"/>
            <a:endParaRPr lang="en-US" dirty="0"/>
          </a:p>
        </p:txBody>
      </p:sp>
      <p:sp>
        <p:nvSpPr>
          <p:cNvPr id="3" name="Title 2"/>
          <p:cNvSpPr>
            <a:spLocks noGrp="1"/>
          </p:cNvSpPr>
          <p:nvPr>
            <p:ph type="title"/>
          </p:nvPr>
        </p:nvSpPr>
        <p:spPr/>
        <p:txBody>
          <a:bodyPr>
            <a:normAutofit fontScale="90000"/>
          </a:bodyPr>
          <a:lstStyle/>
          <a:p>
            <a:r>
              <a:rPr lang="en-US" dirty="0"/>
              <a:t>Accessing FGDL Metadata in ArcGIS Pro</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7078" y="1555242"/>
            <a:ext cx="4610464" cy="3578917"/>
          </a:xfrm>
          <a:prstGeom prst="rect">
            <a:avLst/>
          </a:prstGeom>
          <a:ln>
            <a:solidFill>
              <a:schemeClr val="accent1"/>
            </a:solidFill>
          </a:ln>
          <a:effectLst>
            <a:outerShdw blurRad="50800" dist="38100" dir="2700000" algn="tl" rotWithShape="0">
              <a:prstClr val="black">
                <a:alpha val="40000"/>
              </a:prstClr>
            </a:outerShdw>
          </a:effec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52600" y="3309880"/>
            <a:ext cx="3998420" cy="285409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5137918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7609A53-5FEA-12F3-073B-B425D6017E55}"/>
              </a:ext>
            </a:extLst>
          </p:cNvPr>
          <p:cNvSpPr>
            <a:spLocks noGrp="1"/>
          </p:cNvSpPr>
          <p:nvPr>
            <p:ph type="title"/>
          </p:nvPr>
        </p:nvSpPr>
        <p:spPr/>
        <p:txBody>
          <a:bodyPr/>
          <a:lstStyle/>
          <a:p>
            <a:r>
              <a:rPr lang="en-US" dirty="0"/>
              <a:t>GIS Project: Data Management</a:t>
            </a:r>
          </a:p>
        </p:txBody>
      </p:sp>
      <p:sp>
        <p:nvSpPr>
          <p:cNvPr id="5" name="Content Placeholder 4">
            <a:extLst>
              <a:ext uri="{FF2B5EF4-FFF2-40B4-BE49-F238E27FC236}">
                <a16:creationId xmlns:a16="http://schemas.microsoft.com/office/drawing/2014/main" id="{3D355E2B-0373-27BC-D592-05D21027DAD5}"/>
              </a:ext>
            </a:extLst>
          </p:cNvPr>
          <p:cNvSpPr>
            <a:spLocks noGrp="1"/>
          </p:cNvSpPr>
          <p:nvPr>
            <p:ph idx="1"/>
          </p:nvPr>
        </p:nvSpPr>
        <p:spPr>
          <a:xfrm>
            <a:off x="520521" y="1735479"/>
            <a:ext cx="10833279" cy="2444632"/>
          </a:xfrm>
        </p:spPr>
        <p:txBody>
          <a:bodyPr numCol="1">
            <a:normAutofit/>
          </a:bodyPr>
          <a:lstStyle/>
          <a:p>
            <a:r>
              <a:rPr lang="en-US" dirty="0"/>
              <a:t>Data Collection and Tracking</a:t>
            </a:r>
          </a:p>
          <a:p>
            <a:pPr lvl="1"/>
            <a:r>
              <a:rPr lang="en-US" dirty="0"/>
              <a:t>Table Example: </a:t>
            </a:r>
            <a:r>
              <a:rPr lang="en-US" sz="2600" b="1" dirty="0"/>
              <a:t>GIS_Project_Data_Management_Table_20250115.xlsx</a:t>
            </a:r>
          </a:p>
          <a:p>
            <a:pPr lvl="2"/>
            <a:r>
              <a:rPr lang="en-US" dirty="0"/>
              <a:t>QR Code: </a:t>
            </a:r>
            <a:r>
              <a:rPr lang="en-US" sz="2200" dirty="0">
                <a:hlinkClick r:id="rId3"/>
              </a:rPr>
              <a:t>https://adhoc.geoplan.ufl.edu/downloads/kate/GIS_Project_Data_Management</a:t>
            </a:r>
            <a:r>
              <a:rPr lang="en-US" sz="2200" dirty="0" smtClean="0">
                <a:hlinkClick r:id="rId3"/>
              </a:rPr>
              <a:t>/</a:t>
            </a:r>
            <a:endParaRPr lang="en-US" sz="2200" dirty="0" smtClean="0"/>
          </a:p>
        </p:txBody>
      </p:sp>
      <p:pic>
        <p:nvPicPr>
          <p:cNvPr id="7" name="Picture 6" descr="A qr code with a few squares&#10;&#10;Description automatically generated">
            <a:extLst>
              <a:ext uri="{FF2B5EF4-FFF2-40B4-BE49-F238E27FC236}">
                <a16:creationId xmlns:a16="http://schemas.microsoft.com/office/drawing/2014/main" id="{E30E7DC5-C9CC-E505-FA02-C155EE37C9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35331" y="1208210"/>
            <a:ext cx="2210201" cy="2222618"/>
          </a:xfrm>
          <a:prstGeom prst="rect">
            <a:avLst/>
          </a:prstGeom>
        </p:spPr>
      </p:pic>
      <p:sp>
        <p:nvSpPr>
          <p:cNvPr id="6" name="Content Placeholder 4">
            <a:extLst>
              <a:ext uri="{FF2B5EF4-FFF2-40B4-BE49-F238E27FC236}">
                <a16:creationId xmlns:a16="http://schemas.microsoft.com/office/drawing/2014/main" id="{3D355E2B-0373-27BC-D592-05D21027DAD5}"/>
              </a:ext>
            </a:extLst>
          </p:cNvPr>
          <p:cNvSpPr txBox="1">
            <a:spLocks/>
          </p:cNvSpPr>
          <p:nvPr/>
        </p:nvSpPr>
        <p:spPr>
          <a:xfrm>
            <a:off x="520520" y="3974254"/>
            <a:ext cx="10833280" cy="2671247"/>
          </a:xfrm>
          <a:prstGeom prst="rect">
            <a:avLst/>
          </a:prstGeom>
        </p:spPr>
        <p:txBody>
          <a:bodyPr vert="horz" lIns="91440" tIns="45720" rIns="91440" bIns="45720" numCol="3"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Corbel" panose="020B0503020204020204" pitchFamily="34" charset="0"/>
                <a:ea typeface="+mn-ea"/>
                <a:cs typeface="+mn-cs"/>
              </a:defRPr>
            </a:lvl1pPr>
            <a:lvl2pPr marL="6858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Corbel" panose="020B0503020204020204" pitchFamily="34" charset="0"/>
                <a:ea typeface="+mn-ea"/>
                <a:cs typeface="+mn-cs"/>
              </a:defRPr>
            </a:lvl2pPr>
            <a:lvl3pPr marL="1143000" indent="-228600" algn="l" defTabSz="914400" rtl="0" eaLnBrk="1" latinLnBrk="0" hangingPunct="1">
              <a:lnSpc>
                <a:spcPct val="90000"/>
              </a:lnSpc>
              <a:spcBef>
                <a:spcPts val="10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Corbel" panose="020B0503020204020204" pitchFamily="34" charset="0"/>
                <a:ea typeface="+mn-ea"/>
                <a:cs typeface="+mn-cs"/>
              </a:defRPr>
            </a:lvl3pPr>
            <a:lvl4pPr marL="1600200" indent="-228600" algn="l" defTabSz="914400" rtl="0" eaLnBrk="1" latinLnBrk="0" hangingPunct="1">
              <a:lnSpc>
                <a:spcPct val="90000"/>
              </a:lnSpc>
              <a:spcBef>
                <a:spcPts val="10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Corbel" panose="020B0503020204020204" pitchFamily="34" charset="0"/>
                <a:ea typeface="+mn-ea"/>
                <a:cs typeface="+mn-cs"/>
              </a:defRPr>
            </a:lvl4pPr>
            <a:lvl5pPr marL="2057400" indent="-228600" algn="l" defTabSz="914400" rtl="0" eaLnBrk="1" latinLnBrk="0" hangingPunct="1">
              <a:lnSpc>
                <a:spcPct val="90000"/>
              </a:lnSpc>
              <a:spcBef>
                <a:spcPts val="10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Corbel" panose="020B05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en-US" sz="2000" dirty="0" smtClean="0"/>
              <a:t>Filename</a:t>
            </a:r>
          </a:p>
          <a:p>
            <a:pPr lvl="1"/>
            <a:r>
              <a:rPr lang="en-US" sz="2000" dirty="0" smtClean="0"/>
              <a:t>Description</a:t>
            </a:r>
          </a:p>
          <a:p>
            <a:pPr lvl="1"/>
            <a:r>
              <a:rPr lang="en-US" sz="2000" dirty="0" smtClean="0"/>
              <a:t>Source</a:t>
            </a:r>
          </a:p>
          <a:p>
            <a:pPr lvl="1"/>
            <a:r>
              <a:rPr lang="en-US" sz="2000" dirty="0" smtClean="0"/>
              <a:t>Source Date</a:t>
            </a:r>
          </a:p>
          <a:p>
            <a:pPr lvl="1"/>
            <a:r>
              <a:rPr lang="en-US" sz="2000" dirty="0" smtClean="0"/>
              <a:t>Date </a:t>
            </a:r>
            <a:r>
              <a:rPr lang="en-US" sz="2000" dirty="0" smtClean="0"/>
              <a:t>Downloaded</a:t>
            </a:r>
          </a:p>
          <a:p>
            <a:pPr lvl="1"/>
            <a:r>
              <a:rPr lang="en-US" sz="2000" dirty="0" smtClean="0"/>
              <a:t>Feature Type</a:t>
            </a:r>
          </a:p>
          <a:p>
            <a:pPr lvl="1"/>
            <a:r>
              <a:rPr lang="en-US" sz="2000" dirty="0" smtClean="0"/>
              <a:t>Extent </a:t>
            </a:r>
          </a:p>
          <a:p>
            <a:pPr lvl="1"/>
            <a:r>
              <a:rPr lang="en-US" sz="2000" dirty="0" smtClean="0"/>
              <a:t>Record Count</a:t>
            </a:r>
          </a:p>
          <a:p>
            <a:pPr lvl="1"/>
            <a:r>
              <a:rPr lang="en-US" sz="2000" dirty="0" smtClean="0"/>
              <a:t>Download Link</a:t>
            </a:r>
          </a:p>
          <a:p>
            <a:pPr lvl="1"/>
            <a:r>
              <a:rPr lang="en-US" sz="2000" dirty="0" smtClean="0"/>
              <a:t>Metadata Link</a:t>
            </a:r>
          </a:p>
          <a:p>
            <a:pPr lvl="1"/>
            <a:r>
              <a:rPr lang="en-US" sz="2000" dirty="0" smtClean="0"/>
              <a:t>Zip File Name</a:t>
            </a:r>
          </a:p>
          <a:p>
            <a:pPr lvl="1"/>
            <a:r>
              <a:rPr lang="en-US" sz="2000" dirty="0" smtClean="0"/>
              <a:t>Original File Name</a:t>
            </a:r>
          </a:p>
          <a:p>
            <a:pPr lvl="1"/>
            <a:r>
              <a:rPr lang="en-US" sz="2000" dirty="0" smtClean="0"/>
              <a:t>Local Directory</a:t>
            </a:r>
          </a:p>
          <a:p>
            <a:pPr lvl="1"/>
            <a:r>
              <a:rPr lang="en-US" sz="2000" dirty="0" smtClean="0"/>
              <a:t>Original Projection (PRJ)</a:t>
            </a:r>
          </a:p>
          <a:p>
            <a:pPr lvl="1"/>
            <a:r>
              <a:rPr lang="en-US" sz="2000" dirty="0" smtClean="0"/>
              <a:t>Projected</a:t>
            </a:r>
          </a:p>
          <a:p>
            <a:pPr lvl="1"/>
            <a:r>
              <a:rPr lang="en-US" sz="2000" dirty="0" smtClean="0"/>
              <a:t>Projected Transformation</a:t>
            </a:r>
          </a:p>
          <a:p>
            <a:pPr lvl="1"/>
            <a:r>
              <a:rPr lang="en-US" sz="2000" dirty="0" smtClean="0"/>
              <a:t>Notes</a:t>
            </a:r>
          </a:p>
          <a:p>
            <a:pPr lvl="1"/>
            <a:r>
              <a:rPr lang="en-US" sz="2000" dirty="0" smtClean="0"/>
              <a:t>Who Downloaded (Group Projects)</a:t>
            </a:r>
            <a:endParaRPr lang="en-US" sz="2000" dirty="0"/>
          </a:p>
        </p:txBody>
      </p:sp>
      <p:sp>
        <p:nvSpPr>
          <p:cNvPr id="2" name="Rectangle 1"/>
          <p:cNvSpPr/>
          <p:nvPr/>
        </p:nvSpPr>
        <p:spPr>
          <a:xfrm>
            <a:off x="5529878" y="3954937"/>
            <a:ext cx="2473754" cy="384721"/>
          </a:xfrm>
          <a:prstGeom prst="rect">
            <a:avLst/>
          </a:prstGeom>
        </p:spPr>
        <p:txBody>
          <a:bodyPr wrap="none">
            <a:spAutoFit/>
          </a:bodyPr>
          <a:lstStyle/>
          <a:p>
            <a:r>
              <a:rPr lang="en-US" sz="1900" dirty="0" smtClean="0"/>
              <a:t>(Us/State/County/City)</a:t>
            </a:r>
            <a:endParaRPr lang="en-US" sz="1900" dirty="0"/>
          </a:p>
        </p:txBody>
      </p:sp>
    </p:spTree>
    <p:extLst>
      <p:ext uri="{BB962C8B-B14F-4D97-AF65-F5344CB8AC3E}">
        <p14:creationId xmlns:p14="http://schemas.microsoft.com/office/powerpoint/2010/main" val="33022818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7609A53-5FEA-12F3-073B-B425D6017E55}"/>
              </a:ext>
            </a:extLst>
          </p:cNvPr>
          <p:cNvSpPr>
            <a:spLocks noGrp="1"/>
          </p:cNvSpPr>
          <p:nvPr>
            <p:ph type="title"/>
          </p:nvPr>
        </p:nvSpPr>
        <p:spPr/>
        <p:txBody>
          <a:bodyPr/>
          <a:lstStyle/>
          <a:p>
            <a:r>
              <a:rPr lang="en-US" dirty="0"/>
              <a:t>GIS Project: Data Management</a:t>
            </a:r>
          </a:p>
        </p:txBody>
      </p:sp>
      <p:sp>
        <p:nvSpPr>
          <p:cNvPr id="5" name="Content Placeholder 4">
            <a:extLst>
              <a:ext uri="{FF2B5EF4-FFF2-40B4-BE49-F238E27FC236}">
                <a16:creationId xmlns:a16="http://schemas.microsoft.com/office/drawing/2014/main" id="{3D355E2B-0373-27BC-D592-05D21027DAD5}"/>
              </a:ext>
            </a:extLst>
          </p:cNvPr>
          <p:cNvSpPr>
            <a:spLocks noGrp="1"/>
          </p:cNvSpPr>
          <p:nvPr>
            <p:ph idx="1"/>
          </p:nvPr>
        </p:nvSpPr>
        <p:spPr>
          <a:xfrm>
            <a:off x="838200" y="1748355"/>
            <a:ext cx="10515600" cy="4667250"/>
          </a:xfrm>
        </p:spPr>
        <p:txBody>
          <a:bodyPr>
            <a:normAutofit fontScale="70000" lnSpcReduction="20000"/>
          </a:bodyPr>
          <a:lstStyle/>
          <a:p>
            <a:r>
              <a:rPr lang="en-US" sz="3400" dirty="0" smtClean="0"/>
              <a:t>Garbage </a:t>
            </a:r>
            <a:r>
              <a:rPr lang="en-US" sz="3400" dirty="0"/>
              <a:t>In, Garbage Out (GIGO</a:t>
            </a:r>
            <a:r>
              <a:rPr lang="en-US" sz="3400" dirty="0" smtClean="0"/>
              <a:t>)</a:t>
            </a:r>
          </a:p>
          <a:p>
            <a:r>
              <a:rPr lang="en-US" sz="3400" dirty="0"/>
              <a:t>Critical Thinking and Dirty Data (tabular and spatial</a:t>
            </a:r>
            <a:r>
              <a:rPr lang="en-US" sz="3400" dirty="0" smtClean="0"/>
              <a:t>)</a:t>
            </a:r>
          </a:p>
          <a:p>
            <a:pPr lvl="1"/>
            <a:r>
              <a:rPr lang="en-US" dirty="0" smtClean="0"/>
              <a:t>Tip: Uppercase Fields for Summaries.</a:t>
            </a:r>
          </a:p>
          <a:p>
            <a:pPr lvl="1"/>
            <a:r>
              <a:rPr lang="en-US" dirty="0" smtClean="0"/>
              <a:t>Tip: Geocode accuracy can vary in Urban vs Rural areas.</a:t>
            </a:r>
            <a:endParaRPr lang="en-US" dirty="0"/>
          </a:p>
          <a:p>
            <a:r>
              <a:rPr lang="en-US" sz="3400" dirty="0"/>
              <a:t>Get all of your data projected to a single coordinate </a:t>
            </a:r>
            <a:r>
              <a:rPr lang="en-US" sz="3400" dirty="0" smtClean="0"/>
              <a:t>system</a:t>
            </a:r>
          </a:p>
          <a:p>
            <a:pPr lvl="1"/>
            <a:r>
              <a:rPr lang="en-US" dirty="0"/>
              <a:t>If you are doing area and length calculations/summaries project your data to a Projected Coordinate System (i.e. not WGS84)</a:t>
            </a:r>
          </a:p>
          <a:p>
            <a:r>
              <a:rPr lang="en-US" sz="3400" dirty="0"/>
              <a:t>Accessing and Reviewing Metadata</a:t>
            </a:r>
          </a:p>
          <a:p>
            <a:r>
              <a:rPr lang="en-US" sz="3400" dirty="0" smtClean="0"/>
              <a:t>Data </a:t>
            </a:r>
            <a:r>
              <a:rPr lang="en-US" sz="3400" dirty="0"/>
              <a:t>Clean-up and Documentation</a:t>
            </a:r>
          </a:p>
          <a:p>
            <a:r>
              <a:rPr lang="en-US" sz="3400" dirty="0"/>
              <a:t>“CYA” ~ Dr. Paul Zwick</a:t>
            </a:r>
          </a:p>
          <a:p>
            <a:pPr lvl="1"/>
            <a:r>
              <a:rPr lang="en-US" dirty="0"/>
              <a:t>Don’t make assumptions about downloaded </a:t>
            </a:r>
            <a:r>
              <a:rPr lang="en-US" dirty="0" smtClean="0"/>
              <a:t>data or fields</a:t>
            </a:r>
            <a:endParaRPr lang="en-US" dirty="0"/>
          </a:p>
          <a:p>
            <a:pPr lvl="1"/>
            <a:r>
              <a:rPr lang="en-US" dirty="0"/>
              <a:t>Know what the data was originally created for</a:t>
            </a:r>
          </a:p>
          <a:p>
            <a:pPr lvl="1"/>
            <a:r>
              <a:rPr lang="en-US" dirty="0"/>
              <a:t>Look things up, do some digging, and read the metadata</a:t>
            </a:r>
          </a:p>
        </p:txBody>
      </p:sp>
    </p:spTree>
    <p:extLst>
      <p:ext uri="{BB962C8B-B14F-4D97-AF65-F5344CB8AC3E}">
        <p14:creationId xmlns:p14="http://schemas.microsoft.com/office/powerpoint/2010/main" val="366613583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 y="0"/>
            <a:ext cx="12192000" cy="6858000"/>
          </a:xfrm>
          <a:prstGeom prst="rect">
            <a:avLst/>
          </a:prstGeom>
        </p:spPr>
      </p:pic>
      <p:sp>
        <p:nvSpPr>
          <p:cNvPr id="3" name="TextBox 2"/>
          <p:cNvSpPr txBox="1"/>
          <p:nvPr/>
        </p:nvSpPr>
        <p:spPr>
          <a:xfrm>
            <a:off x="3135120" y="803049"/>
            <a:ext cx="6194809" cy="2031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002060"/>
                </a:solidFill>
                <a:effectLst/>
                <a:uLnTx/>
                <a:uFillTx/>
                <a:latin typeface="Corbel" panose="020B0503020204020204"/>
                <a:ea typeface="+mn-ea"/>
                <a:cs typeface="+mn-cs"/>
              </a:rPr>
              <a:t>Thank you!</a:t>
            </a:r>
            <a:endParaRPr kumimoji="0" lang="en-US" sz="2800" b="0" i="0" u="none" strike="noStrike" kern="1200" cap="none" spc="0" normalizeH="0" baseline="0" noProof="0" dirty="0">
              <a:ln>
                <a:noFill/>
              </a:ln>
              <a:solidFill>
                <a:prstClr val="white"/>
              </a:solidFill>
              <a:effectLst/>
              <a:uLnTx/>
              <a:uFillTx/>
              <a:latin typeface="Corbel" panose="020B0503020204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orbel" panose="020B0503020204020204"/>
                <a:ea typeface="+mn-ea"/>
                <a:cs typeface="+mn-cs"/>
                <a:hlinkClick r:id="rId3"/>
              </a:rPr>
              <a:t>https://www.fgdl.org</a:t>
            </a:r>
            <a:endParaRPr kumimoji="0" lang="en-US" sz="3600" b="1" i="0" u="none" strike="noStrike" kern="1200" cap="none" spc="0" normalizeH="0" baseline="0" noProof="0" dirty="0">
              <a:ln>
                <a:noFill/>
              </a:ln>
              <a:solidFill>
                <a:srgbClr val="002060"/>
              </a:solidFill>
              <a:effectLst/>
              <a:uLnTx/>
              <a:uFillTx/>
              <a:latin typeface="Corbel" panose="020B0503020204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Corbel" panose="020B0503020204020204"/>
                <a:ea typeface="+mn-ea"/>
                <a:cs typeface="+mn-cs"/>
                <a:hlinkClick r:id="rId4"/>
              </a:rPr>
              <a:t>https://www.geoplan.ufl.edu</a:t>
            </a:r>
            <a:endParaRPr kumimoji="0" lang="en-US" sz="3600" b="1" i="0" u="none" strike="noStrike" kern="1200" cap="none" spc="0" normalizeH="0" baseline="0" noProof="0" dirty="0">
              <a:ln>
                <a:noFill/>
              </a:ln>
              <a:solidFill>
                <a:srgbClr val="002060"/>
              </a:solidFill>
              <a:effectLst/>
              <a:uLnTx/>
              <a:uFillTx/>
              <a:latin typeface="Corbel" panose="020B050302020402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BAB87A-AE1A-4257-9F17-645DF42821D8}" type="slidenum">
              <a:rPr kumimoji="0" lang="en-US" sz="1200" b="0" i="0" u="none" strike="noStrike" kern="1200" cap="none" spc="0" normalizeH="0" baseline="0" noProof="0" smtClean="0">
                <a:ln>
                  <a:noFill/>
                </a:ln>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ffectLst/>
                <a:uLnTx/>
                <a:uFillTx/>
                <a:latin typeface="Corbel" panose="020B0503020204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gradFill flip="none" rotWithShape="1">
                <a:gsLst>
                  <a:gs pos="28000">
                    <a:prstClr val="white">
                      <a:lumMod val="93000"/>
                    </a:prstClr>
                  </a:gs>
                  <a:gs pos="0">
                    <a:prstClr val="black">
                      <a:lumMod val="38000"/>
                      <a:lumOff val="62000"/>
                    </a:prstClr>
                  </a:gs>
                  <a:gs pos="100000">
                    <a:srgbClr val="94D7E4">
                      <a:lumMod val="0"/>
                      <a:lumOff val="100000"/>
                    </a:srgbClr>
                  </a:gs>
                </a:gsLst>
                <a:lin ang="5400000" scaled="1"/>
                <a:tileRect/>
              </a:gradFill>
              <a:effectLst/>
              <a:uLnTx/>
              <a:uFillTx/>
              <a:latin typeface="Corbel" panose="020B0503020204020204"/>
              <a:ea typeface="+mn-ea"/>
              <a:cs typeface="+mn-cs"/>
            </a:endParaRPr>
          </a:p>
        </p:txBody>
      </p:sp>
      <p:sp>
        <p:nvSpPr>
          <p:cNvPr id="5" name="TextBox 4"/>
          <p:cNvSpPr txBox="1"/>
          <p:nvPr/>
        </p:nvSpPr>
        <p:spPr>
          <a:xfrm>
            <a:off x="3135120" y="3167522"/>
            <a:ext cx="6108980" cy="1323439"/>
          </a:xfrm>
          <a:prstGeom prst="rect">
            <a:avLst/>
          </a:prstGeom>
          <a:noFill/>
        </p:spPr>
        <p:txBody>
          <a:bodyPr wrap="none" rtlCol="0">
            <a:spAutoFit/>
          </a:bodyPr>
          <a:lstStyle/>
          <a:p>
            <a:pPr algn="ctr"/>
            <a:r>
              <a:rPr lang="en-US" sz="3200" b="1" dirty="0">
                <a:solidFill>
                  <a:srgbClr val="002060"/>
                </a:solidFill>
              </a:rPr>
              <a:t>Data Questions + Listserv Signup</a:t>
            </a:r>
            <a:r>
              <a:rPr lang="en-US" sz="2800" dirty="0">
                <a:solidFill>
                  <a:srgbClr val="002060"/>
                </a:solidFill>
              </a:rPr>
              <a:t>:</a:t>
            </a:r>
            <a:endParaRPr lang="en-US" sz="2400" dirty="0">
              <a:solidFill>
                <a:srgbClr val="002060"/>
              </a:solidFill>
            </a:endParaRPr>
          </a:p>
          <a:p>
            <a:pPr algn="ctr"/>
            <a:r>
              <a:rPr lang="en-US" sz="2400" b="1" dirty="0" smtClean="0">
                <a:hlinkClick r:id="rId5"/>
              </a:rPr>
              <a:t>https</a:t>
            </a:r>
            <a:r>
              <a:rPr lang="en-US" sz="2400" b="1" dirty="0">
                <a:hlinkClick r:id="rId5"/>
              </a:rPr>
              <a:t>://fgdl.org/info/contact/</a:t>
            </a:r>
            <a:endParaRPr lang="en-US" sz="2400" b="1" dirty="0"/>
          </a:p>
          <a:p>
            <a:pPr algn="ctr"/>
            <a:endParaRPr lang="en-US" sz="2400" dirty="0"/>
          </a:p>
        </p:txBody>
      </p:sp>
      <p:sp>
        <p:nvSpPr>
          <p:cNvPr id="6" name="TextBox 5"/>
          <p:cNvSpPr txBox="1"/>
          <p:nvPr/>
        </p:nvSpPr>
        <p:spPr>
          <a:xfrm>
            <a:off x="476518" y="5371627"/>
            <a:ext cx="3367826" cy="1015663"/>
          </a:xfrm>
          <a:prstGeom prst="rect">
            <a:avLst/>
          </a:prstGeom>
          <a:noFill/>
        </p:spPr>
        <p:txBody>
          <a:bodyPr wrap="square" rtlCol="0">
            <a:spAutoFit/>
          </a:bodyPr>
          <a:lstStyle/>
          <a:p>
            <a:r>
              <a:rPr lang="en-US" sz="3200" b="1" dirty="0" smtClean="0">
                <a:solidFill>
                  <a:srgbClr val="002060"/>
                </a:solidFill>
              </a:rPr>
              <a:t>Kate Norris</a:t>
            </a:r>
          </a:p>
          <a:p>
            <a:r>
              <a:rPr lang="en-US" sz="2800" b="1" dirty="0" smtClean="0">
                <a:solidFill>
                  <a:srgbClr val="002060"/>
                </a:solidFill>
                <a:hlinkClick r:id="rId6"/>
              </a:rPr>
              <a:t>Knorris@ufl.edu</a:t>
            </a:r>
            <a:endParaRPr lang="en-US" sz="2800" b="1" dirty="0" smtClean="0">
              <a:solidFill>
                <a:srgbClr val="002060"/>
              </a:solidFill>
            </a:endParaRPr>
          </a:p>
        </p:txBody>
      </p:sp>
    </p:spTree>
    <p:extLst>
      <p:ext uri="{BB962C8B-B14F-4D97-AF65-F5344CB8AC3E}">
        <p14:creationId xmlns:p14="http://schemas.microsoft.com/office/powerpoint/2010/main" val="28494654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Introductions</a:t>
            </a:r>
            <a:endParaRPr lang="en-US" dirty="0"/>
          </a:p>
        </p:txBody>
      </p:sp>
      <p:sp>
        <p:nvSpPr>
          <p:cNvPr id="3" name="Content Placeholder 2"/>
          <p:cNvSpPr>
            <a:spLocks noGrp="1"/>
          </p:cNvSpPr>
          <p:nvPr>
            <p:ph idx="1"/>
          </p:nvPr>
        </p:nvSpPr>
        <p:spPr>
          <a:xfrm>
            <a:off x="1120000" y="1825625"/>
            <a:ext cx="6697089" cy="4351338"/>
          </a:xfrm>
        </p:spPr>
        <p:txBody>
          <a:bodyPr>
            <a:normAutofit/>
          </a:bodyPr>
          <a:lstStyle/>
          <a:p>
            <a:r>
              <a:rPr lang="en-US" dirty="0" smtClean="0"/>
              <a:t>Name</a:t>
            </a:r>
          </a:p>
          <a:p>
            <a:r>
              <a:rPr lang="en-US" dirty="0" smtClean="0"/>
              <a:t>Hometown</a:t>
            </a:r>
          </a:p>
          <a:p>
            <a:r>
              <a:rPr lang="en-US" dirty="0" smtClean="0"/>
              <a:t>MURP student or other program? </a:t>
            </a:r>
            <a:r>
              <a:rPr lang="en-US" dirty="0"/>
              <a:t> </a:t>
            </a:r>
            <a:r>
              <a:rPr lang="en-US" dirty="0" smtClean="0"/>
              <a:t>Year in program</a:t>
            </a:r>
          </a:p>
          <a:p>
            <a:r>
              <a:rPr lang="en-US" dirty="0" smtClean="0"/>
              <a:t>Study focus</a:t>
            </a:r>
          </a:p>
          <a:p>
            <a:r>
              <a:rPr lang="en-US" dirty="0" smtClean="0"/>
              <a:t>Do you plan to work in field of climate change? </a:t>
            </a:r>
          </a:p>
          <a:p>
            <a:endParaRPr lang="en-US" dirty="0"/>
          </a:p>
          <a:p>
            <a:endParaRPr lang="en-US" dirty="0" smtClean="0"/>
          </a:p>
        </p:txBody>
      </p:sp>
      <p:pic>
        <p:nvPicPr>
          <p:cNvPr id="5" name="Picture 4" descr="A qr code with a few squares&#10;&#10;Description automatically generated">
            <a:extLst>
              <a:ext uri="{FF2B5EF4-FFF2-40B4-BE49-F238E27FC236}">
                <a16:creationId xmlns:a16="http://schemas.microsoft.com/office/drawing/2014/main" id="{E30E7DC5-C9CC-E505-FA02-C155EE37C9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4668" y="2238553"/>
            <a:ext cx="2712720" cy="2727960"/>
          </a:xfrm>
          <a:prstGeom prst="rect">
            <a:avLst/>
          </a:prstGeom>
        </p:spPr>
      </p:pic>
      <p:sp>
        <p:nvSpPr>
          <p:cNvPr id="6" name="TextBox 5"/>
          <p:cNvSpPr txBox="1"/>
          <p:nvPr/>
        </p:nvSpPr>
        <p:spPr>
          <a:xfrm>
            <a:off x="8411894" y="5060583"/>
            <a:ext cx="2518268" cy="1200329"/>
          </a:xfrm>
          <a:prstGeom prst="rect">
            <a:avLst/>
          </a:prstGeom>
          <a:noFill/>
        </p:spPr>
        <p:txBody>
          <a:bodyPr wrap="square" rtlCol="0">
            <a:spAutoFit/>
          </a:bodyPr>
          <a:lstStyle/>
          <a:p>
            <a:r>
              <a:rPr lang="en-US" sz="2400" b="1" dirty="0" smtClean="0"/>
              <a:t>Copy of today’s presentation and more.</a:t>
            </a:r>
          </a:p>
        </p:txBody>
      </p:sp>
    </p:spTree>
    <p:extLst>
      <p:ext uri="{BB962C8B-B14F-4D97-AF65-F5344CB8AC3E}">
        <p14:creationId xmlns:p14="http://schemas.microsoft.com/office/powerpoint/2010/main" val="34787832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normAutofit lnSpcReduction="10000"/>
          </a:bodyPr>
          <a:lstStyle/>
          <a:p>
            <a:r>
              <a:rPr lang="en-US" dirty="0" smtClean="0"/>
              <a:t>Sea Level Rise Projections &amp; Impacts</a:t>
            </a:r>
          </a:p>
          <a:p>
            <a:r>
              <a:rPr lang="en-US" dirty="0" smtClean="0"/>
              <a:t>Florida’s Transportation Resilience Initiatives</a:t>
            </a:r>
          </a:p>
          <a:p>
            <a:r>
              <a:rPr lang="en-US" dirty="0" smtClean="0"/>
              <a:t>Sea Level Scenario Sketch Planning Tool</a:t>
            </a:r>
          </a:p>
          <a:p>
            <a:r>
              <a:rPr lang="en-US" sz="3200" dirty="0" smtClean="0"/>
              <a:t>Demo: Sketch Tool &amp; Resilience Report</a:t>
            </a:r>
          </a:p>
          <a:p>
            <a:r>
              <a:rPr lang="en-US" sz="3200" dirty="0" smtClean="0"/>
              <a:t>Group Exercise</a:t>
            </a:r>
          </a:p>
          <a:p>
            <a:r>
              <a:rPr lang="en-US" dirty="0" smtClean="0"/>
              <a:t>Other Resilience Resources</a:t>
            </a:r>
          </a:p>
          <a:p>
            <a:r>
              <a:rPr lang="en-US" dirty="0"/>
              <a:t>Accessing FGDL Metadata in ArcGIS Pro</a:t>
            </a:r>
          </a:p>
          <a:p>
            <a:r>
              <a:rPr lang="en-US" dirty="0"/>
              <a:t>GIS Project: Data </a:t>
            </a:r>
            <a:r>
              <a:rPr lang="en-US" dirty="0" smtClean="0"/>
              <a:t>Management</a:t>
            </a:r>
            <a:endParaRPr lang="en-US" dirty="0"/>
          </a:p>
        </p:txBody>
      </p:sp>
    </p:spTree>
    <p:extLst>
      <p:ext uri="{BB962C8B-B14F-4D97-AF65-F5344CB8AC3E}">
        <p14:creationId xmlns:p14="http://schemas.microsoft.com/office/powerpoint/2010/main" val="647880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49083"/>
            <a:ext cx="6268454" cy="1146176"/>
          </a:xfrm>
        </p:spPr>
        <p:txBody>
          <a:bodyPr>
            <a:noAutofit/>
          </a:bodyPr>
          <a:lstStyle/>
          <a:p>
            <a:r>
              <a:rPr lang="en-US" sz="4000" dirty="0" smtClean="0"/>
              <a:t>Climate Stressors + Transportation System</a:t>
            </a:r>
            <a:endParaRPr lang="en-US" sz="4000" dirty="0"/>
          </a:p>
        </p:txBody>
      </p:sp>
      <p:sp>
        <p:nvSpPr>
          <p:cNvPr id="5" name="Content Placeholder 4"/>
          <p:cNvSpPr>
            <a:spLocks noGrp="1"/>
          </p:cNvSpPr>
          <p:nvPr>
            <p:ph idx="1"/>
          </p:nvPr>
        </p:nvSpPr>
        <p:spPr>
          <a:xfrm>
            <a:off x="822157" y="1690687"/>
            <a:ext cx="5771147" cy="4838449"/>
          </a:xfrm>
        </p:spPr>
        <p:txBody>
          <a:bodyPr>
            <a:normAutofit fontScale="62500" lnSpcReduction="20000"/>
          </a:bodyPr>
          <a:lstStyle/>
          <a:p>
            <a:pPr marL="0" lvl="0" indent="0">
              <a:lnSpc>
                <a:spcPct val="100000"/>
              </a:lnSpc>
              <a:buNone/>
            </a:pPr>
            <a:r>
              <a:rPr lang="en-US" sz="3700" b="1" dirty="0" smtClean="0"/>
              <a:t>Heat - Increased Temperatures</a:t>
            </a:r>
            <a:r>
              <a:rPr lang="en-US" sz="3700" dirty="0" smtClean="0"/>
              <a:t> </a:t>
            </a:r>
            <a:endParaRPr lang="en-US" dirty="0" smtClean="0"/>
          </a:p>
          <a:p>
            <a:pPr>
              <a:lnSpc>
                <a:spcPct val="100000"/>
              </a:lnSpc>
              <a:spcBef>
                <a:spcPts val="600"/>
              </a:spcBef>
            </a:pPr>
            <a:r>
              <a:rPr lang="en-US" dirty="0"/>
              <a:t>Damage to roads (cracking, buckling, rutting), runways, rails (buckling</a:t>
            </a:r>
            <a:r>
              <a:rPr lang="en-US" dirty="0" smtClean="0"/>
              <a:t>)</a:t>
            </a:r>
          </a:p>
          <a:p>
            <a:pPr>
              <a:lnSpc>
                <a:spcPct val="100000"/>
              </a:lnSpc>
              <a:spcBef>
                <a:spcPts val="600"/>
              </a:spcBef>
            </a:pPr>
            <a:r>
              <a:rPr lang="en-US" dirty="0"/>
              <a:t>H</a:t>
            </a:r>
            <a:r>
              <a:rPr lang="en-US" dirty="0" smtClean="0"/>
              <a:t>ealth </a:t>
            </a:r>
            <a:r>
              <a:rPr lang="en-US" dirty="0"/>
              <a:t>risks to </a:t>
            </a:r>
            <a:r>
              <a:rPr lang="en-US" dirty="0" smtClean="0"/>
              <a:t>outdoor workers </a:t>
            </a:r>
            <a:r>
              <a:rPr lang="en-US" dirty="0"/>
              <a:t>and </a:t>
            </a:r>
            <a:r>
              <a:rPr lang="en-US" dirty="0" smtClean="0"/>
              <a:t>public</a:t>
            </a:r>
          </a:p>
          <a:p>
            <a:pPr marL="0" lvl="0" indent="0">
              <a:lnSpc>
                <a:spcPct val="100000"/>
              </a:lnSpc>
              <a:spcBef>
                <a:spcPts val="1200"/>
              </a:spcBef>
              <a:buNone/>
            </a:pPr>
            <a:r>
              <a:rPr lang="en-US" sz="3800" b="1" dirty="0"/>
              <a:t>Coastal Flooding  &amp; Sea Level Rise</a:t>
            </a:r>
          </a:p>
          <a:p>
            <a:pPr>
              <a:lnSpc>
                <a:spcPct val="100000"/>
              </a:lnSpc>
              <a:spcBef>
                <a:spcPts val="600"/>
              </a:spcBef>
            </a:pPr>
            <a:r>
              <a:rPr lang="en-US" dirty="0"/>
              <a:t>More frequent high-tide flooding </a:t>
            </a:r>
            <a:r>
              <a:rPr lang="en-US" dirty="0" smtClean="0"/>
              <a:t>and </a:t>
            </a:r>
            <a:r>
              <a:rPr lang="en-US" dirty="0"/>
              <a:t>more intense tropical </a:t>
            </a:r>
            <a:r>
              <a:rPr lang="en-US" dirty="0" smtClean="0"/>
              <a:t>storms &gt; flooding and overtopping of assets</a:t>
            </a:r>
            <a:endParaRPr lang="en-US" dirty="0"/>
          </a:p>
          <a:p>
            <a:pPr>
              <a:lnSpc>
                <a:spcPct val="100000"/>
              </a:lnSpc>
              <a:spcBef>
                <a:spcPts val="600"/>
              </a:spcBef>
            </a:pPr>
            <a:r>
              <a:rPr lang="en-US" dirty="0"/>
              <a:t>Direct and indirect economic damages from system disruption and </a:t>
            </a:r>
            <a:r>
              <a:rPr lang="en-US" dirty="0" smtClean="0"/>
              <a:t>re-routing</a:t>
            </a:r>
          </a:p>
          <a:p>
            <a:pPr marL="0" lvl="0" indent="0">
              <a:lnSpc>
                <a:spcPct val="100000"/>
              </a:lnSpc>
              <a:spcBef>
                <a:spcPts val="1200"/>
              </a:spcBef>
              <a:buNone/>
            </a:pPr>
            <a:r>
              <a:rPr lang="en-US" sz="3700" b="1" dirty="0"/>
              <a:t>Increased Precipitation and Inland Flooding </a:t>
            </a:r>
          </a:p>
          <a:p>
            <a:pPr>
              <a:lnSpc>
                <a:spcPct val="100000"/>
              </a:lnSpc>
              <a:spcBef>
                <a:spcPts val="600"/>
              </a:spcBef>
            </a:pPr>
            <a:r>
              <a:rPr lang="en-US" dirty="0" smtClean="0"/>
              <a:t>Extreme and heavy rain events </a:t>
            </a:r>
            <a:r>
              <a:rPr lang="en-US" dirty="0"/>
              <a:t>&gt; increased </a:t>
            </a:r>
            <a:r>
              <a:rPr lang="en-US" dirty="0" smtClean="0"/>
              <a:t>runoff</a:t>
            </a:r>
            <a:r>
              <a:rPr lang="en-US" dirty="0"/>
              <a:t>, erosion, </a:t>
            </a:r>
            <a:r>
              <a:rPr lang="en-US" dirty="0" smtClean="0"/>
              <a:t>landslides, risk of washout</a:t>
            </a:r>
            <a:endParaRPr lang="en-US" dirty="0"/>
          </a:p>
          <a:p>
            <a:pPr>
              <a:lnSpc>
                <a:spcPct val="100000"/>
              </a:lnSpc>
              <a:spcBef>
                <a:spcPts val="600"/>
              </a:spcBef>
            </a:pPr>
            <a:r>
              <a:rPr lang="en-US" dirty="0"/>
              <a:t>Increased riverine flooding </a:t>
            </a:r>
            <a:r>
              <a:rPr lang="en-US" dirty="0" smtClean="0"/>
              <a:t>– overtop and damage </a:t>
            </a:r>
            <a:r>
              <a:rPr lang="en-US" dirty="0"/>
              <a:t>roads and </a:t>
            </a:r>
            <a:r>
              <a:rPr lang="en-US" dirty="0" smtClean="0"/>
              <a:t>bridges; increased </a:t>
            </a:r>
            <a:r>
              <a:rPr lang="en-US" dirty="0"/>
              <a:t>bridge </a:t>
            </a:r>
            <a:r>
              <a:rPr lang="en-US" dirty="0" smtClean="0"/>
              <a:t>scour</a:t>
            </a:r>
            <a:endParaRPr lang="en-US" dirty="0"/>
          </a:p>
        </p:txBody>
      </p:sp>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6898105" y="850232"/>
            <a:ext cx="5132387" cy="5416425"/>
          </a:xfrm>
          <a:prstGeom prst="rect">
            <a:avLst/>
          </a:prstGeom>
        </p:spPr>
      </p:pic>
      <p:sp>
        <p:nvSpPr>
          <p:cNvPr id="7" name="TextBox 6"/>
          <p:cNvSpPr txBox="1"/>
          <p:nvPr/>
        </p:nvSpPr>
        <p:spPr>
          <a:xfrm>
            <a:off x="4427621" y="6356350"/>
            <a:ext cx="648081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Corbel" panose="020B0503020204020204"/>
                <a:ea typeface="+mn-ea"/>
                <a:cs typeface="+mn-cs"/>
              </a:rPr>
              <a:t>U.S</a:t>
            </a:r>
            <a:r>
              <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rPr>
              <a:t>. Transportation Assets and Goals at Risk, (Jacobs et al., 2018</a:t>
            </a:r>
            <a:r>
              <a:rPr kumimoji="0" lang="en-US" sz="1800" b="0" i="0" u="none" strike="noStrike" kern="1200" cap="none" spc="0" normalizeH="0" baseline="0" noProof="0" dirty="0" smtClean="0">
                <a:ln>
                  <a:noFill/>
                </a:ln>
                <a:solidFill>
                  <a:prstClr val="white"/>
                </a:solidFill>
                <a:effectLst/>
                <a:uLnTx/>
                <a:uFillTx/>
                <a:latin typeface="Corbel" panose="020B0503020204020204"/>
                <a:ea typeface="+mn-ea"/>
                <a:cs typeface="+mn-cs"/>
              </a:rPr>
              <a:t>)</a:t>
            </a:r>
            <a:endParaRPr kumimoji="0" lang="en-US" sz="18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sp>
        <p:nvSpPr>
          <p:cNvPr id="3" name="Rectangle 2"/>
          <p:cNvSpPr/>
          <p:nvPr/>
        </p:nvSpPr>
        <p:spPr>
          <a:xfrm>
            <a:off x="766482" y="2995683"/>
            <a:ext cx="5795015" cy="1764575"/>
          </a:xfrm>
          <a:prstGeom prst="rect">
            <a:avLst/>
          </a:prstGeom>
          <a:noFill/>
          <a:ln w="28575"/>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4369765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alphaModFix amt="93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17525" y="450574"/>
            <a:ext cx="5629275" cy="2067340"/>
          </a:xfrm>
        </p:spPr>
        <p:txBody>
          <a:bodyPr>
            <a:normAutofit fontScale="90000"/>
          </a:bodyPr>
          <a:lstStyle/>
          <a:p>
            <a:r>
              <a:rPr lang="en-US" dirty="0" smtClean="0"/>
              <a:t>SEA LEVEL RISE PROJECTIONS &amp; IMPACTS</a:t>
            </a:r>
            <a:endParaRPr lang="en-US" dirty="0"/>
          </a:p>
        </p:txBody>
      </p:sp>
      <p:sp>
        <p:nvSpPr>
          <p:cNvPr id="4" name="AutoShape 2" descr="data:image/svg+xml;charset=utf8,%20%3Csvg%20width%3D'276'%20height%3D'276'%20xmlns%3D'http%3A%2F%2Fwww.w3.org%2F2000%2Fsvg'%20xmlns%3Axlink%3D'http%3A%2F%2Fwww.w3.org%2F1999%2Fxlink'%20overflow%3D'hidden'%3E%3Cdefs%3E%3CclipPath%20id%3D'clip0'%3E%3Crect%20x%3D'0'%20y%3D'0'%20width%3D'276'%20height%3D'276'%2F%3E%3C%2FclipPath%3E%3C%2Fdefs%3E%3Cg%20clip-path%3D'url(%23clip0)'%3E%3Cpath%20d%3D'M138%2057.5C143.557%2057.5%20148.062%2052.9949%20148.062%2047.4375%20148.062%2041.8801%20143.557%2037.375%20138%2037.375L137.712%2037.375C132.242%2037.4727%20127.877%2041.9669%20127.937%2047.4375%20127.947%2052.9908%20132.447%2057.4905%20138%2057.5ZM134.86%2044.39C135.636%2043.5928%20136.698%2043.1374%20137.81%2043.125L138%2043.125C140.382%2043.125%20142.312%2045.0558%20142.312%2047.4378%20142.312%2049.8194%20140.381%2051.75%20137.999%2051.75%20135.618%2051.75%20133.687%2049.8191%20133.687%2047.4372%20133.687%2047.4231%20133.687%2047.4087%20133.687%2047.3944%20133.661%2046.2794%20134.083%2045.2007%20134.858%2044.3986Z'%20transform%3D'matrix(1%200%20-0%201%20-2.3622e-05%201.5748e-05)'%2F%3E%3Cpath%20d%3D'M119.192%2099.7769%20115.126%2095.7116%2094.1591%20116.676%2084.6917%20107.212%2080.6265%20111.277%2094.1591%20124.809%20119.192%2099.7769Z'%20transform%3D'matrix(1%200%20-0%201%20-2.3622e-05%201.5748e-05)'%2F%3E%3Cpath%20d%3D'M135.128%20106.369%20195.503%20106.369%20195.503%20112.119%20135.128%20112.119Z'%20transform%3D'matrix(1%200%20-0%201%20-2.3622e-05%201.5748e-05)'%2F%3E%3Cpath%20d%3D'M119.192%20134.283%20115.126%20130.217%2094.1591%20151.185%2084.6917%20141.717%2080.6265%20145.783%2094.1591%20159.315%20119.192%20134.283Z'%20transform%3D'matrix(1%200%20-0%201%20-2.3622e-05%201.5748e-05)'%2F%3E%3Cpath%20d%3D'M135.128%20140.875%20195.503%20140.875%20195.503%20146.625%20135.128%20146.625Z'%20transform%3D'matrix(1%200%20-0%201%20-2.3622e-05%201.5748e-05)'%2F%3E%3Cpath%20d%3D'M119.192%20168.783%20115.126%20164.717%2094.1591%20185.685%2084.6917%20176.217%2080.6265%20180.283%2094.1591%20193.815%20119.192%20168.783Z'%20transform%3D'matrix(1%200%20-0%201%20-2.3622e-05%201.5748e-05)'%2F%3E%3Cpath%20d%3D'M135.128%20175.375%20195.503%20175.375%20195.503%20181.125%20135.128%20181.125Z'%20transform%3D'matrix(1%200%20-0%201%20-2.3622e-05%201.5748e-05)'%2F%3E%3Cpath%20d%3D'M119.192%20203.283%20115.126%20199.217%2094.1591%20220.185%2084.6917%20210.717%2080.6265%20214.783%2094.1591%20228.315%20119.192%20203.283Z'%20transform%3D'matrix(1%200%20-0%201%20-2.3622e-05%201.5748e-05)'%2F%3E%3Cpath%20d%3D'M135.128%20209.875%20195.503%20209.875%20195.503%20215.625%20135.128%20215.625Z'%20transform%3D'matrix(1%200%20-0%201%20-2.3622e-05%201.5748e-05)'%2F%3E%3Cpath%20d%3D'M224.25%2054.5646C224.25%2048.2135%20219.101%2043.0646%20212.75%2043.0646L169.625%2043.0646%20169.625%2037.3146C169.615%2029.3793%20163.185%2022.9491%20155.25%2022.9396L120.75%2022.9396C112.815%2022.9491%20106.384%2029.3793%20106.375%2037.3146L106.375%2043.0646%2063.25%2043.0646C56.8988%2043.0646%2051.75%2048.2135%2051.75%2054.5646L51.75%20241.5C51.75%20247.851%2056.8988%20253%2063.25%20253L212.75%20253C219.101%20253%20224.25%20247.851%20224.25%20241.5ZM100.625%2048.8146%20112.125%2048.8146%20112.125%2037.3146C112.125%2032.551%20115.986%2028.6896%20120.75%2028.6896L155.25%2028.6896C160.014%2028.6896%20163.875%2032.551%20163.875%2037.3146L163.875%2048.8146%20175.375%2048.8146%20175.375%2071.875%20100.625%2071.875ZM212.75%20247.25%2063.25%20247.25C60.0743%20247.25%2057.5%20244.676%2057.5%20241.5L57.5%2054.5646C57.5%2051.3889%2060.0743%2048.8146%2063.25%2048.8146L94.875%2048.8146%2094.875%2077.625%20181.125%2077.625%20181.125%2048.8146%20212.75%2048.8146C215.926%2048.8146%20218.5%2051.3889%20218.5%2054.5646L218.5%20241.5C218.5%20244.676%20215.926%20247.25%20212.75%20247.25Z'%20transform%3D'matrix(1%200%20-0%201%20-2.3622e-05%201.5748e-05)'%2F%3E%3C%2Fg%3E%3C%2Fsvg%3E"/>
          <p:cNvSpPr>
            <a:spLocks noChangeAspect="1" noChangeArrowheads="1"/>
          </p:cNvSpPr>
          <p:nvPr/>
        </p:nvSpPr>
        <p:spPr bwMode="auto">
          <a:xfrm>
            <a:off x="7756524" y="3182937"/>
            <a:ext cx="2581275" cy="258128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6" name="AutoShape 4" descr="data:image/svg+xml;charset=utf8,%20%3Csvg%20width%3D'276'%20height%3D'276'%20xmlns%3D'http%3A%2F%2Fwww.w3.org%2F2000%2Fsvg'%20xmlns%3Axlink%3D'http%3A%2F%2Fwww.w3.org%2F1999%2Fxlink'%20overflow%3D'hidden'%3E%3Cdefs%3E%3CclipPath%20id%3D'clip0'%3E%3Crect%20x%3D'0'%20y%3D'0'%20width%3D'276'%20height%3D'276'%2F%3E%3C%2FclipPath%3E%3C%2Fdefs%3E%3Cg%20clip-path%3D'url(%23clip0)'%3E%3Cpath%20d%3D'M138%2057.5C143.557%2057.5%20148.062%2052.9949%20148.062%2047.4375%20148.062%2041.8801%20143.557%2037.375%20138%2037.375L137.712%2037.375C132.242%2037.4727%20127.877%2041.9669%20127.937%2047.4375%20127.947%2052.9908%20132.447%2057.4905%20138%2057.5ZM134.86%2044.39C135.636%2043.5928%20136.698%2043.1374%20137.81%2043.125L138%2043.125C140.382%2043.125%20142.312%2045.0558%20142.312%2047.4378%20142.312%2049.8194%20140.381%2051.75%20137.999%2051.75%20135.618%2051.75%20133.687%2049.8191%20133.687%2047.4372%20133.687%2047.4231%20133.687%2047.4087%20133.687%2047.3944%20133.661%2046.2794%20134.083%2045.2007%20134.858%2044.3986Z'%20transform%3D'matrix(1%200%20-0%201%20-2.3622e-05%201.5748e-05)'%2F%3E%3Cpath%20d%3D'M119.192%2099.7769%20115.126%2095.7116%2094.1591%20116.676%2084.6917%20107.212%2080.6265%20111.277%2094.1591%20124.809%20119.192%2099.7769Z'%20transform%3D'matrix(1%200%20-0%201%20-2.3622e-05%201.5748e-05)'%2F%3E%3Cpath%20d%3D'M135.128%20106.369%20195.503%20106.369%20195.503%20112.119%20135.128%20112.119Z'%20transform%3D'matrix(1%200%20-0%201%20-2.3622e-05%201.5748e-05)'%2F%3E%3Cpath%20d%3D'M119.192%20134.283%20115.126%20130.217%2094.1591%20151.185%2084.6917%20141.717%2080.6265%20145.783%2094.1591%20159.315%20119.192%20134.283Z'%20transform%3D'matrix(1%200%20-0%201%20-2.3622e-05%201.5748e-05)'%2F%3E%3Cpath%20d%3D'M135.128%20140.875%20195.503%20140.875%20195.503%20146.625%20135.128%20146.625Z'%20transform%3D'matrix(1%200%20-0%201%20-2.3622e-05%201.5748e-05)'%2F%3E%3Cpath%20d%3D'M119.192%20168.783%20115.126%20164.717%2094.1591%20185.685%2084.6917%20176.217%2080.6265%20180.283%2094.1591%20193.815%20119.192%20168.783Z'%20transform%3D'matrix(1%200%20-0%201%20-2.3622e-05%201.5748e-05)'%2F%3E%3Cpath%20d%3D'M135.128%20175.375%20195.503%20175.375%20195.503%20181.125%20135.128%20181.125Z'%20transform%3D'matrix(1%200%20-0%201%20-2.3622e-05%201.5748e-05)'%2F%3E%3Cpath%20d%3D'M119.192%20203.283%20115.126%20199.217%2094.1591%20220.185%2084.6917%20210.717%2080.6265%20214.783%2094.1591%20228.315%20119.192%20203.283Z'%20transform%3D'matrix(1%200%20-0%201%20-2.3622e-05%201.5748e-05)'%2F%3E%3Cpath%20d%3D'M135.128%20209.875%20195.503%20209.875%20195.503%20215.625%20135.128%20215.625Z'%20transform%3D'matrix(1%200%20-0%201%20-2.3622e-05%201.5748e-05)'%2F%3E%3Cpath%20d%3D'M224.25%2054.5646C224.25%2048.2135%20219.101%2043.0646%20212.75%2043.0646L169.625%2043.0646%20169.625%2037.3146C169.615%2029.3793%20163.185%2022.9491%20155.25%2022.9396L120.75%2022.9396C112.815%2022.9491%20106.384%2029.3793%20106.375%2037.3146L106.375%2043.0646%2063.25%2043.0646C56.8988%2043.0646%2051.75%2048.2135%2051.75%2054.5646L51.75%20241.5C51.75%20247.851%2056.8988%20253%2063.25%20253L212.75%20253C219.101%20253%20224.25%20247.851%20224.25%20241.5ZM100.625%2048.8146%20112.125%2048.8146%20112.125%2037.3146C112.125%2032.551%20115.986%2028.6896%20120.75%2028.6896L155.25%2028.6896C160.014%2028.6896%20163.875%2032.551%20163.875%2037.3146L163.875%2048.8146%20175.375%2048.8146%20175.375%2071.875%20100.625%2071.875ZM212.75%20247.25%2063.25%20247.25C60.0743%20247.25%2057.5%20244.676%2057.5%20241.5L57.5%2054.5646C57.5%2051.3889%2060.0743%2048.8146%2063.25%2048.8146L94.875%2048.8146%2094.875%2077.625%20181.125%2077.625%20181.125%2048.8146%20212.75%2048.8146C215.926%2048.8146%20218.5%2051.3889%20218.5%2054.5646L218.5%20241.5C218.5%20244.676%20215.926%20247.25%20212.75%20247.25Z'%20transform%3D'matrix(1%200%20-0%201%20-2.3622e-05%201.5748e-05)'%2F%3E%3C%2Fg%3E%3C%2Fsvg%3E"/>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41575178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8432461-7B72-4C0A-909C-9E0E5A3E84A3}"/>
              </a:ext>
            </a:extLst>
          </p:cNvPr>
          <p:cNvPicPr>
            <a:picLocks noChangeAspect="1"/>
          </p:cNvPicPr>
          <p:nvPr/>
        </p:nvPicPr>
        <p:blipFill rotWithShape="1">
          <a:blip r:embed="rId3"/>
          <a:srcRect l="9183" t="32709" r="26101" b="37770"/>
          <a:stretch/>
        </p:blipFill>
        <p:spPr>
          <a:xfrm>
            <a:off x="2958388" y="3111683"/>
            <a:ext cx="5494939" cy="1401770"/>
          </a:xfrm>
          <a:prstGeom prst="rect">
            <a:avLst/>
          </a:prstGeom>
        </p:spPr>
      </p:pic>
      <p:sp>
        <p:nvSpPr>
          <p:cNvPr id="2" name="Title 1"/>
          <p:cNvSpPr>
            <a:spLocks noGrp="1"/>
          </p:cNvSpPr>
          <p:nvPr>
            <p:ph type="title"/>
          </p:nvPr>
        </p:nvSpPr>
        <p:spPr>
          <a:xfrm>
            <a:off x="585168" y="87891"/>
            <a:ext cx="9720072" cy="1499616"/>
          </a:xfrm>
        </p:spPr>
        <p:txBody>
          <a:bodyPr>
            <a:normAutofit/>
          </a:bodyPr>
          <a:lstStyle/>
          <a:p>
            <a:r>
              <a:rPr lang="en-US" dirty="0"/>
              <a:t>Why are sea levels rising?</a:t>
            </a:r>
          </a:p>
        </p:txBody>
      </p:sp>
      <p:sp>
        <p:nvSpPr>
          <p:cNvPr id="3" name="Content Placeholder 2"/>
          <p:cNvSpPr>
            <a:spLocks noGrp="1"/>
          </p:cNvSpPr>
          <p:nvPr>
            <p:ph idx="1"/>
          </p:nvPr>
        </p:nvSpPr>
        <p:spPr>
          <a:xfrm>
            <a:off x="744278" y="4902132"/>
            <a:ext cx="10854371" cy="1721825"/>
          </a:xfrm>
        </p:spPr>
        <p:txBody>
          <a:bodyPr>
            <a:normAutofit/>
          </a:bodyPr>
          <a:lstStyle/>
          <a:p>
            <a:pPr marL="0" lvl="0" indent="0" defTabSz="457200">
              <a:lnSpc>
                <a:spcPct val="80000"/>
              </a:lnSpc>
              <a:spcBef>
                <a:spcPts val="600"/>
              </a:spcBef>
              <a:buNone/>
              <a:defRPr/>
            </a:pPr>
            <a:r>
              <a:rPr lang="en-US" sz="2600" dirty="0" smtClean="0">
                <a:solidFill>
                  <a:schemeClr val="tx1"/>
                </a:solidFill>
              </a:rPr>
              <a:t>Since 1880s, average </a:t>
            </a:r>
            <a:r>
              <a:rPr lang="en-US" sz="2600" dirty="0">
                <a:solidFill>
                  <a:schemeClr val="tx1"/>
                </a:solidFill>
              </a:rPr>
              <a:t>global temps rose </a:t>
            </a:r>
            <a:r>
              <a:rPr lang="en-US" sz="2600" dirty="0" smtClean="0">
                <a:solidFill>
                  <a:schemeClr val="tx1"/>
                </a:solidFill>
              </a:rPr>
              <a:t>~</a:t>
            </a:r>
            <a:r>
              <a:rPr lang="en-US" sz="2600" dirty="0">
                <a:solidFill>
                  <a:schemeClr val="tx1"/>
                </a:solidFill>
              </a:rPr>
              <a:t>2</a:t>
            </a:r>
            <a:r>
              <a:rPr lang="en-US" sz="2600" dirty="0" smtClean="0">
                <a:solidFill>
                  <a:schemeClr val="tx1"/>
                </a:solidFill>
              </a:rPr>
              <a:t> </a:t>
            </a:r>
            <a:r>
              <a:rPr lang="en-US" sz="2600" dirty="0">
                <a:solidFill>
                  <a:schemeClr val="tx1"/>
                </a:solidFill>
              </a:rPr>
              <a:t>degrees F (1 </a:t>
            </a:r>
            <a:r>
              <a:rPr lang="en-US" sz="2600" dirty="0" smtClean="0">
                <a:solidFill>
                  <a:schemeClr val="tx1"/>
                </a:solidFill>
              </a:rPr>
              <a:t>C)</a:t>
            </a:r>
          </a:p>
          <a:p>
            <a:pPr marL="457200" lvl="0" indent="-457200" defTabSz="457200">
              <a:lnSpc>
                <a:spcPct val="80000"/>
              </a:lnSpc>
              <a:spcBef>
                <a:spcPts val="600"/>
              </a:spcBef>
              <a:defRPr/>
            </a:pPr>
            <a:r>
              <a:rPr lang="en-US" sz="2600" dirty="0" smtClean="0">
                <a:solidFill>
                  <a:schemeClr val="tx1"/>
                </a:solidFill>
              </a:rPr>
              <a:t>Global </a:t>
            </a:r>
            <a:r>
              <a:rPr lang="en-US" sz="2600" dirty="0">
                <a:solidFill>
                  <a:schemeClr val="tx1"/>
                </a:solidFill>
              </a:rPr>
              <a:t>sea levels rose about 7 inches </a:t>
            </a:r>
          </a:p>
          <a:p>
            <a:pPr marL="457200" lvl="0" indent="-457200" defTabSz="457200">
              <a:lnSpc>
                <a:spcPct val="80000"/>
              </a:lnSpc>
              <a:spcBef>
                <a:spcPts val="600"/>
              </a:spcBef>
              <a:defRPr/>
            </a:pPr>
            <a:r>
              <a:rPr lang="en-US" sz="2600" dirty="0">
                <a:solidFill>
                  <a:schemeClr val="tx1"/>
                </a:solidFill>
              </a:rPr>
              <a:t>Along </a:t>
            </a:r>
            <a:r>
              <a:rPr lang="en-US" sz="2600" b="1" dirty="0">
                <a:solidFill>
                  <a:srgbClr val="FFC000"/>
                </a:solidFill>
              </a:rPr>
              <a:t>contiguous U.S. coast,  sea levels rose 11 </a:t>
            </a:r>
            <a:r>
              <a:rPr lang="en-US" sz="2600" b="1" dirty="0" smtClean="0">
                <a:solidFill>
                  <a:srgbClr val="FFC000"/>
                </a:solidFill>
              </a:rPr>
              <a:t>inches</a:t>
            </a:r>
          </a:p>
          <a:p>
            <a:pPr marL="457200" lvl="0" indent="-457200" defTabSz="457200">
              <a:lnSpc>
                <a:spcPct val="80000"/>
              </a:lnSpc>
              <a:spcBef>
                <a:spcPts val="600"/>
              </a:spcBef>
              <a:defRPr/>
            </a:pPr>
            <a:r>
              <a:rPr lang="en-US" sz="2600" dirty="0" smtClean="0">
                <a:solidFill>
                  <a:schemeClr val="tx1"/>
                </a:solidFill>
              </a:rPr>
              <a:t>Noted </a:t>
            </a:r>
            <a:r>
              <a:rPr lang="en-US" sz="2600" dirty="0">
                <a:solidFill>
                  <a:schemeClr val="tx1"/>
                </a:solidFill>
              </a:rPr>
              <a:t>acceleration since 1970 </a:t>
            </a:r>
            <a:r>
              <a:rPr lang="en-US" sz="2600" dirty="0" smtClean="0">
                <a:solidFill>
                  <a:schemeClr val="tx1"/>
                </a:solidFill>
              </a:rPr>
              <a:t> </a:t>
            </a:r>
            <a:endParaRPr lang="en-US" sz="2600" dirty="0">
              <a:solidFill>
                <a:schemeClr val="tx1"/>
              </a:solidFill>
            </a:endParaRPr>
          </a:p>
        </p:txBody>
      </p:sp>
      <p:sp>
        <p:nvSpPr>
          <p:cNvPr id="5" name="Content Placeholder 2">
            <a:extLst>
              <a:ext uri="{FF2B5EF4-FFF2-40B4-BE49-F238E27FC236}">
                <a16:creationId xmlns:a16="http://schemas.microsoft.com/office/drawing/2014/main" id="{37248B7D-3306-4389-9609-57543BA74D94}"/>
              </a:ext>
            </a:extLst>
          </p:cNvPr>
          <p:cNvSpPr txBox="1">
            <a:spLocks/>
          </p:cNvSpPr>
          <p:nvPr/>
        </p:nvSpPr>
        <p:spPr>
          <a:xfrm>
            <a:off x="661367" y="1633226"/>
            <a:ext cx="11155075" cy="2133623"/>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marL="0" indent="0">
              <a:lnSpc>
                <a:spcPct val="80000"/>
              </a:lnSpc>
              <a:spcBef>
                <a:spcPts val="600"/>
              </a:spcBef>
              <a:spcAft>
                <a:spcPts val="0"/>
              </a:spcAft>
              <a:buFont typeface="Tw Cen MT" panose="020B0602020104020603" pitchFamily="34" charset="0"/>
              <a:buNone/>
            </a:pPr>
            <a:r>
              <a:rPr lang="en-US" sz="2600" dirty="0" smtClean="0"/>
              <a:t>Two </a:t>
            </a:r>
            <a:r>
              <a:rPr lang="en-US" sz="2600" dirty="0"/>
              <a:t>primary drivers </a:t>
            </a:r>
            <a:r>
              <a:rPr lang="en-US" sz="2600" dirty="0" smtClean="0"/>
              <a:t>SLR:</a:t>
            </a:r>
            <a:endParaRPr lang="en-US" sz="2600" dirty="0"/>
          </a:p>
          <a:p>
            <a:pPr marL="742950" indent="-277813">
              <a:lnSpc>
                <a:spcPct val="80000"/>
              </a:lnSpc>
              <a:spcBef>
                <a:spcPts val="600"/>
              </a:spcBef>
              <a:spcAft>
                <a:spcPts val="0"/>
              </a:spcAft>
              <a:buClrTx/>
              <a:buFont typeface="+mj-lt"/>
              <a:buAutoNum type="arabicPeriod"/>
            </a:pPr>
            <a:r>
              <a:rPr lang="en-US" sz="2600" b="1" dirty="0"/>
              <a:t> Thermal expansion</a:t>
            </a:r>
            <a:r>
              <a:rPr lang="en-US" sz="2600" dirty="0"/>
              <a:t>: </a:t>
            </a:r>
            <a:r>
              <a:rPr lang="en-US" sz="2600" dirty="0" smtClean="0"/>
              <a:t>water expands as it warms (takes </a:t>
            </a:r>
            <a:r>
              <a:rPr lang="en-US" sz="2600" dirty="0"/>
              <a:t>up </a:t>
            </a:r>
            <a:r>
              <a:rPr lang="en-US" sz="2600" dirty="0" smtClean="0"/>
              <a:t>more space</a:t>
            </a:r>
            <a:r>
              <a:rPr lang="en-US" sz="2600" dirty="0"/>
              <a:t>)</a:t>
            </a:r>
          </a:p>
          <a:p>
            <a:pPr marL="742950" indent="-277813">
              <a:lnSpc>
                <a:spcPct val="80000"/>
              </a:lnSpc>
              <a:spcBef>
                <a:spcPts val="600"/>
              </a:spcBef>
              <a:spcAft>
                <a:spcPts val="0"/>
              </a:spcAft>
              <a:buClrTx/>
              <a:buFont typeface="+mj-lt"/>
              <a:buAutoNum type="arabicPeriod"/>
            </a:pPr>
            <a:r>
              <a:rPr lang="en-US" sz="2600" b="1" dirty="0"/>
              <a:t> Glacial melt</a:t>
            </a:r>
            <a:r>
              <a:rPr lang="en-US" sz="2600" dirty="0"/>
              <a:t>: m</a:t>
            </a:r>
            <a:r>
              <a:rPr lang="en-US" sz="2600" dirty="0" smtClean="0"/>
              <a:t>elting </a:t>
            </a:r>
            <a:r>
              <a:rPr lang="en-US" sz="2600" dirty="0"/>
              <a:t>glaciers and land-based ice </a:t>
            </a:r>
            <a:r>
              <a:rPr lang="en-US" sz="2600" dirty="0" smtClean="0"/>
              <a:t>sheets add water to the oceans</a:t>
            </a:r>
            <a:r>
              <a:rPr lang="en-US" sz="2600" dirty="0"/>
              <a:t>.</a:t>
            </a:r>
          </a:p>
          <a:p>
            <a:pPr lvl="1"/>
            <a:endParaRPr lang="en-US" dirty="0"/>
          </a:p>
        </p:txBody>
      </p:sp>
      <p:sp>
        <p:nvSpPr>
          <p:cNvPr id="6" name="TextBox 5">
            <a:extLst>
              <a:ext uri="{FF2B5EF4-FFF2-40B4-BE49-F238E27FC236}">
                <a16:creationId xmlns:a16="http://schemas.microsoft.com/office/drawing/2014/main" id="{FAA46430-36F5-4343-A452-059E6212752E}"/>
              </a:ext>
            </a:extLst>
          </p:cNvPr>
          <p:cNvSpPr txBox="1"/>
          <p:nvPr/>
        </p:nvSpPr>
        <p:spPr>
          <a:xfrm>
            <a:off x="8453327" y="3771979"/>
            <a:ext cx="3145323" cy="646331"/>
          </a:xfrm>
          <a:prstGeom prst="rect">
            <a:avLst/>
          </a:prstGeom>
          <a:noFill/>
        </p:spPr>
        <p:txBody>
          <a:bodyPr wrap="square" rtlCol="0">
            <a:spAutoFit/>
          </a:bodyPr>
          <a:lstStyle/>
          <a:p>
            <a:r>
              <a:rPr lang="en-US" dirty="0"/>
              <a:t>Graphic: </a:t>
            </a:r>
            <a:r>
              <a:rPr lang="en-US" dirty="0" err="1"/>
              <a:t>ECoAS</a:t>
            </a:r>
            <a:r>
              <a:rPr lang="en-US" dirty="0"/>
              <a:t> Project: http://www.sealevelrise.ca/</a:t>
            </a:r>
          </a:p>
        </p:txBody>
      </p:sp>
    </p:spTree>
    <p:extLst>
      <p:ext uri="{BB962C8B-B14F-4D97-AF65-F5344CB8AC3E}">
        <p14:creationId xmlns:p14="http://schemas.microsoft.com/office/powerpoint/2010/main" val="3092309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21816" y="1584257"/>
            <a:ext cx="3920349" cy="2626634"/>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34257" y="1988253"/>
            <a:ext cx="3770612" cy="2524128"/>
          </a:xfrm>
          <a:prstGeom prst="rect">
            <a:avLst/>
          </a:prstGeom>
        </p:spPr>
      </p:pic>
      <p:sp>
        <p:nvSpPr>
          <p:cNvPr id="2" name="Title 1"/>
          <p:cNvSpPr>
            <a:spLocks noGrp="1"/>
          </p:cNvSpPr>
          <p:nvPr>
            <p:ph type="title"/>
          </p:nvPr>
        </p:nvSpPr>
        <p:spPr>
          <a:xfrm>
            <a:off x="852872" y="443634"/>
            <a:ext cx="10562771" cy="1236714"/>
          </a:xfrm>
        </p:spPr>
        <p:txBody>
          <a:bodyPr>
            <a:normAutofit/>
          </a:bodyPr>
          <a:lstStyle/>
          <a:p>
            <a:r>
              <a:rPr lang="en-US" sz="4800" dirty="0" smtClean="0"/>
              <a:t>What does sea level rise look like? </a:t>
            </a:r>
            <a:endParaRPr lang="en-US" sz="4800" dirty="0"/>
          </a:p>
        </p:txBody>
      </p:sp>
      <p:sp>
        <p:nvSpPr>
          <p:cNvPr id="3" name="Content Placeholder 2"/>
          <p:cNvSpPr>
            <a:spLocks noGrp="1"/>
          </p:cNvSpPr>
          <p:nvPr>
            <p:ph idx="1"/>
          </p:nvPr>
        </p:nvSpPr>
        <p:spPr>
          <a:xfrm>
            <a:off x="803560" y="1584257"/>
            <a:ext cx="5290229" cy="4824645"/>
          </a:xfrm>
        </p:spPr>
        <p:txBody>
          <a:bodyPr>
            <a:normAutofit/>
          </a:bodyPr>
          <a:lstStyle/>
          <a:p>
            <a:pPr marL="0" indent="0">
              <a:lnSpc>
                <a:spcPct val="120000"/>
              </a:lnSpc>
              <a:spcBef>
                <a:spcPts val="600"/>
              </a:spcBef>
              <a:buNone/>
            </a:pPr>
            <a:r>
              <a:rPr lang="en-US" sz="2800" i="1" dirty="0" smtClean="0"/>
              <a:t>SLR is the driver of many impacts:</a:t>
            </a:r>
          </a:p>
          <a:p>
            <a:pPr marL="406400" indent="-406400">
              <a:lnSpc>
                <a:spcPct val="100000"/>
              </a:lnSpc>
              <a:spcBef>
                <a:spcPts val="1200"/>
              </a:spcBef>
              <a:buFont typeface="Wingdings" panose="05000000000000000000" pitchFamily="2" charset="2"/>
              <a:buChar char="Ø"/>
            </a:pPr>
            <a:r>
              <a:rPr lang="en-US" sz="2800" dirty="0" smtClean="0"/>
              <a:t>High </a:t>
            </a:r>
            <a:r>
              <a:rPr lang="en-US" sz="2800" dirty="0"/>
              <a:t>tide </a:t>
            </a:r>
            <a:r>
              <a:rPr lang="en-US" sz="2800" dirty="0" smtClean="0"/>
              <a:t>flooding</a:t>
            </a:r>
          </a:p>
          <a:p>
            <a:pPr marL="406400" indent="-406400">
              <a:lnSpc>
                <a:spcPct val="100000"/>
              </a:lnSpc>
              <a:spcBef>
                <a:spcPts val="1200"/>
              </a:spcBef>
              <a:buFont typeface="Wingdings" panose="05000000000000000000" pitchFamily="2" charset="2"/>
              <a:buChar char="Ø"/>
            </a:pPr>
            <a:r>
              <a:rPr lang="en-US" sz="2800" dirty="0" smtClean="0"/>
              <a:t>Reduced </a:t>
            </a:r>
            <a:r>
              <a:rPr lang="en-US" sz="2800" dirty="0"/>
              <a:t>stormwater drainage</a:t>
            </a:r>
            <a:endParaRPr lang="en-US" sz="2800" dirty="0" smtClean="0"/>
          </a:p>
          <a:p>
            <a:pPr marL="406400" indent="-406400">
              <a:lnSpc>
                <a:spcPct val="100000"/>
              </a:lnSpc>
              <a:spcBef>
                <a:spcPts val="1200"/>
              </a:spcBef>
              <a:buFont typeface="Wingdings" panose="05000000000000000000" pitchFamily="2" charset="2"/>
              <a:buChar char="Ø"/>
            </a:pPr>
            <a:r>
              <a:rPr lang="en-US" sz="2800" dirty="0"/>
              <a:t>Higher storm </a:t>
            </a:r>
            <a:r>
              <a:rPr lang="en-US" sz="2800" dirty="0" smtClean="0"/>
              <a:t>surges</a:t>
            </a:r>
            <a:endParaRPr lang="en-US" sz="2800" dirty="0"/>
          </a:p>
          <a:p>
            <a:pPr marL="406400" indent="-406400">
              <a:lnSpc>
                <a:spcPct val="100000"/>
              </a:lnSpc>
              <a:spcBef>
                <a:spcPts val="1200"/>
              </a:spcBef>
              <a:buFont typeface="Wingdings" panose="05000000000000000000" pitchFamily="2" charset="2"/>
              <a:buChar char="Ø"/>
            </a:pPr>
            <a:r>
              <a:rPr lang="en-US" sz="2800" dirty="0"/>
              <a:t>Increased </a:t>
            </a:r>
            <a:r>
              <a:rPr lang="en-US" sz="2800" dirty="0" smtClean="0"/>
              <a:t>erosion</a:t>
            </a:r>
          </a:p>
          <a:p>
            <a:pPr marL="406400" indent="-406400">
              <a:lnSpc>
                <a:spcPct val="100000"/>
              </a:lnSpc>
              <a:spcBef>
                <a:spcPts val="1200"/>
              </a:spcBef>
              <a:buFont typeface="Wingdings" panose="05000000000000000000" pitchFamily="2" charset="2"/>
              <a:buChar char="Ø"/>
            </a:pPr>
            <a:r>
              <a:rPr lang="en-US" sz="2800" dirty="0" smtClean="0"/>
              <a:t>Loss </a:t>
            </a:r>
            <a:r>
              <a:rPr lang="en-US" sz="2800" dirty="0"/>
              <a:t>of coastal habitats and natural </a:t>
            </a:r>
            <a:r>
              <a:rPr lang="en-US" sz="2800" dirty="0" smtClean="0"/>
              <a:t>protection</a:t>
            </a:r>
          </a:p>
          <a:p>
            <a:pPr marL="406400" indent="-406400">
              <a:lnSpc>
                <a:spcPct val="100000"/>
              </a:lnSpc>
              <a:spcBef>
                <a:spcPts val="1200"/>
              </a:spcBef>
              <a:buFont typeface="Wingdings" panose="05000000000000000000" pitchFamily="2" charset="2"/>
              <a:buChar char="Ø"/>
            </a:pPr>
            <a:r>
              <a:rPr lang="en-US" sz="2800" dirty="0" smtClean="0"/>
              <a:t>Saltwater intrusion</a:t>
            </a:r>
          </a:p>
        </p:txBody>
      </p:sp>
      <p:sp>
        <p:nvSpPr>
          <p:cNvPr id="5" name="TextBox 4"/>
          <p:cNvSpPr txBox="1"/>
          <p:nvPr/>
        </p:nvSpPr>
        <p:spPr>
          <a:xfrm>
            <a:off x="1455597" y="6350820"/>
            <a:ext cx="5911645"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prstClr val="white"/>
                </a:solidFill>
                <a:effectLst/>
                <a:uLnTx/>
                <a:uFillTx/>
                <a:latin typeface="Corbel" panose="020B0503020204020204"/>
                <a:ea typeface="+mn-ea"/>
                <a:cs typeface="+mn-cs"/>
              </a:rPr>
              <a:t>Images: NOAA, Renee </a:t>
            </a:r>
            <a:r>
              <a:rPr kumimoji="0" lang="en-US" sz="1600" b="0" i="0" u="none" strike="noStrike" kern="1200" cap="none" spc="0" normalizeH="0" baseline="0" noProof="0" dirty="0" err="1" smtClean="0">
                <a:ln>
                  <a:noFill/>
                </a:ln>
                <a:solidFill>
                  <a:prstClr val="white"/>
                </a:solidFill>
                <a:effectLst/>
                <a:uLnTx/>
                <a:uFillTx/>
                <a:latin typeface="Corbel" panose="020B0503020204020204"/>
                <a:ea typeface="+mn-ea"/>
                <a:cs typeface="+mn-cs"/>
              </a:rPr>
              <a:t>Collini</a:t>
            </a:r>
            <a:r>
              <a:rPr kumimoji="0" lang="en-US" sz="1600" b="0" i="0" u="none" strike="noStrike" kern="1200" cap="none" spc="0" normalizeH="0" baseline="0" noProof="0" dirty="0" smtClean="0">
                <a:ln>
                  <a:noFill/>
                </a:ln>
                <a:solidFill>
                  <a:prstClr val="white"/>
                </a:solidFill>
                <a:effectLst/>
                <a:uLnTx/>
                <a:uFillTx/>
                <a:latin typeface="Corbel" panose="020B0503020204020204"/>
                <a:ea typeface="+mn-ea"/>
                <a:cs typeface="+mn-cs"/>
              </a:rPr>
              <a:t>, Chesapeake Bay Program</a:t>
            </a:r>
            <a:endParaRPr kumimoji="0" lang="en-US" sz="1600" b="0" i="0" u="none" strike="noStrike" kern="1200" cap="none" spc="0" normalizeH="0" baseline="0" noProof="0" dirty="0">
              <a:ln>
                <a:noFill/>
              </a:ln>
              <a:solidFill>
                <a:prstClr val="white"/>
              </a:solidFill>
              <a:effectLst/>
              <a:uLnTx/>
              <a:uFillTx/>
              <a:latin typeface="Corbel" panose="020B0503020204020204"/>
              <a:ea typeface="+mn-ea"/>
              <a:cs typeface="+mn-cs"/>
            </a:endParaRPr>
          </a:p>
        </p:txBody>
      </p:sp>
      <p:pic>
        <p:nvPicPr>
          <p:cNvPr id="9" name="Content Placeholder 3">
            <a:extLst>
              <a:ext uri="{FF2B5EF4-FFF2-40B4-BE49-F238E27FC236}">
                <a16:creationId xmlns:a16="http://schemas.microsoft.com/office/drawing/2014/main" id="{2CD7943F-4E59-4FED-95AA-E0FEB93A3A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63315" y="3551185"/>
            <a:ext cx="3099461" cy="2324596"/>
          </a:xfrm>
          <a:prstGeom prst="rect">
            <a:avLst/>
          </a:prstGeom>
        </p:spPr>
      </p:pic>
      <p:pic>
        <p:nvPicPr>
          <p:cNvPr id="6" name="Picture 5" descr="A sandy beach next to a body of water&#10;&#10;Description automatically generated">
            <a:extLst>
              <a:ext uri="{FF2B5EF4-FFF2-40B4-BE49-F238E27FC236}">
                <a16:creationId xmlns:a16="http://schemas.microsoft.com/office/drawing/2014/main" id="{51A23E44-0FCC-4598-8F53-49A5D7AC3E95}"/>
              </a:ext>
            </a:extLst>
          </p:cNvPr>
          <p:cNvPicPr>
            <a:picLocks noChangeAspect="1"/>
          </p:cNvPicPr>
          <p:nvPr/>
        </p:nvPicPr>
        <p:blipFill>
          <a:blip r:embed="rId6"/>
          <a:stretch>
            <a:fillRect/>
          </a:stretch>
        </p:blipFill>
        <p:spPr>
          <a:xfrm>
            <a:off x="7407710" y="4337093"/>
            <a:ext cx="3662582" cy="2442914"/>
          </a:xfrm>
          <a:prstGeom prst="rect">
            <a:avLst/>
          </a:prstGeom>
        </p:spPr>
      </p:pic>
      <p:pic>
        <p:nvPicPr>
          <p:cNvPr id="8" name="Picture 7" descr="A picture containing indoor, building, sitting, table&#10;&#10;Description automatically generated">
            <a:extLst>
              <a:ext uri="{FF2B5EF4-FFF2-40B4-BE49-F238E27FC236}">
                <a16:creationId xmlns:a16="http://schemas.microsoft.com/office/drawing/2014/main" id="{A3410DD7-0337-4AFC-9A44-01D3928A0757}"/>
              </a:ext>
            </a:extLst>
          </p:cNvPr>
          <p:cNvPicPr>
            <a:picLocks noChangeAspect="1"/>
          </p:cNvPicPr>
          <p:nvPr/>
        </p:nvPicPr>
        <p:blipFill>
          <a:blip r:embed="rId7"/>
          <a:stretch>
            <a:fillRect/>
          </a:stretch>
        </p:blipFill>
        <p:spPr>
          <a:xfrm>
            <a:off x="5780063" y="3335912"/>
            <a:ext cx="2162363" cy="2883150"/>
          </a:xfrm>
          <a:prstGeom prst="rect">
            <a:avLst/>
          </a:prstGeom>
        </p:spPr>
      </p:pic>
    </p:spTree>
    <p:extLst>
      <p:ext uri="{BB962C8B-B14F-4D97-AF65-F5344CB8AC3E}">
        <p14:creationId xmlns:p14="http://schemas.microsoft.com/office/powerpoint/2010/main" val="2729843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NOAA 2022 </a:t>
            </a:r>
            <a:r>
              <a:rPr lang="en-US" sz="4000" dirty="0"/>
              <a:t>Sea Level Rise Technical </a:t>
            </a:r>
            <a:r>
              <a:rPr lang="en-US" sz="4000" dirty="0" smtClean="0"/>
              <a:t>Report</a:t>
            </a:r>
            <a:endParaRPr lang="en-US" sz="4000"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20495" y="1690688"/>
            <a:ext cx="4336929" cy="4351338"/>
          </a:xfrm>
          <a:effectLst>
            <a:outerShdw blurRad="50800" dist="38100" dir="2700000" algn="tl" rotWithShape="0">
              <a:prstClr val="black">
                <a:alpha val="40000"/>
              </a:prstClr>
            </a:outerShdw>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3296" y="1690689"/>
            <a:ext cx="4374230" cy="4359730"/>
          </a:xfrm>
          <a:prstGeom prst="rect">
            <a:avLst/>
          </a:prstGeom>
          <a:effectLst>
            <a:outerShdw blurRad="50800" dist="38100" dir="2700000" algn="tl" rotWithShape="0">
              <a:prstClr val="black">
                <a:alpha val="40000"/>
              </a:prstClr>
            </a:outerShdw>
          </a:effectLst>
        </p:spPr>
      </p:pic>
      <p:sp>
        <p:nvSpPr>
          <p:cNvPr id="7" name="Rectangle 6"/>
          <p:cNvSpPr/>
          <p:nvPr/>
        </p:nvSpPr>
        <p:spPr>
          <a:xfrm>
            <a:off x="2421750" y="6347957"/>
            <a:ext cx="7560450" cy="307777"/>
          </a:xfrm>
          <a:prstGeom prst="rect">
            <a:avLst/>
          </a:prstGeom>
        </p:spPr>
        <p:txBody>
          <a:bodyPr wrap="square">
            <a:spAutoFit/>
          </a:bodyPr>
          <a:lstStyle/>
          <a:p>
            <a:r>
              <a:rPr lang="en-US" sz="1400" dirty="0" smtClean="0"/>
              <a:t>Source: https</a:t>
            </a:r>
            <a:r>
              <a:rPr lang="en-US" sz="1400" dirty="0"/>
              <a:t>://oceanservice.noaa.gov/hazards/sealevelrise/sealevelrise-tech-report-graphics.html</a:t>
            </a:r>
          </a:p>
        </p:txBody>
      </p:sp>
    </p:spTree>
    <p:extLst>
      <p:ext uri="{BB962C8B-B14F-4D97-AF65-F5344CB8AC3E}">
        <p14:creationId xmlns:p14="http://schemas.microsoft.com/office/powerpoint/2010/main" val="764282145"/>
      </p:ext>
    </p:extLst>
  </p:cSld>
  <p:clrMapOvr>
    <a:masterClrMapping/>
  </p:clrMapOvr>
  <p:timing>
    <p:tnLst>
      <p:par>
        <p:cTn id="1" dur="indefinite" restart="never" nodeType="tmRoot"/>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IS_Cert_Template_UF.potx" id="{24EB7DEF-7FED-4BF3-B65C-7CD3D226949E}" vid="{BC03F892-E841-4D04-BC76-F09156D9D26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57690</TotalTime>
  <Words>2538</Words>
  <Application>Microsoft Office PowerPoint</Application>
  <PresentationFormat>Widescreen</PresentationFormat>
  <Paragraphs>377</Paragraphs>
  <Slides>29</Slides>
  <Notes>27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Arial</vt:lpstr>
      <vt:lpstr>Calibri</vt:lpstr>
      <vt:lpstr>Corbel</vt:lpstr>
      <vt:lpstr>Trebuchet MS</vt:lpstr>
      <vt:lpstr>Tw Cen MT</vt:lpstr>
      <vt:lpstr>Wingdings</vt:lpstr>
      <vt:lpstr>Wingdings 3</vt:lpstr>
      <vt:lpstr>Depth</vt:lpstr>
      <vt:lpstr>Sea Level Rise Planning &amp; Tools </vt:lpstr>
      <vt:lpstr>University of Florida  GeoPlan Center</vt:lpstr>
      <vt:lpstr>Introductions</vt:lpstr>
      <vt:lpstr>Agenda</vt:lpstr>
      <vt:lpstr>Climate Stressors + Transportation System</vt:lpstr>
      <vt:lpstr>SEA LEVEL RISE PROJECTIONS &amp; IMPACTS</vt:lpstr>
      <vt:lpstr>Why are sea levels rising?</vt:lpstr>
      <vt:lpstr>What does sea level rise look like? </vt:lpstr>
      <vt:lpstr>NOAA 2022 Sea Level Rise Technical Report</vt:lpstr>
      <vt:lpstr>Sea Level Rise Over the Next 30 Years 2020-2050</vt:lpstr>
      <vt:lpstr>Long-term Sea Level Rise Scenarios</vt:lpstr>
      <vt:lpstr>Why such a large range of future sea levels?</vt:lpstr>
      <vt:lpstr>What does this mean for transportation?</vt:lpstr>
      <vt:lpstr>FHWA Vulnerability Assessment &amp; Adaptation Framework </vt:lpstr>
      <vt:lpstr>Sea Level Scenario Sketch Planning Tool</vt:lpstr>
      <vt:lpstr>Sketch Tool Goals</vt:lpstr>
      <vt:lpstr>Planning for Transportation System and Transportation Project Development Phases</vt:lpstr>
      <vt:lpstr>About the Sketch Planning Tool</vt:lpstr>
      <vt:lpstr>Transportation Exposure Analysis</vt:lpstr>
      <vt:lpstr>Demo</vt:lpstr>
      <vt:lpstr>Demo</vt:lpstr>
      <vt:lpstr>Exercise</vt:lpstr>
      <vt:lpstr>Vulnerability Assessment Exercise</vt:lpstr>
      <vt:lpstr>Resources</vt:lpstr>
      <vt:lpstr>SLR Resources</vt:lpstr>
      <vt:lpstr>Accessing FGDL Metadata in ArcGIS Pro</vt:lpstr>
      <vt:lpstr>GIS Project: Data Management</vt:lpstr>
      <vt:lpstr>GIS Project: Data Management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slide/page</dc:title>
  <dc:creator>cgoody</dc:creator>
  <cp:lastModifiedBy>Norris,Katherine</cp:lastModifiedBy>
  <cp:revision>656</cp:revision>
  <dcterms:created xsi:type="dcterms:W3CDTF">2021-04-22T12:44:38Z</dcterms:created>
  <dcterms:modified xsi:type="dcterms:W3CDTF">2025-10-08T15:38:51Z</dcterms:modified>
</cp:coreProperties>
</file>